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3648" r:id="rId1"/>
  </p:sldMasterIdLst>
  <p:notesMasterIdLst>
    <p:notesMasterId r:id="rId145"/>
  </p:notesMasterIdLst>
  <p:sldIdLst>
    <p:sldId id="257" r:id="rId2"/>
    <p:sldId id="1179" r:id="rId3"/>
    <p:sldId id="1180" r:id="rId4"/>
    <p:sldId id="1181" r:id="rId5"/>
    <p:sldId id="1182" r:id="rId6"/>
    <p:sldId id="1183" r:id="rId7"/>
    <p:sldId id="1184" r:id="rId8"/>
    <p:sldId id="1186" r:id="rId9"/>
    <p:sldId id="1170" r:id="rId10"/>
    <p:sldId id="1171" r:id="rId11"/>
    <p:sldId id="1172" r:id="rId12"/>
    <p:sldId id="1173" r:id="rId13"/>
    <p:sldId id="1174" r:id="rId14"/>
    <p:sldId id="1626" r:id="rId15"/>
    <p:sldId id="1627" r:id="rId16"/>
    <p:sldId id="1628" r:id="rId17"/>
    <p:sldId id="3793" r:id="rId18"/>
    <p:sldId id="1625" r:id="rId19"/>
    <p:sldId id="1629" r:id="rId20"/>
    <p:sldId id="1631" r:id="rId21"/>
    <p:sldId id="1630" r:id="rId22"/>
    <p:sldId id="1994" r:id="rId23"/>
    <p:sldId id="1995" r:id="rId24"/>
    <p:sldId id="2657" r:id="rId25"/>
    <p:sldId id="1263" r:id="rId26"/>
    <p:sldId id="2658" r:id="rId27"/>
    <p:sldId id="1269" r:id="rId28"/>
    <p:sldId id="1312" r:id="rId29"/>
    <p:sldId id="1415" r:id="rId30"/>
    <p:sldId id="2676" r:id="rId31"/>
    <p:sldId id="2202" r:id="rId32"/>
    <p:sldId id="2677" r:id="rId33"/>
    <p:sldId id="2673" r:id="rId34"/>
    <p:sldId id="2674" r:id="rId35"/>
    <p:sldId id="2675" r:id="rId36"/>
    <p:sldId id="1191" r:id="rId37"/>
    <p:sldId id="1365" r:id="rId38"/>
    <p:sldId id="2678" r:id="rId39"/>
    <p:sldId id="1366" r:id="rId40"/>
    <p:sldId id="1516" r:id="rId41"/>
    <p:sldId id="3393" r:id="rId42"/>
    <p:sldId id="3394" r:id="rId43"/>
    <p:sldId id="3395" r:id="rId44"/>
    <p:sldId id="3397" r:id="rId45"/>
    <p:sldId id="1612" r:id="rId46"/>
    <p:sldId id="1614" r:id="rId47"/>
    <p:sldId id="1617" r:id="rId48"/>
    <p:sldId id="1622" r:id="rId49"/>
    <p:sldId id="1623" r:id="rId50"/>
    <p:sldId id="1624" r:id="rId51"/>
    <p:sldId id="1375" r:id="rId52"/>
    <p:sldId id="1377" r:id="rId53"/>
    <p:sldId id="1333" r:id="rId54"/>
    <p:sldId id="1467" r:id="rId55"/>
    <p:sldId id="1468" r:id="rId56"/>
    <p:sldId id="1470" r:id="rId57"/>
    <p:sldId id="1471" r:id="rId58"/>
    <p:sldId id="1508" r:id="rId59"/>
    <p:sldId id="1509" r:id="rId60"/>
    <p:sldId id="1510" r:id="rId61"/>
    <p:sldId id="1474" r:id="rId62"/>
    <p:sldId id="1476" r:id="rId63"/>
    <p:sldId id="1477" r:id="rId64"/>
    <p:sldId id="1478" r:id="rId65"/>
    <p:sldId id="1475" r:id="rId66"/>
    <p:sldId id="1479" r:id="rId67"/>
    <p:sldId id="1480" r:id="rId68"/>
    <p:sldId id="1505" r:id="rId69"/>
    <p:sldId id="1481" r:id="rId70"/>
    <p:sldId id="1506" r:id="rId71"/>
    <p:sldId id="1507" r:id="rId72"/>
    <p:sldId id="1482" r:id="rId73"/>
    <p:sldId id="1517" r:id="rId74"/>
    <p:sldId id="1483" r:id="rId75"/>
    <p:sldId id="1518" r:id="rId76"/>
    <p:sldId id="1485" r:id="rId77"/>
    <p:sldId id="1520" r:id="rId78"/>
    <p:sldId id="1522" r:id="rId79"/>
    <p:sldId id="1484" r:id="rId80"/>
    <p:sldId id="1488" r:id="rId81"/>
    <p:sldId id="1489" r:id="rId82"/>
    <p:sldId id="1490" r:id="rId83"/>
    <p:sldId id="1511" r:id="rId84"/>
    <p:sldId id="1512" r:id="rId85"/>
    <p:sldId id="1514" r:id="rId86"/>
    <p:sldId id="1515" r:id="rId87"/>
    <p:sldId id="1491" r:id="rId88"/>
    <p:sldId id="1492" r:id="rId89"/>
    <p:sldId id="1493" r:id="rId90"/>
    <p:sldId id="1524" r:id="rId91"/>
    <p:sldId id="3605" r:id="rId92"/>
    <p:sldId id="3629" r:id="rId93"/>
    <p:sldId id="3073" r:id="rId94"/>
    <p:sldId id="3076" r:id="rId95"/>
    <p:sldId id="3063" r:id="rId96"/>
    <p:sldId id="3091" r:id="rId97"/>
    <p:sldId id="3628" r:id="rId98"/>
    <p:sldId id="1525" r:id="rId99"/>
    <p:sldId id="1526" r:id="rId100"/>
    <p:sldId id="1533" r:id="rId101"/>
    <p:sldId id="1494" r:id="rId102"/>
    <p:sldId id="1535" r:id="rId103"/>
    <p:sldId id="1536" r:id="rId104"/>
    <p:sldId id="1537" r:id="rId105"/>
    <p:sldId id="1495" r:id="rId106"/>
    <p:sldId id="1534" r:id="rId107"/>
    <p:sldId id="1496" r:id="rId108"/>
    <p:sldId id="1545" r:id="rId109"/>
    <p:sldId id="1546" r:id="rId110"/>
    <p:sldId id="1548" r:id="rId111"/>
    <p:sldId id="1549" r:id="rId112"/>
    <p:sldId id="1497" r:id="rId113"/>
    <p:sldId id="1550" r:id="rId114"/>
    <p:sldId id="1551" r:id="rId115"/>
    <p:sldId id="1498" r:id="rId116"/>
    <p:sldId id="1499" r:id="rId117"/>
    <p:sldId id="1500" r:id="rId118"/>
    <p:sldId id="1552" r:id="rId119"/>
    <p:sldId id="1553" r:id="rId120"/>
    <p:sldId id="1501" r:id="rId121"/>
    <p:sldId id="1554" r:id="rId122"/>
    <p:sldId id="1555" r:id="rId123"/>
    <p:sldId id="1502" r:id="rId124"/>
    <p:sldId id="1557" r:id="rId125"/>
    <p:sldId id="1503" r:id="rId126"/>
    <p:sldId id="1559" r:id="rId127"/>
    <p:sldId id="1560" r:id="rId128"/>
    <p:sldId id="1567" r:id="rId129"/>
    <p:sldId id="1569" r:id="rId130"/>
    <p:sldId id="1558" r:id="rId131"/>
    <p:sldId id="1561" r:id="rId132"/>
    <p:sldId id="1562" r:id="rId133"/>
    <p:sldId id="1563" r:id="rId134"/>
    <p:sldId id="1564" r:id="rId135"/>
    <p:sldId id="1565" r:id="rId136"/>
    <p:sldId id="1566" r:id="rId137"/>
    <p:sldId id="1504" r:id="rId138"/>
    <p:sldId id="1247" r:id="rId139"/>
    <p:sldId id="1251" r:id="rId140"/>
    <p:sldId id="1252" r:id="rId141"/>
    <p:sldId id="1253" r:id="rId142"/>
    <p:sldId id="1254" r:id="rId143"/>
    <p:sldId id="264" r:id="rId14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Cornelius" initials="jC" lastIdx="41" clrIdx="0">
    <p:extLst>
      <p:ext uri="{19B8F6BF-5375-455C-9EA6-DF929625EA0E}">
        <p15:presenceInfo xmlns:p15="http://schemas.microsoft.com/office/powerpoint/2012/main" userId="db81278f647fd32a" providerId="Windows Live"/>
      </p:ext>
    </p:extLst>
  </p:cmAuthor>
  <p:cmAuthor id="2" name="zhao dong" initials=""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DCE"/>
    <a:srgbClr val="CC6600"/>
    <a:srgbClr val="420614"/>
    <a:srgbClr val="669900"/>
    <a:srgbClr val="DCBEE2"/>
    <a:srgbClr val="E6E6E6"/>
    <a:srgbClr val="481031"/>
    <a:srgbClr val="026AC8"/>
    <a:srgbClr val="004692"/>
    <a:srgbClr val="0043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深色样式 1 - 强调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22" autoAdjust="0"/>
    <p:restoredTop sz="98588" autoAdjust="0"/>
  </p:normalViewPr>
  <p:slideViewPr>
    <p:cSldViewPr>
      <p:cViewPr varScale="1">
        <p:scale>
          <a:sx n="96" d="100"/>
          <a:sy n="96" d="100"/>
        </p:scale>
        <p:origin x="55" y="182"/>
      </p:cViewPr>
      <p:guideLst>
        <p:guide orient="horz" pos="180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3024"/>
    </p:cViewPr>
  </p:sorterViewPr>
  <p:notesViewPr>
    <p:cSldViewPr>
      <p:cViewPr varScale="1">
        <p:scale>
          <a:sx n="57" d="100"/>
          <a:sy n="57" d="100"/>
        </p:scale>
        <p:origin x="2472" y="4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theme" Target="theme/theme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BBA40E-5606-4029-863C-DF903B52E771}" type="datetimeFigureOut">
              <a:rPr lang="zh-CN" altLang="en-US" smtClean="0"/>
              <a:pPr/>
              <a:t>2022/5/31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8C17DF-1D58-4647-8B50-01AC32906402}" type="slidenum">
              <a:rPr lang="zh-CN" altLang="en-US" smtClean="0"/>
              <a:pPr/>
              <a:t>‹#›</a:t>
            </a:fld>
            <a:endParaRPr lang="zh-CN" altLang="en-US"/>
          </a:p>
        </p:txBody>
      </p:sp>
    </p:spTree>
    <p:extLst>
      <p:ext uri="{BB962C8B-B14F-4D97-AF65-F5344CB8AC3E}">
        <p14:creationId xmlns:p14="http://schemas.microsoft.com/office/powerpoint/2010/main" val="2052508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1</a:t>
            </a:fld>
            <a:endParaRPr lang="zh-CN" altLang="en-US"/>
          </a:p>
        </p:txBody>
      </p:sp>
    </p:spTree>
    <p:extLst>
      <p:ext uri="{BB962C8B-B14F-4D97-AF65-F5344CB8AC3E}">
        <p14:creationId xmlns:p14="http://schemas.microsoft.com/office/powerpoint/2010/main" val="3293123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16</a:t>
            </a:fld>
            <a:endParaRPr lang="zh-CN" altLang="en-US"/>
          </a:p>
        </p:txBody>
      </p:sp>
    </p:spTree>
    <p:extLst>
      <p:ext uri="{BB962C8B-B14F-4D97-AF65-F5344CB8AC3E}">
        <p14:creationId xmlns:p14="http://schemas.microsoft.com/office/powerpoint/2010/main" val="644323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17</a:t>
            </a:fld>
            <a:endParaRPr lang="zh-CN" altLang="en-US"/>
          </a:p>
        </p:txBody>
      </p:sp>
    </p:spTree>
    <p:extLst>
      <p:ext uri="{BB962C8B-B14F-4D97-AF65-F5344CB8AC3E}">
        <p14:creationId xmlns:p14="http://schemas.microsoft.com/office/powerpoint/2010/main" val="2259028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18</a:t>
            </a:fld>
            <a:endParaRPr lang="zh-CN" altLang="en-US"/>
          </a:p>
        </p:txBody>
      </p:sp>
    </p:spTree>
    <p:extLst>
      <p:ext uri="{BB962C8B-B14F-4D97-AF65-F5344CB8AC3E}">
        <p14:creationId xmlns:p14="http://schemas.microsoft.com/office/powerpoint/2010/main" val="644323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19</a:t>
            </a:fld>
            <a:endParaRPr lang="zh-CN" altLang="en-US"/>
          </a:p>
        </p:txBody>
      </p:sp>
    </p:spTree>
    <p:extLst>
      <p:ext uri="{BB962C8B-B14F-4D97-AF65-F5344CB8AC3E}">
        <p14:creationId xmlns:p14="http://schemas.microsoft.com/office/powerpoint/2010/main" val="644323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20</a:t>
            </a:fld>
            <a:endParaRPr lang="zh-CN" altLang="en-US"/>
          </a:p>
        </p:txBody>
      </p:sp>
    </p:spTree>
    <p:extLst>
      <p:ext uri="{BB962C8B-B14F-4D97-AF65-F5344CB8AC3E}">
        <p14:creationId xmlns:p14="http://schemas.microsoft.com/office/powerpoint/2010/main" val="644323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21</a:t>
            </a:fld>
            <a:endParaRPr lang="zh-CN" altLang="en-US"/>
          </a:p>
        </p:txBody>
      </p:sp>
    </p:spTree>
    <p:extLst>
      <p:ext uri="{BB962C8B-B14F-4D97-AF65-F5344CB8AC3E}">
        <p14:creationId xmlns:p14="http://schemas.microsoft.com/office/powerpoint/2010/main" val="644323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23</a:t>
            </a:fld>
            <a:endParaRPr lang="zh-CN" altLang="en-US"/>
          </a:p>
        </p:txBody>
      </p:sp>
    </p:spTree>
    <p:extLst>
      <p:ext uri="{BB962C8B-B14F-4D97-AF65-F5344CB8AC3E}">
        <p14:creationId xmlns:p14="http://schemas.microsoft.com/office/powerpoint/2010/main" val="4156538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48</a:t>
            </a:fld>
            <a:endParaRPr lang="zh-CN" altLang="en-US"/>
          </a:p>
        </p:txBody>
      </p:sp>
    </p:spTree>
    <p:extLst>
      <p:ext uri="{BB962C8B-B14F-4D97-AF65-F5344CB8AC3E}">
        <p14:creationId xmlns:p14="http://schemas.microsoft.com/office/powerpoint/2010/main" val="3219418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49</a:t>
            </a:fld>
            <a:endParaRPr lang="zh-CN" altLang="en-US"/>
          </a:p>
        </p:txBody>
      </p:sp>
    </p:spTree>
    <p:extLst>
      <p:ext uri="{BB962C8B-B14F-4D97-AF65-F5344CB8AC3E}">
        <p14:creationId xmlns:p14="http://schemas.microsoft.com/office/powerpoint/2010/main" val="3219418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50</a:t>
            </a:fld>
            <a:endParaRPr lang="zh-CN" altLang="en-US"/>
          </a:p>
        </p:txBody>
      </p:sp>
    </p:spTree>
    <p:extLst>
      <p:ext uri="{BB962C8B-B14F-4D97-AF65-F5344CB8AC3E}">
        <p14:creationId xmlns:p14="http://schemas.microsoft.com/office/powerpoint/2010/main" val="3219418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2</a:t>
            </a:fld>
            <a:endParaRPr lang="zh-CN" altLang="en-US"/>
          </a:p>
        </p:txBody>
      </p:sp>
    </p:spTree>
    <p:extLst>
      <p:ext uri="{BB962C8B-B14F-4D97-AF65-F5344CB8AC3E}">
        <p14:creationId xmlns:p14="http://schemas.microsoft.com/office/powerpoint/2010/main" val="1646465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53</a:t>
            </a:fld>
            <a:endParaRPr lang="zh-CN" altLang="en-US"/>
          </a:p>
        </p:txBody>
      </p:sp>
    </p:spTree>
    <p:extLst>
      <p:ext uri="{BB962C8B-B14F-4D97-AF65-F5344CB8AC3E}">
        <p14:creationId xmlns:p14="http://schemas.microsoft.com/office/powerpoint/2010/main" val="1910648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54</a:t>
            </a:fld>
            <a:endParaRPr lang="zh-CN" altLang="en-US"/>
          </a:p>
        </p:txBody>
      </p:sp>
    </p:spTree>
    <p:extLst>
      <p:ext uri="{BB962C8B-B14F-4D97-AF65-F5344CB8AC3E}">
        <p14:creationId xmlns:p14="http://schemas.microsoft.com/office/powerpoint/2010/main" val="1910648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61</a:t>
            </a:fld>
            <a:endParaRPr lang="zh-CN" altLang="en-US"/>
          </a:p>
        </p:txBody>
      </p:sp>
    </p:spTree>
    <p:extLst>
      <p:ext uri="{BB962C8B-B14F-4D97-AF65-F5344CB8AC3E}">
        <p14:creationId xmlns:p14="http://schemas.microsoft.com/office/powerpoint/2010/main" val="1910648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64</a:t>
            </a:fld>
            <a:endParaRPr lang="zh-CN" altLang="en-US"/>
          </a:p>
        </p:txBody>
      </p:sp>
    </p:spTree>
    <p:extLst>
      <p:ext uri="{BB962C8B-B14F-4D97-AF65-F5344CB8AC3E}">
        <p14:creationId xmlns:p14="http://schemas.microsoft.com/office/powerpoint/2010/main" val="1910648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65</a:t>
            </a:fld>
            <a:endParaRPr lang="zh-CN" altLang="en-US"/>
          </a:p>
        </p:txBody>
      </p:sp>
    </p:spTree>
    <p:extLst>
      <p:ext uri="{BB962C8B-B14F-4D97-AF65-F5344CB8AC3E}">
        <p14:creationId xmlns:p14="http://schemas.microsoft.com/office/powerpoint/2010/main" val="1910648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66</a:t>
            </a:fld>
            <a:endParaRPr lang="zh-CN" altLang="en-US"/>
          </a:p>
        </p:txBody>
      </p:sp>
    </p:spTree>
    <p:extLst>
      <p:ext uri="{BB962C8B-B14F-4D97-AF65-F5344CB8AC3E}">
        <p14:creationId xmlns:p14="http://schemas.microsoft.com/office/powerpoint/2010/main" val="1910648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67</a:t>
            </a:fld>
            <a:endParaRPr lang="zh-CN" altLang="en-US"/>
          </a:p>
        </p:txBody>
      </p:sp>
    </p:spTree>
    <p:extLst>
      <p:ext uri="{BB962C8B-B14F-4D97-AF65-F5344CB8AC3E}">
        <p14:creationId xmlns:p14="http://schemas.microsoft.com/office/powerpoint/2010/main" val="1910648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69</a:t>
            </a:fld>
            <a:endParaRPr lang="zh-CN" altLang="en-US"/>
          </a:p>
        </p:txBody>
      </p:sp>
    </p:spTree>
    <p:extLst>
      <p:ext uri="{BB962C8B-B14F-4D97-AF65-F5344CB8AC3E}">
        <p14:creationId xmlns:p14="http://schemas.microsoft.com/office/powerpoint/2010/main" val="1910648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72</a:t>
            </a:fld>
            <a:endParaRPr lang="zh-CN" altLang="en-US"/>
          </a:p>
        </p:txBody>
      </p:sp>
    </p:spTree>
    <p:extLst>
      <p:ext uri="{BB962C8B-B14F-4D97-AF65-F5344CB8AC3E}">
        <p14:creationId xmlns:p14="http://schemas.microsoft.com/office/powerpoint/2010/main" val="1910648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74</a:t>
            </a:fld>
            <a:endParaRPr lang="zh-CN" altLang="en-US"/>
          </a:p>
        </p:txBody>
      </p:sp>
    </p:spTree>
    <p:extLst>
      <p:ext uri="{BB962C8B-B14F-4D97-AF65-F5344CB8AC3E}">
        <p14:creationId xmlns:p14="http://schemas.microsoft.com/office/powerpoint/2010/main" val="1910648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9</a:t>
            </a:fld>
            <a:endParaRPr lang="zh-CN" altLang="en-US"/>
          </a:p>
        </p:txBody>
      </p:sp>
    </p:spTree>
    <p:extLst>
      <p:ext uri="{BB962C8B-B14F-4D97-AF65-F5344CB8AC3E}">
        <p14:creationId xmlns:p14="http://schemas.microsoft.com/office/powerpoint/2010/main" val="6443237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76</a:t>
            </a:fld>
            <a:endParaRPr lang="zh-CN" altLang="en-US"/>
          </a:p>
        </p:txBody>
      </p:sp>
    </p:spTree>
    <p:extLst>
      <p:ext uri="{BB962C8B-B14F-4D97-AF65-F5344CB8AC3E}">
        <p14:creationId xmlns:p14="http://schemas.microsoft.com/office/powerpoint/2010/main" val="1910648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79</a:t>
            </a:fld>
            <a:endParaRPr lang="zh-CN" altLang="en-US"/>
          </a:p>
        </p:txBody>
      </p:sp>
    </p:spTree>
    <p:extLst>
      <p:ext uri="{BB962C8B-B14F-4D97-AF65-F5344CB8AC3E}">
        <p14:creationId xmlns:p14="http://schemas.microsoft.com/office/powerpoint/2010/main" val="19106483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80</a:t>
            </a:fld>
            <a:endParaRPr lang="zh-CN" altLang="en-US"/>
          </a:p>
        </p:txBody>
      </p:sp>
    </p:spTree>
    <p:extLst>
      <p:ext uri="{BB962C8B-B14F-4D97-AF65-F5344CB8AC3E}">
        <p14:creationId xmlns:p14="http://schemas.microsoft.com/office/powerpoint/2010/main" val="19106483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81</a:t>
            </a:fld>
            <a:endParaRPr lang="zh-CN" altLang="en-US"/>
          </a:p>
        </p:txBody>
      </p:sp>
    </p:spTree>
    <p:extLst>
      <p:ext uri="{BB962C8B-B14F-4D97-AF65-F5344CB8AC3E}">
        <p14:creationId xmlns:p14="http://schemas.microsoft.com/office/powerpoint/2010/main" val="19106483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82</a:t>
            </a:fld>
            <a:endParaRPr lang="zh-CN" altLang="en-US"/>
          </a:p>
        </p:txBody>
      </p:sp>
    </p:spTree>
    <p:extLst>
      <p:ext uri="{BB962C8B-B14F-4D97-AF65-F5344CB8AC3E}">
        <p14:creationId xmlns:p14="http://schemas.microsoft.com/office/powerpoint/2010/main" val="19106483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87</a:t>
            </a:fld>
            <a:endParaRPr lang="zh-CN" altLang="en-US"/>
          </a:p>
        </p:txBody>
      </p:sp>
    </p:spTree>
    <p:extLst>
      <p:ext uri="{BB962C8B-B14F-4D97-AF65-F5344CB8AC3E}">
        <p14:creationId xmlns:p14="http://schemas.microsoft.com/office/powerpoint/2010/main" val="19106483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88</a:t>
            </a:fld>
            <a:endParaRPr lang="zh-CN" altLang="en-US"/>
          </a:p>
        </p:txBody>
      </p:sp>
    </p:spTree>
    <p:extLst>
      <p:ext uri="{BB962C8B-B14F-4D97-AF65-F5344CB8AC3E}">
        <p14:creationId xmlns:p14="http://schemas.microsoft.com/office/powerpoint/2010/main" val="19106483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89</a:t>
            </a:fld>
            <a:endParaRPr lang="zh-CN" altLang="en-US"/>
          </a:p>
        </p:txBody>
      </p:sp>
    </p:spTree>
    <p:extLst>
      <p:ext uri="{BB962C8B-B14F-4D97-AF65-F5344CB8AC3E}">
        <p14:creationId xmlns:p14="http://schemas.microsoft.com/office/powerpoint/2010/main" val="19106483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91</a:t>
            </a:fld>
            <a:endParaRPr lang="zh-CN" altLang="en-US"/>
          </a:p>
        </p:txBody>
      </p:sp>
    </p:spTree>
    <p:extLst>
      <p:ext uri="{BB962C8B-B14F-4D97-AF65-F5344CB8AC3E}">
        <p14:creationId xmlns:p14="http://schemas.microsoft.com/office/powerpoint/2010/main" val="41225689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92</a:t>
            </a:fld>
            <a:endParaRPr lang="zh-CN" altLang="en-US"/>
          </a:p>
        </p:txBody>
      </p:sp>
    </p:spTree>
    <p:extLst>
      <p:ext uri="{BB962C8B-B14F-4D97-AF65-F5344CB8AC3E}">
        <p14:creationId xmlns:p14="http://schemas.microsoft.com/office/powerpoint/2010/main" val="3131662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10</a:t>
            </a:fld>
            <a:endParaRPr lang="zh-CN" altLang="en-US"/>
          </a:p>
        </p:txBody>
      </p:sp>
    </p:spTree>
    <p:extLst>
      <p:ext uri="{BB962C8B-B14F-4D97-AF65-F5344CB8AC3E}">
        <p14:creationId xmlns:p14="http://schemas.microsoft.com/office/powerpoint/2010/main" val="6443237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93</a:t>
            </a:fld>
            <a:endParaRPr lang="zh-CN" altLang="en-US"/>
          </a:p>
        </p:txBody>
      </p:sp>
    </p:spTree>
    <p:extLst>
      <p:ext uri="{BB962C8B-B14F-4D97-AF65-F5344CB8AC3E}">
        <p14:creationId xmlns:p14="http://schemas.microsoft.com/office/powerpoint/2010/main" val="41512309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94</a:t>
            </a:fld>
            <a:endParaRPr lang="zh-CN" altLang="en-US"/>
          </a:p>
        </p:txBody>
      </p:sp>
    </p:spTree>
    <p:extLst>
      <p:ext uri="{BB962C8B-B14F-4D97-AF65-F5344CB8AC3E}">
        <p14:creationId xmlns:p14="http://schemas.microsoft.com/office/powerpoint/2010/main" val="11217480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95</a:t>
            </a:fld>
            <a:endParaRPr lang="zh-CN" altLang="en-US"/>
          </a:p>
        </p:txBody>
      </p:sp>
    </p:spTree>
    <p:extLst>
      <p:ext uri="{BB962C8B-B14F-4D97-AF65-F5344CB8AC3E}">
        <p14:creationId xmlns:p14="http://schemas.microsoft.com/office/powerpoint/2010/main" val="29526334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96</a:t>
            </a:fld>
            <a:endParaRPr lang="zh-CN" altLang="en-US"/>
          </a:p>
        </p:txBody>
      </p:sp>
    </p:spTree>
    <p:extLst>
      <p:ext uri="{BB962C8B-B14F-4D97-AF65-F5344CB8AC3E}">
        <p14:creationId xmlns:p14="http://schemas.microsoft.com/office/powerpoint/2010/main" val="33287103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97</a:t>
            </a:fld>
            <a:endParaRPr lang="zh-CN" altLang="en-US"/>
          </a:p>
        </p:txBody>
      </p:sp>
    </p:spTree>
    <p:extLst>
      <p:ext uri="{BB962C8B-B14F-4D97-AF65-F5344CB8AC3E}">
        <p14:creationId xmlns:p14="http://schemas.microsoft.com/office/powerpoint/2010/main" val="21736081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101</a:t>
            </a:fld>
            <a:endParaRPr lang="zh-CN" altLang="en-US"/>
          </a:p>
        </p:txBody>
      </p:sp>
    </p:spTree>
    <p:extLst>
      <p:ext uri="{BB962C8B-B14F-4D97-AF65-F5344CB8AC3E}">
        <p14:creationId xmlns:p14="http://schemas.microsoft.com/office/powerpoint/2010/main" val="19106483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105</a:t>
            </a:fld>
            <a:endParaRPr lang="zh-CN" altLang="en-US"/>
          </a:p>
        </p:txBody>
      </p:sp>
    </p:spTree>
    <p:extLst>
      <p:ext uri="{BB962C8B-B14F-4D97-AF65-F5344CB8AC3E}">
        <p14:creationId xmlns:p14="http://schemas.microsoft.com/office/powerpoint/2010/main" val="19106483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107</a:t>
            </a:fld>
            <a:endParaRPr lang="zh-CN" altLang="en-US"/>
          </a:p>
        </p:txBody>
      </p:sp>
    </p:spTree>
    <p:extLst>
      <p:ext uri="{BB962C8B-B14F-4D97-AF65-F5344CB8AC3E}">
        <p14:creationId xmlns:p14="http://schemas.microsoft.com/office/powerpoint/2010/main" val="19106483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112</a:t>
            </a:fld>
            <a:endParaRPr lang="zh-CN" altLang="en-US"/>
          </a:p>
        </p:txBody>
      </p:sp>
    </p:spTree>
    <p:extLst>
      <p:ext uri="{BB962C8B-B14F-4D97-AF65-F5344CB8AC3E}">
        <p14:creationId xmlns:p14="http://schemas.microsoft.com/office/powerpoint/2010/main" val="19106483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115</a:t>
            </a:fld>
            <a:endParaRPr lang="zh-CN" altLang="en-US"/>
          </a:p>
        </p:txBody>
      </p:sp>
    </p:spTree>
    <p:extLst>
      <p:ext uri="{BB962C8B-B14F-4D97-AF65-F5344CB8AC3E}">
        <p14:creationId xmlns:p14="http://schemas.microsoft.com/office/powerpoint/2010/main" val="1910648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11</a:t>
            </a:fld>
            <a:endParaRPr lang="zh-CN" altLang="en-US"/>
          </a:p>
        </p:txBody>
      </p:sp>
    </p:spTree>
    <p:extLst>
      <p:ext uri="{BB962C8B-B14F-4D97-AF65-F5344CB8AC3E}">
        <p14:creationId xmlns:p14="http://schemas.microsoft.com/office/powerpoint/2010/main" val="6443237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116</a:t>
            </a:fld>
            <a:endParaRPr lang="zh-CN" altLang="en-US"/>
          </a:p>
        </p:txBody>
      </p:sp>
    </p:spTree>
    <p:extLst>
      <p:ext uri="{BB962C8B-B14F-4D97-AF65-F5344CB8AC3E}">
        <p14:creationId xmlns:p14="http://schemas.microsoft.com/office/powerpoint/2010/main" val="19106483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117</a:t>
            </a:fld>
            <a:endParaRPr lang="zh-CN" altLang="en-US"/>
          </a:p>
        </p:txBody>
      </p:sp>
    </p:spTree>
    <p:extLst>
      <p:ext uri="{BB962C8B-B14F-4D97-AF65-F5344CB8AC3E}">
        <p14:creationId xmlns:p14="http://schemas.microsoft.com/office/powerpoint/2010/main" val="19106483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120</a:t>
            </a:fld>
            <a:endParaRPr lang="zh-CN" altLang="en-US"/>
          </a:p>
        </p:txBody>
      </p:sp>
    </p:spTree>
    <p:extLst>
      <p:ext uri="{BB962C8B-B14F-4D97-AF65-F5344CB8AC3E}">
        <p14:creationId xmlns:p14="http://schemas.microsoft.com/office/powerpoint/2010/main" val="19106483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123</a:t>
            </a:fld>
            <a:endParaRPr lang="zh-CN" altLang="en-US"/>
          </a:p>
        </p:txBody>
      </p:sp>
    </p:spTree>
    <p:extLst>
      <p:ext uri="{BB962C8B-B14F-4D97-AF65-F5344CB8AC3E}">
        <p14:creationId xmlns:p14="http://schemas.microsoft.com/office/powerpoint/2010/main" val="19106483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125</a:t>
            </a:fld>
            <a:endParaRPr lang="zh-CN" altLang="en-US"/>
          </a:p>
        </p:txBody>
      </p:sp>
    </p:spTree>
    <p:extLst>
      <p:ext uri="{BB962C8B-B14F-4D97-AF65-F5344CB8AC3E}">
        <p14:creationId xmlns:p14="http://schemas.microsoft.com/office/powerpoint/2010/main" val="19106483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137</a:t>
            </a:fld>
            <a:endParaRPr lang="zh-CN" altLang="en-US"/>
          </a:p>
        </p:txBody>
      </p:sp>
    </p:spTree>
    <p:extLst>
      <p:ext uri="{BB962C8B-B14F-4D97-AF65-F5344CB8AC3E}">
        <p14:creationId xmlns:p14="http://schemas.microsoft.com/office/powerpoint/2010/main" val="19106483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9CE5DA43-226C-4E75-97BB-3A56BEEC7767}" type="slidenum">
              <a:rPr lang="en-US" altLang="zh-CN" smtClean="0">
                <a:ea typeface="宋体" charset="-122"/>
              </a:rPr>
              <a:pPr/>
              <a:t>142</a:t>
            </a:fld>
            <a:endParaRPr lang="en-US" altLang="zh-CN">
              <a:ea typeface="宋体" charset="-122"/>
            </a:endParaRPr>
          </a:p>
        </p:txBody>
      </p:sp>
      <p:sp>
        <p:nvSpPr>
          <p:cNvPr id="191491" name="Rectangle 2"/>
          <p:cNvSpPr>
            <a:spLocks noGrp="1" noRot="1" noChangeAspect="1" noChangeArrowheads="1" noTextEdit="1"/>
          </p:cNvSpPr>
          <p:nvPr>
            <p:ph type="sldImg"/>
          </p:nvPr>
        </p:nvSpPr>
        <p:spPr>
          <a:xfrm>
            <a:off x="381000" y="685800"/>
            <a:ext cx="6096000" cy="3429000"/>
          </a:xfrm>
          <a:ln/>
        </p:spPr>
      </p:sp>
      <p:sp>
        <p:nvSpPr>
          <p:cNvPr id="191492" name="Rectangle 3"/>
          <p:cNvSpPr>
            <a:spLocks noGrp="1" noChangeArrowheads="1"/>
          </p:cNvSpPr>
          <p:nvPr>
            <p:ph type="body" idx="1"/>
          </p:nvPr>
        </p:nvSpPr>
        <p:spPr>
          <a:noFill/>
          <a:ln/>
        </p:spPr>
        <p:txBody>
          <a:bodyPr/>
          <a:lstStyle/>
          <a:p>
            <a:pPr eaLnBrk="1" hangingPunct="1"/>
            <a:endParaRPr lang="zh-CN" altLang="zh-CN">
              <a:ea typeface="宋体" charset="-122"/>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143</a:t>
            </a:fld>
            <a:endParaRPr lang="zh-CN" altLang="en-US"/>
          </a:p>
        </p:txBody>
      </p:sp>
    </p:spTree>
    <p:extLst>
      <p:ext uri="{BB962C8B-B14F-4D97-AF65-F5344CB8AC3E}">
        <p14:creationId xmlns:p14="http://schemas.microsoft.com/office/powerpoint/2010/main" val="2782384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12</a:t>
            </a:fld>
            <a:endParaRPr lang="zh-CN" altLang="en-US"/>
          </a:p>
        </p:txBody>
      </p:sp>
    </p:spTree>
    <p:extLst>
      <p:ext uri="{BB962C8B-B14F-4D97-AF65-F5344CB8AC3E}">
        <p14:creationId xmlns:p14="http://schemas.microsoft.com/office/powerpoint/2010/main" val="644323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13</a:t>
            </a:fld>
            <a:endParaRPr lang="zh-CN" altLang="en-US"/>
          </a:p>
        </p:txBody>
      </p:sp>
    </p:spTree>
    <p:extLst>
      <p:ext uri="{BB962C8B-B14F-4D97-AF65-F5344CB8AC3E}">
        <p14:creationId xmlns:p14="http://schemas.microsoft.com/office/powerpoint/2010/main" val="644323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14</a:t>
            </a:fld>
            <a:endParaRPr lang="zh-CN" altLang="en-US"/>
          </a:p>
        </p:txBody>
      </p:sp>
    </p:spTree>
    <p:extLst>
      <p:ext uri="{BB962C8B-B14F-4D97-AF65-F5344CB8AC3E}">
        <p14:creationId xmlns:p14="http://schemas.microsoft.com/office/powerpoint/2010/main" val="644323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C17DF-1D58-4647-8B50-01AC32906402}" type="slidenum">
              <a:rPr lang="zh-CN" altLang="en-US" smtClean="0"/>
              <a:pPr/>
              <a:t>15</a:t>
            </a:fld>
            <a:endParaRPr lang="zh-CN" altLang="en-US"/>
          </a:p>
        </p:txBody>
      </p:sp>
    </p:spTree>
    <p:extLst>
      <p:ext uri="{BB962C8B-B14F-4D97-AF65-F5344CB8AC3E}">
        <p14:creationId xmlns:p14="http://schemas.microsoft.com/office/powerpoint/2010/main" val="644323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371600" y="1340413"/>
            <a:ext cx="6400800" cy="288868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86F384C6-77FA-4AF6-AF10-492DE6DC1E29}" type="datetimeFigureOut">
              <a:rPr lang="zh-CN" altLang="en-US" smtClean="0"/>
              <a:pPr/>
              <a:t>2022/5/31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1218CE-149D-49E3-8033-D5CD97556C98}" type="slidenum">
              <a:rPr lang="zh-CN" altLang="en-US" smtClean="0"/>
              <a:pPr/>
              <a:t>‹#›</a:t>
            </a:fld>
            <a:endParaRPr lang="zh-CN" altLang="en-US"/>
          </a:p>
        </p:txBody>
      </p:sp>
    </p:spTree>
    <p:extLst>
      <p:ext uri="{BB962C8B-B14F-4D97-AF65-F5344CB8AC3E}">
        <p14:creationId xmlns:p14="http://schemas.microsoft.com/office/powerpoint/2010/main" val="1131703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6F384C6-77FA-4AF6-AF10-492DE6DC1E29}" type="datetimeFigureOut">
              <a:rPr lang="zh-CN" altLang="en-US" smtClean="0"/>
              <a:pPr/>
              <a:t>2022/5/31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1218CE-149D-49E3-8033-D5CD97556C98}" type="slidenum">
              <a:rPr lang="zh-CN" altLang="en-US" smtClean="0"/>
              <a:pPr/>
              <a:t>‹#›</a:t>
            </a:fld>
            <a:endParaRPr lang="zh-CN" altLang="en-US"/>
          </a:p>
        </p:txBody>
      </p:sp>
    </p:spTree>
    <p:extLst>
      <p:ext uri="{BB962C8B-B14F-4D97-AF65-F5344CB8AC3E}">
        <p14:creationId xmlns:p14="http://schemas.microsoft.com/office/powerpoint/2010/main" val="1683048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6F384C6-77FA-4AF6-AF10-492DE6DC1E29}" type="datetimeFigureOut">
              <a:rPr lang="zh-CN" altLang="en-US" smtClean="0"/>
              <a:pPr/>
              <a:t>2022/5/31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1218CE-149D-49E3-8033-D5CD97556C98}" type="slidenum">
              <a:rPr lang="zh-CN" altLang="en-US" smtClean="0"/>
              <a:pPr/>
              <a:t>‹#›</a:t>
            </a:fld>
            <a:endParaRPr lang="zh-CN" altLang="en-US"/>
          </a:p>
        </p:txBody>
      </p:sp>
    </p:spTree>
    <p:extLst>
      <p:ext uri="{BB962C8B-B14F-4D97-AF65-F5344CB8AC3E}">
        <p14:creationId xmlns:p14="http://schemas.microsoft.com/office/powerpoint/2010/main" val="213092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F384C6-77FA-4AF6-AF10-492DE6DC1E29}" type="datetimeFigureOut">
              <a:rPr lang="zh-CN" altLang="en-US" smtClean="0"/>
              <a:pPr/>
              <a:t>2022/5/31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1218CE-149D-49E3-8033-D5CD97556C98}" type="slidenum">
              <a:rPr lang="zh-CN" altLang="en-US" smtClean="0"/>
              <a:pPr/>
              <a:t>‹#›</a:t>
            </a:fld>
            <a:endParaRPr lang="zh-CN" altLang="en-US"/>
          </a:p>
        </p:txBody>
      </p:sp>
    </p:spTree>
    <p:extLst>
      <p:ext uri="{BB962C8B-B14F-4D97-AF65-F5344CB8AC3E}">
        <p14:creationId xmlns:p14="http://schemas.microsoft.com/office/powerpoint/2010/main" val="17716891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F384C6-77FA-4AF6-AF10-492DE6DC1E29}" type="datetimeFigureOut">
              <a:rPr lang="zh-CN" altLang="en-US" smtClean="0"/>
              <a:pPr/>
              <a:t>2022/5/31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1218CE-149D-49E3-8033-D5CD97556C98}" type="slidenum">
              <a:rPr lang="zh-CN" altLang="en-US" smtClean="0"/>
              <a:pPr/>
              <a:t>‹#›</a:t>
            </a:fld>
            <a:endParaRPr lang="zh-CN" altLang="en-US"/>
          </a:p>
        </p:txBody>
      </p:sp>
    </p:spTree>
    <p:extLst>
      <p:ext uri="{BB962C8B-B14F-4D97-AF65-F5344CB8AC3E}">
        <p14:creationId xmlns:p14="http://schemas.microsoft.com/office/powerpoint/2010/main" val="26316130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0" y="0"/>
            <a:ext cx="1494235" cy="5143500"/>
          </a:xfrm>
          <a:prstGeom prst="homePlate">
            <a:avLst>
              <a:gd name="adj" fmla="val 60864"/>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smtClean="0"/>
            </a:lvl1pPr>
          </a:lstStyle>
          <a:p>
            <a:pPr>
              <a:defRPr/>
            </a:pPr>
            <a:fld id="{342B2E1A-9CDF-4B96-A613-F48A2D7FE17C}" type="slidenum">
              <a:rPr lang="en-US" altLang="zh-CN"/>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smtClean="0">
                <a:solidFill>
                  <a:srgbClr val="A6A6A6"/>
                </a:solidFill>
              </a:defRPr>
            </a:lvl1pPr>
          </a:lstStyle>
          <a:p>
            <a:pPr>
              <a:defRPr/>
            </a:pPr>
            <a:fld id="{5D803EF4-44B8-4DA9-BE61-2AE92C0E0CCA}" type="slidenum">
              <a:rPr lang="en-US" altLang="zh-CN"/>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smtClean="0">
                <a:solidFill>
                  <a:srgbClr val="A6A6A6"/>
                </a:solidFill>
              </a:defRPr>
            </a:lvl1pPr>
          </a:lstStyle>
          <a:p>
            <a:pPr>
              <a:defRPr/>
            </a:pPr>
            <a:fld id="{5D803EF4-44B8-4DA9-BE61-2AE92C0E0CCA}" type="slidenum">
              <a:rPr lang="en-US" altLang="zh-CN"/>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smtClean="0">
                <a:solidFill>
                  <a:srgbClr val="A6A6A6"/>
                </a:solidFill>
              </a:defRPr>
            </a:lvl1pPr>
          </a:lstStyle>
          <a:p>
            <a:pPr>
              <a:defRPr/>
            </a:pPr>
            <a:fld id="{5D803EF4-44B8-4DA9-BE61-2AE92C0E0CCA}" type="slidenum">
              <a:rPr lang="en-US" altLang="zh-CN"/>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6" y="171450"/>
            <a:ext cx="854075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01626" y="1200150"/>
            <a:ext cx="8540750" cy="337423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xfrm>
            <a:off x="301228" y="4683919"/>
            <a:ext cx="2289572" cy="357188"/>
          </a:xfrm>
          <a:prstGeom prst="rect">
            <a:avLst/>
          </a:prstGeom>
        </p:spPr>
        <p:txBody>
          <a:bodyPr/>
          <a:lstStyle>
            <a:lvl1pPr>
              <a:defRPr>
                <a:latin typeface="Arial" charset="0"/>
                <a:ea typeface="宋体" charset="-122"/>
              </a:defRPr>
            </a:lvl1pPr>
          </a:lstStyle>
          <a:p>
            <a:pPr>
              <a:defRPr/>
            </a:pPr>
            <a:endParaRPr lang="en-US" altLang="zh-CN"/>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a:lstStyle>
            <a:lvl1pPr>
              <a:defRPr>
                <a:latin typeface="Arial" charset="0"/>
                <a:ea typeface="宋体" charset="-122"/>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smtClean="0"/>
            </a:lvl1pPr>
          </a:lstStyle>
          <a:p>
            <a:pPr>
              <a:defRPr/>
            </a:pPr>
            <a:fld id="{BF860700-F014-4928-A8F4-45F1664C6047}" type="slidenum">
              <a:rPr lang="en-US" altLang="zh-CN"/>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8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正文内容">
    <p:spTree>
      <p:nvGrpSpPr>
        <p:cNvPr id="1" name=""/>
        <p:cNvGrpSpPr/>
        <p:nvPr/>
      </p:nvGrpSpPr>
      <p:grpSpPr>
        <a:xfrm>
          <a:off x="0" y="0"/>
          <a:ext cx="0" cy="0"/>
          <a:chOff x="0" y="0"/>
          <a:chExt cx="0" cy="0"/>
        </a:xfrm>
      </p:grpSpPr>
      <p:sp>
        <p:nvSpPr>
          <p:cNvPr id="12" name="矩形 11"/>
          <p:cNvSpPr/>
          <p:nvPr userDrawn="1"/>
        </p:nvSpPr>
        <p:spPr bwMode="auto">
          <a:xfrm>
            <a:off x="1" y="4800318"/>
            <a:ext cx="9144001" cy="343181"/>
          </a:xfrm>
          <a:prstGeom prst="rect">
            <a:avLst/>
          </a:prstGeom>
          <a:gradFill>
            <a:gsLst>
              <a:gs pos="80000">
                <a:srgbClr val="026DCE">
                  <a:alpha val="70000"/>
                </a:srgbClr>
              </a:gs>
              <a:gs pos="26000">
                <a:schemeClr val="tx2"/>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矩形 9"/>
          <p:cNvSpPr/>
          <p:nvPr userDrawn="1"/>
        </p:nvSpPr>
        <p:spPr bwMode="auto">
          <a:xfrm>
            <a:off x="-1" y="-22858"/>
            <a:ext cx="9144001" cy="715200"/>
          </a:xfrm>
          <a:prstGeom prst="rect">
            <a:avLst/>
          </a:prstGeom>
          <a:gradFill flip="none" rotWithShape="1">
            <a:gsLst>
              <a:gs pos="21000">
                <a:schemeClr val="accent2">
                  <a:lumMod val="75000"/>
                  <a:lumOff val="25000"/>
                </a:schemeClr>
              </a:gs>
              <a:gs pos="86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灯片编号占位符 3"/>
          <p:cNvSpPr txBox="1">
            <a:spLocks/>
          </p:cNvSpPr>
          <p:nvPr userDrawn="1"/>
        </p:nvSpPr>
        <p:spPr>
          <a:xfrm>
            <a:off x="179513" y="4865467"/>
            <a:ext cx="1439863" cy="212884"/>
          </a:xfrm>
          <a:prstGeom prst="rect">
            <a:avLst/>
          </a:prstGeom>
        </p:spPr>
        <p:txBody>
          <a:bodyPr/>
          <a:lstStyle>
            <a:defPPr>
              <a:defRPr lang="zh-CN"/>
            </a:defPPr>
            <a:lvl1pPr marL="0" algn="l" defTabSz="914400" rtl="0" eaLnBrk="1" latinLnBrk="0" hangingPunct="1">
              <a:defRPr sz="1200" i="0" kern="1200">
                <a:solidFill>
                  <a:schemeClr val="accent6">
                    <a:lumMod val="50000"/>
                  </a:schemeClr>
                </a:solidFill>
                <a:latin typeface="微软雅黑" pitchFamily="34" charset="-122"/>
                <a:ea typeface="微软雅黑"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altLang="en-US" b="1" dirty="0">
                <a:solidFill>
                  <a:schemeClr val="bg1"/>
                </a:solidFill>
              </a:rPr>
              <a:t> </a:t>
            </a:r>
            <a:fld id="{7C5E4C7A-43C3-449A-8119-E420EB00870B}" type="slidenum">
              <a:rPr lang="zh-CN" altLang="en-US" b="1" smtClean="0">
                <a:solidFill>
                  <a:schemeClr val="bg1"/>
                </a:solidFill>
              </a:rPr>
              <a:pPr>
                <a:defRPr/>
              </a:pPr>
              <a:t>‹#›</a:t>
            </a:fld>
            <a:endParaRPr lang="en-US" b="1" dirty="0">
              <a:solidFill>
                <a:schemeClr val="bg1"/>
              </a:solidFill>
            </a:endParaRPr>
          </a:p>
        </p:txBody>
      </p:sp>
      <p:sp>
        <p:nvSpPr>
          <p:cNvPr id="7" name="标题 1"/>
          <p:cNvSpPr>
            <a:spLocks noGrp="1"/>
          </p:cNvSpPr>
          <p:nvPr>
            <p:ph type="title"/>
          </p:nvPr>
        </p:nvSpPr>
        <p:spPr>
          <a:xfrm>
            <a:off x="294126" y="109411"/>
            <a:ext cx="5832475" cy="582930"/>
          </a:xfrm>
        </p:spPr>
        <p:txBody>
          <a:bodyPr/>
          <a:lstStyle>
            <a:lvl1pPr algn="l">
              <a:defRPr sz="22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defRPr>
            </a:lvl1pPr>
          </a:lstStyle>
          <a:p>
            <a:endParaRPr lang="zh-CN" altLang="en-US" dirty="0"/>
          </a:p>
        </p:txBody>
      </p:sp>
      <p:sp>
        <p:nvSpPr>
          <p:cNvPr id="8" name="副标题 2"/>
          <p:cNvSpPr>
            <a:spLocks noGrp="1"/>
          </p:cNvSpPr>
          <p:nvPr>
            <p:ph type="subTitle" idx="1"/>
          </p:nvPr>
        </p:nvSpPr>
        <p:spPr>
          <a:xfrm>
            <a:off x="611560" y="1318513"/>
            <a:ext cx="7920880" cy="2888687"/>
          </a:xfrm>
        </p:spPr>
        <p:txBody>
          <a:bodyPr>
            <a:normAutofit/>
          </a:bodyPr>
          <a:lstStyle>
            <a:lvl1pPr marL="457200" indent="-457200" algn="l">
              <a:buFont typeface="Wingdings" panose="05000000000000000000" pitchFamily="2" charset="2"/>
              <a:buChar char="n"/>
              <a:defRPr sz="2000">
                <a:solidFill>
                  <a:schemeClr val="tx1"/>
                </a:solidFill>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Tree>
    <p:extLst>
      <p:ext uri="{BB962C8B-B14F-4D97-AF65-F5344CB8AC3E}">
        <p14:creationId xmlns:p14="http://schemas.microsoft.com/office/powerpoint/2010/main" val="1155230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9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2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3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4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空白内容">
    <p:spTree>
      <p:nvGrpSpPr>
        <p:cNvPr id="1" name=""/>
        <p:cNvGrpSpPr/>
        <p:nvPr/>
      </p:nvGrpSpPr>
      <p:grpSpPr>
        <a:xfrm>
          <a:off x="0" y="0"/>
          <a:ext cx="0" cy="0"/>
          <a:chOff x="0" y="0"/>
          <a:chExt cx="0" cy="0"/>
        </a:xfrm>
      </p:grpSpPr>
      <p:sp>
        <p:nvSpPr>
          <p:cNvPr id="12" name="矩形 11"/>
          <p:cNvSpPr/>
          <p:nvPr userDrawn="1"/>
        </p:nvSpPr>
        <p:spPr bwMode="auto">
          <a:xfrm>
            <a:off x="1" y="4800318"/>
            <a:ext cx="9144001" cy="343181"/>
          </a:xfrm>
          <a:prstGeom prst="rect">
            <a:avLst/>
          </a:prstGeom>
          <a:gradFill>
            <a:gsLst>
              <a:gs pos="80000">
                <a:srgbClr val="026DCE">
                  <a:alpha val="70000"/>
                </a:srgbClr>
              </a:gs>
              <a:gs pos="26000">
                <a:schemeClr val="tx2"/>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矩形 9"/>
          <p:cNvSpPr/>
          <p:nvPr userDrawn="1"/>
        </p:nvSpPr>
        <p:spPr bwMode="auto">
          <a:xfrm>
            <a:off x="-1" y="-22858"/>
            <a:ext cx="9144001" cy="715200"/>
          </a:xfrm>
          <a:prstGeom prst="rect">
            <a:avLst/>
          </a:prstGeom>
          <a:gradFill flip="none" rotWithShape="1">
            <a:gsLst>
              <a:gs pos="21000">
                <a:schemeClr val="accent2">
                  <a:lumMod val="75000"/>
                  <a:lumOff val="25000"/>
                </a:schemeClr>
              </a:gs>
              <a:gs pos="86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灯片编号占位符 3"/>
          <p:cNvSpPr txBox="1">
            <a:spLocks/>
          </p:cNvSpPr>
          <p:nvPr userDrawn="1"/>
        </p:nvSpPr>
        <p:spPr>
          <a:xfrm>
            <a:off x="179513" y="4865467"/>
            <a:ext cx="1439863" cy="212884"/>
          </a:xfrm>
          <a:prstGeom prst="rect">
            <a:avLst/>
          </a:prstGeom>
        </p:spPr>
        <p:txBody>
          <a:bodyPr/>
          <a:lstStyle>
            <a:defPPr>
              <a:defRPr lang="zh-CN"/>
            </a:defPPr>
            <a:lvl1pPr marL="0" algn="l" defTabSz="914400" rtl="0" eaLnBrk="1" latinLnBrk="0" hangingPunct="1">
              <a:defRPr sz="1200" i="0" kern="1200">
                <a:solidFill>
                  <a:schemeClr val="accent6">
                    <a:lumMod val="50000"/>
                  </a:schemeClr>
                </a:solidFill>
                <a:latin typeface="微软雅黑" pitchFamily="34" charset="-122"/>
                <a:ea typeface="微软雅黑"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altLang="en-US" b="1" dirty="0">
                <a:solidFill>
                  <a:schemeClr val="bg1"/>
                </a:solidFill>
              </a:rPr>
              <a:t> </a:t>
            </a:r>
            <a:fld id="{7C5E4C7A-43C3-449A-8119-E420EB00870B}" type="slidenum">
              <a:rPr lang="zh-CN" altLang="en-US" b="1" smtClean="0">
                <a:solidFill>
                  <a:schemeClr val="bg1"/>
                </a:solidFill>
              </a:rPr>
              <a:pPr>
                <a:defRPr/>
              </a:pPr>
              <a:t>‹#›</a:t>
            </a:fld>
            <a:endParaRPr lang="en-US" b="1" dirty="0">
              <a:solidFill>
                <a:schemeClr val="bg1"/>
              </a:solidFill>
            </a:endParaRPr>
          </a:p>
        </p:txBody>
      </p:sp>
      <p:sp>
        <p:nvSpPr>
          <p:cNvPr id="7" name="标题 1"/>
          <p:cNvSpPr>
            <a:spLocks noGrp="1"/>
          </p:cNvSpPr>
          <p:nvPr>
            <p:ph type="title"/>
          </p:nvPr>
        </p:nvSpPr>
        <p:spPr>
          <a:xfrm>
            <a:off x="294126" y="109411"/>
            <a:ext cx="5832475" cy="582930"/>
          </a:xfrm>
        </p:spPr>
        <p:txBody>
          <a:bodyPr/>
          <a:lstStyle>
            <a:lvl1pPr algn="l">
              <a:defRPr sz="22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defRPr>
            </a:lvl1pPr>
          </a:lstStyle>
          <a:p>
            <a:endParaRPr lang="zh-CN" altLang="en-US" dirty="0"/>
          </a:p>
        </p:txBody>
      </p:sp>
    </p:spTree>
    <p:extLst>
      <p:ext uri="{BB962C8B-B14F-4D97-AF65-F5344CB8AC3E}">
        <p14:creationId xmlns:p14="http://schemas.microsoft.com/office/powerpoint/2010/main" val="1429045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1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1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2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4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5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2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73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7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14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6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页码">
    <p:spTree>
      <p:nvGrpSpPr>
        <p:cNvPr id="1" name=""/>
        <p:cNvGrpSpPr/>
        <p:nvPr/>
      </p:nvGrpSpPr>
      <p:grpSpPr>
        <a:xfrm>
          <a:off x="0" y="0"/>
          <a:ext cx="0" cy="0"/>
          <a:chOff x="0" y="0"/>
          <a:chExt cx="0" cy="0"/>
        </a:xfrm>
      </p:grpSpPr>
      <p:sp>
        <p:nvSpPr>
          <p:cNvPr id="12" name="矩形 11"/>
          <p:cNvSpPr/>
          <p:nvPr userDrawn="1"/>
        </p:nvSpPr>
        <p:spPr bwMode="auto">
          <a:xfrm>
            <a:off x="1" y="4800318"/>
            <a:ext cx="9144001" cy="343181"/>
          </a:xfrm>
          <a:prstGeom prst="rect">
            <a:avLst/>
          </a:prstGeom>
          <a:gradFill>
            <a:gsLst>
              <a:gs pos="80000">
                <a:srgbClr val="026DCE">
                  <a:alpha val="70000"/>
                </a:srgbClr>
              </a:gs>
              <a:gs pos="26000">
                <a:schemeClr val="tx2"/>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灯片编号占位符 3"/>
          <p:cNvSpPr txBox="1">
            <a:spLocks/>
          </p:cNvSpPr>
          <p:nvPr userDrawn="1"/>
        </p:nvSpPr>
        <p:spPr>
          <a:xfrm>
            <a:off x="179513" y="4865467"/>
            <a:ext cx="1439863" cy="212884"/>
          </a:xfrm>
          <a:prstGeom prst="rect">
            <a:avLst/>
          </a:prstGeom>
        </p:spPr>
        <p:txBody>
          <a:bodyPr/>
          <a:lstStyle>
            <a:defPPr>
              <a:defRPr lang="zh-CN"/>
            </a:defPPr>
            <a:lvl1pPr marL="0" algn="l" defTabSz="914400" rtl="0" eaLnBrk="1" latinLnBrk="0" hangingPunct="1">
              <a:defRPr sz="1200" i="0" kern="1200">
                <a:solidFill>
                  <a:schemeClr val="accent6">
                    <a:lumMod val="50000"/>
                  </a:schemeClr>
                </a:solidFill>
                <a:latin typeface="微软雅黑" pitchFamily="34" charset="-122"/>
                <a:ea typeface="微软雅黑"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altLang="en-US" b="1" dirty="0">
                <a:solidFill>
                  <a:schemeClr val="bg1"/>
                </a:solidFill>
              </a:rPr>
              <a:t> </a:t>
            </a:r>
            <a:fld id="{7C5E4C7A-43C3-449A-8119-E420EB00870B}" type="slidenum">
              <a:rPr lang="zh-CN" altLang="en-US" b="1" smtClean="0">
                <a:solidFill>
                  <a:schemeClr val="bg1"/>
                </a:solidFill>
              </a:rPr>
              <a:pPr>
                <a:defRPr/>
              </a:pPr>
              <a:t>‹#›</a:t>
            </a:fld>
            <a:endParaRPr lang="en-US" b="1" dirty="0">
              <a:solidFill>
                <a:schemeClr val="bg1"/>
              </a:solidFill>
            </a:endParaRPr>
          </a:p>
        </p:txBody>
      </p:sp>
      <p:sp>
        <p:nvSpPr>
          <p:cNvPr id="16" name="灯片编号占位符 3"/>
          <p:cNvSpPr txBox="1">
            <a:spLocks/>
          </p:cNvSpPr>
          <p:nvPr userDrawn="1"/>
        </p:nvSpPr>
        <p:spPr>
          <a:xfrm>
            <a:off x="6973962" y="4849572"/>
            <a:ext cx="2422575" cy="212884"/>
          </a:xfrm>
          <a:prstGeom prst="rect">
            <a:avLst/>
          </a:prstGeom>
        </p:spPr>
        <p:txBody>
          <a:bodyPr/>
          <a:lstStyle>
            <a:defPPr>
              <a:defRPr lang="zh-CN"/>
            </a:defPPr>
            <a:lvl1pPr marL="0" algn="l" defTabSz="914400" rtl="0" eaLnBrk="1" latinLnBrk="0" hangingPunct="1">
              <a:defRPr sz="1200" i="0" kern="1200">
                <a:solidFill>
                  <a:schemeClr val="accent6">
                    <a:lumMod val="50000"/>
                  </a:schemeClr>
                </a:solidFill>
                <a:latin typeface="微软雅黑" pitchFamily="34" charset="-122"/>
                <a:ea typeface="微软雅黑"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en-US" sz="1200" b="1" dirty="0">
                <a:solidFill>
                  <a:schemeClr val="bg1"/>
                </a:solidFill>
              </a:rPr>
              <a:t>XXXXXXXXXXXXXXXXX</a:t>
            </a:r>
            <a:endParaRPr lang="en-US" sz="1200" b="1" dirty="0">
              <a:solidFill>
                <a:schemeClr val="bg1"/>
              </a:solidFill>
            </a:endParaRPr>
          </a:p>
        </p:txBody>
      </p:sp>
    </p:spTree>
    <p:extLst>
      <p:ext uri="{BB962C8B-B14F-4D97-AF65-F5344CB8AC3E}">
        <p14:creationId xmlns:p14="http://schemas.microsoft.com/office/powerpoint/2010/main" val="9279195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9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9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50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7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96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83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84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85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77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79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6F384C6-77FA-4AF6-AF10-492DE6DC1E29}" type="datetimeFigureOut">
              <a:rPr lang="zh-CN" altLang="en-US" smtClean="0"/>
              <a:pPr/>
              <a:t>2022/5/31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1218CE-149D-49E3-8033-D5CD97556C98}" type="slidenum">
              <a:rPr lang="zh-CN" altLang="en-US" smtClean="0"/>
              <a:pPr/>
              <a:t>‹#›</a:t>
            </a:fld>
            <a:endParaRPr lang="zh-CN" altLang="en-US"/>
          </a:p>
        </p:txBody>
      </p:sp>
    </p:spTree>
    <p:extLst>
      <p:ext uri="{BB962C8B-B14F-4D97-AF65-F5344CB8AC3E}">
        <p14:creationId xmlns:p14="http://schemas.microsoft.com/office/powerpoint/2010/main" val="106785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0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94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95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17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22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23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1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7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74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33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6F384C6-77FA-4AF6-AF10-492DE6DC1E29}" type="datetimeFigureOut">
              <a:rPr lang="zh-CN" altLang="en-US" smtClean="0"/>
              <a:pPr/>
              <a:t>2022/5/31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1218CE-149D-49E3-8033-D5CD97556C98}" type="slidenum">
              <a:rPr lang="zh-CN" altLang="en-US" smtClean="0"/>
              <a:pPr/>
              <a:t>‹#›</a:t>
            </a:fld>
            <a:endParaRPr lang="zh-CN" altLang="en-US"/>
          </a:p>
        </p:txBody>
      </p:sp>
    </p:spTree>
    <p:extLst>
      <p:ext uri="{BB962C8B-B14F-4D97-AF65-F5344CB8AC3E}">
        <p14:creationId xmlns:p14="http://schemas.microsoft.com/office/powerpoint/2010/main" val="36776353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34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35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36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37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38_标题幻灯片">
    <p:spTree>
      <p:nvGrpSpPr>
        <p:cNvPr id="1" name=""/>
        <p:cNvGrpSpPr/>
        <p:nvPr/>
      </p:nvGrpSpPr>
      <p:grpSpPr>
        <a:xfrm>
          <a:off x="0" y="0"/>
          <a:ext cx="0" cy="0"/>
          <a:chOff x="0" y="0"/>
          <a:chExt cx="0" cy="0"/>
        </a:xfrm>
      </p:grpSpPr>
      <p:sp>
        <p:nvSpPr>
          <p:cNvPr id="2" name="矩形 1"/>
          <p:cNvSpPr/>
          <p:nvPr userDrawn="1"/>
        </p:nvSpPr>
        <p:spPr>
          <a:xfrm>
            <a:off x="0" y="0"/>
            <a:ext cx="52149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3" name="五边形 2"/>
          <p:cNvSpPr/>
          <p:nvPr userDrawn="1"/>
        </p:nvSpPr>
        <p:spPr>
          <a:xfrm>
            <a:off x="89297" y="0"/>
            <a:ext cx="1980009" cy="5191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4" name="Slide Number Placeholder 5"/>
          <p:cNvSpPr>
            <a:spLocks noGrp="1"/>
          </p:cNvSpPr>
          <p:nvPr>
            <p:ph type="sldNum" sz="quarter" idx="10"/>
          </p:nvPr>
        </p:nvSpPr>
        <p:spPr>
          <a:xfrm>
            <a:off x="8190310" y="4516042"/>
            <a:ext cx="685800" cy="445294"/>
          </a:xfrm>
        </p:spPr>
        <p:txBody>
          <a:bodyPr/>
          <a:lstStyle>
            <a:lvl1pPr eaLnBrk="1" hangingPunct="1">
              <a:defRPr>
                <a:solidFill>
                  <a:srgbClr val="A6A6A6"/>
                </a:solidFill>
              </a:defRPr>
            </a:lvl1pPr>
          </a:lstStyle>
          <a:p>
            <a:pPr>
              <a:defRPr/>
            </a:pPr>
            <a:fld id="{ED3C85DE-A373-46EA-ABD7-47B1F630A419}" type="slidenum">
              <a:rPr lang="en-US" altLang="zh-CN"/>
              <a:pPr>
                <a:defRPr/>
              </a:pPr>
              <a:t>‹#›</a:t>
            </a:fld>
            <a:endParaRPr lang="en-US" altLang="zh-CN"/>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4"/>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5465" indent="0" algn="ctr">
              <a:buNone/>
              <a:defRPr>
                <a:solidFill>
                  <a:schemeClr val="tx1">
                    <a:tint val="75000"/>
                  </a:schemeClr>
                </a:solidFill>
              </a:defRPr>
            </a:lvl2pPr>
            <a:lvl3pPr marL="950929" indent="0" algn="ctr">
              <a:buNone/>
              <a:defRPr>
                <a:solidFill>
                  <a:schemeClr val="tx1">
                    <a:tint val="75000"/>
                  </a:schemeClr>
                </a:solidFill>
              </a:defRPr>
            </a:lvl3pPr>
            <a:lvl4pPr marL="1426393" indent="0" algn="ctr">
              <a:buNone/>
              <a:defRPr>
                <a:solidFill>
                  <a:schemeClr val="tx1">
                    <a:tint val="75000"/>
                  </a:schemeClr>
                </a:solidFill>
              </a:defRPr>
            </a:lvl4pPr>
            <a:lvl5pPr marL="1901857" indent="0" algn="ctr">
              <a:buNone/>
              <a:defRPr>
                <a:solidFill>
                  <a:schemeClr val="tx1">
                    <a:tint val="75000"/>
                  </a:schemeClr>
                </a:solidFill>
              </a:defRPr>
            </a:lvl5pPr>
            <a:lvl6pPr marL="2377321" indent="0" algn="ctr">
              <a:buNone/>
              <a:defRPr>
                <a:solidFill>
                  <a:schemeClr val="tx1">
                    <a:tint val="75000"/>
                  </a:schemeClr>
                </a:solidFill>
              </a:defRPr>
            </a:lvl6pPr>
            <a:lvl7pPr marL="2852786" indent="0" algn="ctr">
              <a:buNone/>
              <a:defRPr>
                <a:solidFill>
                  <a:schemeClr val="tx1">
                    <a:tint val="75000"/>
                  </a:schemeClr>
                </a:solidFill>
              </a:defRPr>
            </a:lvl7pPr>
            <a:lvl8pPr marL="3328250" indent="0" algn="ctr">
              <a:buNone/>
              <a:defRPr>
                <a:solidFill>
                  <a:schemeClr val="tx1">
                    <a:tint val="75000"/>
                  </a:schemeClr>
                </a:solidFill>
              </a:defRPr>
            </a:lvl8pPr>
            <a:lvl9pPr marL="3803714"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F1DF8838-2596-481A-81BD-BA549497E720}" type="datetimeFigureOut">
              <a:rPr lang="zh-CN" altLang="en-US"/>
              <a:pPr>
                <a:defRPr/>
              </a:pPr>
              <a:t>2022/5/31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F7507C5-9851-4EF6-82C9-5647805156C3}" type="slidenum">
              <a:rPr lang="zh-CN" altLang="en-US"/>
              <a:pPr>
                <a:defRPr/>
              </a:pPr>
              <a:t>‹#›</a:t>
            </a:fld>
            <a:endParaRPr lang="zh-CN" altLang="en-US"/>
          </a:p>
        </p:txBody>
      </p:sp>
    </p:spTree>
    <p:extLst>
      <p:ext uri="{BB962C8B-B14F-4D97-AF65-F5344CB8AC3E}">
        <p14:creationId xmlns:p14="http://schemas.microsoft.com/office/powerpoint/2010/main" val="2086661413"/>
      </p:ext>
    </p:extLst>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6F384C6-77FA-4AF6-AF10-492DE6DC1E29}" type="datetimeFigureOut">
              <a:rPr lang="zh-CN" altLang="en-US" smtClean="0"/>
              <a:pPr/>
              <a:t>2022/5/31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01218CE-149D-49E3-8033-D5CD97556C98}" type="slidenum">
              <a:rPr lang="zh-CN" altLang="en-US" smtClean="0"/>
              <a:pPr/>
              <a:t>‹#›</a:t>
            </a:fld>
            <a:endParaRPr lang="zh-CN" altLang="en-US"/>
          </a:p>
        </p:txBody>
      </p:sp>
    </p:spTree>
    <p:extLst>
      <p:ext uri="{BB962C8B-B14F-4D97-AF65-F5344CB8AC3E}">
        <p14:creationId xmlns:p14="http://schemas.microsoft.com/office/powerpoint/2010/main" val="36121139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6F384C6-77FA-4AF6-AF10-492DE6DC1E29}" type="datetimeFigureOut">
              <a:rPr lang="zh-CN" altLang="en-US" smtClean="0"/>
              <a:pPr/>
              <a:t>2022/5/31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01218CE-149D-49E3-8033-D5CD97556C98}" type="slidenum">
              <a:rPr lang="zh-CN" altLang="en-US" smtClean="0"/>
              <a:pPr/>
              <a:t>‹#›</a:t>
            </a:fld>
            <a:endParaRPr lang="zh-CN" altLang="en-US"/>
          </a:p>
        </p:txBody>
      </p:sp>
    </p:spTree>
    <p:extLst>
      <p:ext uri="{BB962C8B-B14F-4D97-AF65-F5344CB8AC3E}">
        <p14:creationId xmlns:p14="http://schemas.microsoft.com/office/powerpoint/2010/main" val="36000447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6F384C6-77FA-4AF6-AF10-492DE6DC1E29}" type="datetimeFigureOut">
              <a:rPr lang="zh-CN" altLang="en-US" smtClean="0"/>
              <a:pPr/>
              <a:t>2022/5/31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01218CE-149D-49E3-8033-D5CD97556C98}" type="slidenum">
              <a:rPr lang="zh-CN" altLang="en-US" smtClean="0"/>
              <a:pPr/>
              <a:t>‹#›</a:t>
            </a:fld>
            <a:endParaRPr lang="zh-CN" altLang="en-US"/>
          </a:p>
        </p:txBody>
      </p:sp>
    </p:spTree>
    <p:extLst>
      <p:ext uri="{BB962C8B-B14F-4D97-AF65-F5344CB8AC3E}">
        <p14:creationId xmlns:p14="http://schemas.microsoft.com/office/powerpoint/2010/main" val="27238801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6F384C6-77FA-4AF6-AF10-492DE6DC1E29}" type="datetimeFigureOut">
              <a:rPr lang="zh-CN" altLang="en-US" smtClean="0"/>
              <a:pPr/>
              <a:t>2022/5/31</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01218CE-149D-49E3-8033-D5CD97556C98}" type="slidenum">
              <a:rPr lang="zh-CN" altLang="en-US" smtClean="0"/>
              <a:pPr/>
              <a:t>‹#›</a:t>
            </a:fld>
            <a:endParaRPr lang="zh-CN" altLang="en-US"/>
          </a:p>
        </p:txBody>
      </p:sp>
    </p:spTree>
    <p:extLst>
      <p:ext uri="{BB962C8B-B14F-4D97-AF65-F5344CB8AC3E}">
        <p14:creationId xmlns:p14="http://schemas.microsoft.com/office/powerpoint/2010/main" val="377718244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 id="2147483663" r:id="rId15"/>
    <p:sldLayoutId id="2147483664" r:id="rId16"/>
    <p:sldLayoutId id="2147483665" r:id="rId17"/>
    <p:sldLayoutId id="2147483667" r:id="rId18"/>
    <p:sldLayoutId id="2147483701" r:id="rId19"/>
    <p:sldLayoutId id="2147483722" r:id="rId20"/>
    <p:sldLayoutId id="2147483725" r:id="rId21"/>
    <p:sldLayoutId id="2147483726" r:id="rId22"/>
    <p:sldLayoutId id="2147483727" r:id="rId23"/>
    <p:sldLayoutId id="2147483804" r:id="rId24"/>
    <p:sldLayoutId id="2147483805" r:id="rId25"/>
    <p:sldLayoutId id="2147483806" r:id="rId26"/>
    <p:sldLayoutId id="2147483807" r:id="rId27"/>
    <p:sldLayoutId id="2147483810" r:id="rId28"/>
    <p:sldLayoutId id="2147483811" r:id="rId29"/>
    <p:sldLayoutId id="2147483812" r:id="rId30"/>
    <p:sldLayoutId id="2147483813" r:id="rId31"/>
    <p:sldLayoutId id="2147483814" r:id="rId32"/>
    <p:sldLayoutId id="2147483816" r:id="rId33"/>
    <p:sldLayoutId id="2147483817" r:id="rId34"/>
    <p:sldLayoutId id="2147483818" r:id="rId35"/>
    <p:sldLayoutId id="2147483819" r:id="rId36"/>
    <p:sldLayoutId id="2147483820" r:id="rId37"/>
    <p:sldLayoutId id="2147483822" r:id="rId38"/>
    <p:sldLayoutId id="2147483824" r:id="rId39"/>
    <p:sldLayoutId id="2147483826" r:id="rId40"/>
    <p:sldLayoutId id="2147483827" r:id="rId41"/>
    <p:sldLayoutId id="2147483828" r:id="rId42"/>
    <p:sldLayoutId id="2147483835" r:id="rId43"/>
    <p:sldLayoutId id="2147483836" r:id="rId44"/>
    <p:sldLayoutId id="2147483837" r:id="rId45"/>
    <p:sldLayoutId id="2147483838" r:id="rId46"/>
    <p:sldLayoutId id="2147483839" r:id="rId47"/>
    <p:sldLayoutId id="2147483847" r:id="rId48"/>
    <p:sldLayoutId id="2147483849" r:id="rId49"/>
    <p:sldLayoutId id="2147483850" r:id="rId50"/>
    <p:sldLayoutId id="2147483851" r:id="rId51"/>
    <p:sldLayoutId id="2147483852" r:id="rId52"/>
    <p:sldLayoutId id="2147483853" r:id="rId53"/>
    <p:sldLayoutId id="2147483854" r:id="rId54"/>
    <p:sldLayoutId id="2147483855" r:id="rId55"/>
    <p:sldLayoutId id="2147483856" r:id="rId56"/>
    <p:sldLayoutId id="2147483857" r:id="rId57"/>
    <p:sldLayoutId id="2147483858" r:id="rId58"/>
    <p:sldLayoutId id="2147483859" r:id="rId59"/>
    <p:sldLayoutId id="2147483860" r:id="rId60"/>
    <p:sldLayoutId id="2147483861" r:id="rId61"/>
    <p:sldLayoutId id="2147483862" r:id="rId62"/>
    <p:sldLayoutId id="2147483863" r:id="rId63"/>
    <p:sldLayoutId id="2147483864" r:id="rId64"/>
    <p:sldLayoutId id="2147483865" r:id="rId65"/>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1ppt.com/moban/"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E5%9B%9B%E5%B7%9D%E7%9C%81DMS%E8%A7%84%E6%A8%A1%E5%8C%96%E6%8E%A8%E8%BF%9B%E6%96%B9%E6%A1%88%E7%A0%94%E7%A9%B6%E6%8A%A5%E5%91%8A%EF%BC%8820130826%EF%BC%89.word"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05015" y="2419401"/>
            <a:ext cx="3733971" cy="338554"/>
          </a:xfrm>
          <a:prstGeom prst="rect">
            <a:avLst/>
          </a:prstGeom>
        </p:spPr>
        <p:txBody>
          <a:bodyPr wrap="none">
            <a:spAutoFit/>
          </a:bodyPr>
          <a:lstStyle/>
          <a:p>
            <a:r>
              <a:rPr lang="en-US" altLang="zh-CN" sz="1600" dirty="0">
                <a:solidFill>
                  <a:srgbClr val="EEECE1">
                    <a:lumMod val="25000"/>
                  </a:srgbClr>
                </a:solidFill>
              </a:rPr>
              <a:t>PPT</a:t>
            </a:r>
            <a:r>
              <a:rPr lang="zh-CN" altLang="en-US" sz="1600" dirty="0">
                <a:solidFill>
                  <a:srgbClr val="EEECE1">
                    <a:lumMod val="25000"/>
                  </a:srgbClr>
                </a:solidFill>
              </a:rPr>
              <a:t>模板下载：</a:t>
            </a:r>
            <a:r>
              <a:rPr lang="en-US" altLang="zh-CN" sz="1600" dirty="0">
                <a:solidFill>
                  <a:srgbClr val="EEECE1">
                    <a:lumMod val="25000"/>
                  </a:srgbClr>
                </a:solidFill>
                <a:hlinkClick r:id="rId3"/>
              </a:rPr>
              <a:t>www.1ppt.com/moban/</a:t>
            </a:r>
            <a:r>
              <a:rPr lang="en-US" altLang="zh-CN" sz="1600" dirty="0">
                <a:solidFill>
                  <a:srgbClr val="EEECE1">
                    <a:lumMod val="25000"/>
                  </a:srgbClr>
                </a:solidFill>
              </a:rPr>
              <a:t> </a:t>
            </a:r>
            <a:endParaRPr lang="zh-CN" altLang="en-US" dirty="0"/>
          </a:p>
        </p:txBody>
      </p:sp>
      <p:sp>
        <p:nvSpPr>
          <p:cNvPr id="9" name="矩形 8"/>
          <p:cNvSpPr/>
          <p:nvPr/>
        </p:nvSpPr>
        <p:spPr>
          <a:xfrm>
            <a:off x="0" y="1713565"/>
            <a:ext cx="9144000" cy="14904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p:nvSpPr>
        <p:spPr>
          <a:xfrm>
            <a:off x="755576" y="1713565"/>
            <a:ext cx="3528392" cy="1490400"/>
          </a:xfrm>
          <a:prstGeom prst="rect">
            <a:avLst/>
          </a:prstGeom>
          <a:gradFill flip="none" rotWithShape="1">
            <a:gsLst>
              <a:gs pos="36000">
                <a:srgbClr val="026DCE"/>
              </a:gs>
              <a:gs pos="95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3146608"/>
            <a:ext cx="9144000" cy="199822"/>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259632" y="1864412"/>
            <a:ext cx="7200800" cy="1138773"/>
          </a:xfrm>
          <a:prstGeom prst="rect">
            <a:avLst/>
          </a:prstGeom>
          <a:noFill/>
        </p:spPr>
        <p:txBody>
          <a:bodyPr wrap="square" rtlCol="0">
            <a:spAutoFit/>
          </a:bodyPr>
          <a:lstStyle/>
          <a:p>
            <a:pPr algn="ctr"/>
            <a:r>
              <a:rPr lang="zh-CN" altLang="en-US" sz="3400" b="1" dirty="0">
                <a:solidFill>
                  <a:schemeClr val="bg1"/>
                </a:solidFill>
                <a:latin typeface="微软雅黑" panose="020B0503020204020204" pitchFamily="34" charset="-122"/>
                <a:ea typeface="微软雅黑" panose="020B0503020204020204" pitchFamily="34" charset="-122"/>
                <a:cs typeface="Arial" pitchFamily="34" charset="0"/>
              </a:rPr>
              <a:t>优化营商环境背景下交通运输行业</a:t>
            </a:r>
            <a:endParaRPr lang="en-US" altLang="zh-CN" sz="3400" b="1" dirty="0">
              <a:solidFill>
                <a:schemeClr val="bg1"/>
              </a:solidFill>
              <a:latin typeface="微软雅黑" panose="020B0503020204020204" pitchFamily="34" charset="-122"/>
              <a:ea typeface="微软雅黑" panose="020B0503020204020204" pitchFamily="34" charset="-122"/>
              <a:cs typeface="Arial" pitchFamily="34" charset="0"/>
            </a:endParaRPr>
          </a:p>
          <a:p>
            <a:pPr algn="ctr"/>
            <a:r>
              <a:rPr lang="zh-CN" altLang="en-US" sz="3400" b="1" dirty="0">
                <a:solidFill>
                  <a:schemeClr val="bg1"/>
                </a:solidFill>
                <a:latin typeface="微软雅黑" panose="020B0503020204020204" pitchFamily="34" charset="-122"/>
                <a:ea typeface="微软雅黑" panose="020B0503020204020204" pitchFamily="34" charset="-122"/>
                <a:cs typeface="Arial" pitchFamily="34" charset="0"/>
              </a:rPr>
              <a:t>招标采购风险防范与操作实务</a:t>
            </a:r>
          </a:p>
        </p:txBody>
      </p:sp>
      <p:sp>
        <p:nvSpPr>
          <p:cNvPr id="13" name="TextBox 12">
            <a:hlinkClick r:id="rId4" action="ppaction://hlinkfile"/>
          </p:cNvPr>
          <p:cNvSpPr txBox="1"/>
          <p:nvPr/>
        </p:nvSpPr>
        <p:spPr>
          <a:xfrm>
            <a:off x="5508105" y="3944304"/>
            <a:ext cx="3904773" cy="830997"/>
          </a:xfrm>
          <a:prstGeom prst="rect">
            <a:avLst/>
          </a:prstGeom>
          <a:noFill/>
        </p:spPr>
        <p:txBody>
          <a:bodyPr wrap="square" rtlCol="0">
            <a:spAutoFit/>
          </a:bodyPr>
          <a:lstStyle/>
          <a:p>
            <a:pPr algn="ctr"/>
            <a:r>
              <a:rPr lang="zh-CN" altLang="en-US" sz="1600" b="1"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主讲老师：袁静</a:t>
            </a:r>
            <a:endParaRPr lang="en-US" altLang="zh-CN" sz="1600" b="1"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endParaRPr>
          </a:p>
          <a:p>
            <a:pPr algn="ctr"/>
            <a:endParaRPr lang="en-US" altLang="zh-CN" sz="1600" b="1"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endParaRPr>
          </a:p>
          <a:p>
            <a:pPr algn="ctr"/>
            <a:endParaRPr lang="zh-CN" altLang="en-US" sz="1600" b="1"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日期占位符 1"/>
          <p:cNvSpPr>
            <a:spLocks noGrp="1"/>
          </p:cNvSpPr>
          <p:nvPr>
            <p:ph type="dt" sz="half" idx="10"/>
          </p:nvPr>
        </p:nvSpPr>
        <p:spPr>
          <a:xfrm>
            <a:off x="6876256" y="4358572"/>
            <a:ext cx="2133600" cy="273844"/>
          </a:xfrm>
        </p:spPr>
        <p:txBody>
          <a:bodyPr/>
          <a:lstStyle/>
          <a:p>
            <a:fld id="{1A08160A-5887-432C-B453-BA2432D144C4}" type="datetime6">
              <a:rPr lang="zh-CN" altLang="en-US" sz="1600" b="1">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pPr/>
              <a:t>2022年5月</a:t>
            </a:fld>
            <a:endParaRPr lang="zh-CN" altLang="en-US" sz="1600" b="1"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1742529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依法必须进行招标的招标范围和规模标准</a:t>
            </a:r>
          </a:p>
        </p:txBody>
      </p:sp>
      <p:pic>
        <p:nvPicPr>
          <p:cNvPr id="1027" name="Picture 3"/>
          <p:cNvPicPr>
            <a:picLocks noChangeAspect="1" noChangeArrowheads="1"/>
          </p:cNvPicPr>
          <p:nvPr/>
        </p:nvPicPr>
        <p:blipFill>
          <a:blip r:embed="rId3" cstate="print"/>
          <a:srcRect/>
          <a:stretch>
            <a:fillRect/>
          </a:stretch>
        </p:blipFill>
        <p:spPr bwMode="auto">
          <a:xfrm>
            <a:off x="0" y="692341"/>
            <a:ext cx="9144000" cy="4082854"/>
          </a:xfrm>
          <a:prstGeom prst="rect">
            <a:avLst/>
          </a:prstGeom>
          <a:noFill/>
          <a:ln w="9525">
            <a:noFill/>
            <a:miter lim="800000"/>
            <a:headEnd/>
            <a:tailEnd/>
          </a:ln>
        </p:spPr>
      </p:pic>
    </p:spTree>
    <p:extLst>
      <p:ext uri="{BB962C8B-B14F-4D97-AF65-F5344CB8AC3E}">
        <p14:creationId xmlns:p14="http://schemas.microsoft.com/office/powerpoint/2010/main" val="2708072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sldNum" sz="quarter" idx="10"/>
          </p:nvPr>
        </p:nvSpPr>
        <p:spPr bwMode="auto">
          <a:noFill/>
          <a:ln>
            <a:miter lim="800000"/>
            <a:headEnd/>
            <a:tailEnd/>
          </a:ln>
        </p:spPr>
        <p:txBody>
          <a:bodyPr anchor="t"/>
          <a:lstStyle/>
          <a:p>
            <a:fld id="{224D9828-742E-4241-A8E6-492F51F95EFA}" type="slidenum">
              <a:rPr lang="en-US" altLang="zh-CN" smtClean="0">
                <a:solidFill>
                  <a:schemeClr val="tx1"/>
                </a:solidFill>
                <a:ea typeface="宋体" charset="-122"/>
              </a:rPr>
              <a:pPr/>
              <a:t>100</a:t>
            </a:fld>
            <a:endParaRPr lang="en-US" altLang="zh-CN">
              <a:solidFill>
                <a:schemeClr val="tx1"/>
              </a:solidFill>
              <a:ea typeface="宋体" charset="-122"/>
            </a:endParaRPr>
          </a:p>
        </p:txBody>
      </p:sp>
      <p:sp>
        <p:nvSpPr>
          <p:cNvPr id="88068" name="文本框 8"/>
          <p:cNvSpPr txBox="1">
            <a:spLocks noChangeArrowheads="1"/>
          </p:cNvSpPr>
          <p:nvPr/>
        </p:nvSpPr>
        <p:spPr bwMode="auto">
          <a:xfrm>
            <a:off x="541735" y="73819"/>
            <a:ext cx="1890713"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88069" name="Rectangle 3"/>
          <p:cNvSpPr txBox="1">
            <a:spLocks noRot="1" noChangeArrowheads="1"/>
          </p:cNvSpPr>
          <p:nvPr/>
        </p:nvSpPr>
        <p:spPr bwMode="auto">
          <a:xfrm>
            <a:off x="1007269" y="1059656"/>
            <a:ext cx="7561660" cy="3132535"/>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pPr>
            <a:r>
              <a:rPr lang="zh-CN" altLang="en-US" sz="2800" b="1" dirty="0">
                <a:solidFill>
                  <a:srgbClr val="FF9900"/>
                </a:solidFill>
                <a:latin typeface="黑体" pitchFamily="49" charset="-122"/>
                <a:ea typeface="黑体" pitchFamily="49" charset="-122"/>
              </a:rPr>
              <a:t>第二十七条 </a:t>
            </a:r>
            <a:r>
              <a:rPr lang="zh-CN" altLang="en-US" sz="2800" b="1" dirty="0">
                <a:latin typeface="黑体" pitchFamily="49" charset="-122"/>
                <a:ea typeface="黑体" pitchFamily="49" charset="-122"/>
              </a:rPr>
              <a:t>招标人应当在招标文件中</a:t>
            </a:r>
            <a:r>
              <a:rPr lang="zh-CN" altLang="en-US" sz="2800" b="1" dirty="0">
                <a:solidFill>
                  <a:srgbClr val="FF0000"/>
                </a:solidFill>
                <a:latin typeface="黑体" pitchFamily="49" charset="-122"/>
                <a:ea typeface="黑体" pitchFamily="49" charset="-122"/>
              </a:rPr>
              <a:t>合理划分双方风险</a:t>
            </a:r>
            <a:r>
              <a:rPr lang="zh-CN" altLang="en-US" sz="2800" b="1" dirty="0">
                <a:latin typeface="黑体" pitchFamily="49" charset="-122"/>
                <a:ea typeface="黑体" pitchFamily="49" charset="-122"/>
              </a:rPr>
              <a:t>，不得设置将应由招标人承担的风险转嫁给勘察设计、施工、监理等投标人的不合理条款。招标文件应当设置合理的价格调整条款，明确约定合同价款支付期限、利息计付标准和日期，确保双方主体地位平等。</a:t>
            </a:r>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公路工程招标投标管理重点</a:t>
            </a:r>
          </a:p>
        </p:txBody>
      </p:sp>
      <p:sp>
        <p:nvSpPr>
          <p:cNvPr id="6" name="标题 1"/>
          <p:cNvSpPr txBox="1">
            <a:spLocks/>
          </p:cNvSpPr>
          <p:nvPr/>
        </p:nvSpPr>
        <p:spPr>
          <a:xfrm>
            <a:off x="467544" y="1599642"/>
            <a:ext cx="8496944" cy="1625346"/>
          </a:xfrm>
          <a:prstGeom prst="rect">
            <a:avLst/>
          </a:prstGeom>
        </p:spPr>
        <p:txBody>
          <a:bodyPr vert="horz" lIns="91440" tIns="45720" rIns="91440" bIns="45720" rtlCol="0" anchor="ctr">
            <a:normAutofit fontScale="97500"/>
          </a:bodyPr>
          <a:lstStyle/>
          <a:p>
            <a:pPr fontAlgn="ctr">
              <a:spcBef>
                <a:spcPct val="0"/>
              </a:spcBef>
            </a:pPr>
            <a:r>
              <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18</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清标结果是否有倾向性、不公正、遗漏和重大偏差</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22910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78594" y="0"/>
            <a:ext cx="3245644" cy="5393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117763" name="Rectangle 6"/>
          <p:cNvSpPr>
            <a:spLocks noGrp="1" noChangeArrowheads="1"/>
          </p:cNvSpPr>
          <p:nvPr>
            <p:ph type="sldNum" sz="quarter" idx="10"/>
          </p:nvPr>
        </p:nvSpPr>
        <p:spPr bwMode="auto">
          <a:noFill/>
          <a:ln>
            <a:miter lim="800000"/>
            <a:headEnd/>
            <a:tailEnd/>
          </a:ln>
        </p:spPr>
        <p:txBody>
          <a:bodyPr anchor="t"/>
          <a:lstStyle/>
          <a:p>
            <a:fld id="{C03A271B-D18E-4906-BCEF-C9E5D716FB7E}" type="slidenum">
              <a:rPr lang="en-US" altLang="zh-CN" smtClean="0">
                <a:solidFill>
                  <a:schemeClr val="tx1"/>
                </a:solidFill>
                <a:ea typeface="宋体" charset="-122"/>
              </a:rPr>
              <a:pPr/>
              <a:t>102</a:t>
            </a:fld>
            <a:endParaRPr lang="en-US" altLang="zh-CN">
              <a:solidFill>
                <a:schemeClr val="tx1"/>
              </a:solidFill>
              <a:ea typeface="宋体" charset="-122"/>
            </a:endParaRPr>
          </a:p>
        </p:txBody>
      </p:sp>
      <p:sp>
        <p:nvSpPr>
          <p:cNvPr id="117765" name="文本框 8"/>
          <p:cNvSpPr txBox="1">
            <a:spLocks noChangeArrowheads="1"/>
          </p:cNvSpPr>
          <p:nvPr/>
        </p:nvSpPr>
        <p:spPr bwMode="auto">
          <a:xfrm>
            <a:off x="541736" y="73819"/>
            <a:ext cx="3058715"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117766" name="Rectangle 3"/>
          <p:cNvSpPr txBox="1">
            <a:spLocks noRot="1" noChangeArrowheads="1"/>
          </p:cNvSpPr>
          <p:nvPr/>
        </p:nvSpPr>
        <p:spPr bwMode="auto">
          <a:xfrm>
            <a:off x="1007269" y="844155"/>
            <a:ext cx="7561660" cy="3131344"/>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pPr>
            <a:r>
              <a:rPr lang="zh-CN" altLang="en-US" sz="2800" b="1" dirty="0">
                <a:solidFill>
                  <a:srgbClr val="FF9900"/>
                </a:solidFill>
                <a:latin typeface="黑体" pitchFamily="49" charset="-122"/>
                <a:ea typeface="黑体" pitchFamily="49" charset="-122"/>
              </a:rPr>
              <a:t>第四十一条 </a:t>
            </a:r>
            <a:r>
              <a:rPr lang="zh-CN" altLang="en-US" sz="2800" b="1" dirty="0">
                <a:latin typeface="黑体" pitchFamily="49" charset="-122"/>
                <a:ea typeface="黑体" pitchFamily="49" charset="-122"/>
              </a:rPr>
              <a:t>招标人应当向评标委员会提供评标所必需的信息，但不得明示或者暗示其倾向或者排斥特定投标人。</a:t>
            </a:r>
          </a:p>
          <a:p>
            <a:pPr algn="just">
              <a:lnSpc>
                <a:spcPct val="130000"/>
              </a:lnSpc>
              <a:spcBef>
                <a:spcPts val="468"/>
              </a:spcBef>
              <a:buClr>
                <a:srgbClr val="FFC000"/>
              </a:buClr>
              <a:buSzPct val="80000"/>
            </a:pPr>
            <a:r>
              <a:rPr lang="zh-CN" altLang="en-US" sz="2800" b="1" dirty="0">
                <a:latin typeface="黑体" pitchFamily="49" charset="-122"/>
                <a:ea typeface="黑体" pitchFamily="49" charset="-122"/>
              </a:rPr>
              <a:t>    评标所必需的信息主要包括招标文件、招标文件的澄清或者修改、开标记录、投标文件、资格预审文件。招标人</a:t>
            </a:r>
            <a:r>
              <a:rPr lang="zh-CN" altLang="en-US" sz="2800" b="1" dirty="0">
                <a:solidFill>
                  <a:srgbClr val="FF0000"/>
                </a:solidFill>
                <a:latin typeface="黑体" pitchFamily="49" charset="-122"/>
                <a:ea typeface="黑体" pitchFamily="49" charset="-122"/>
              </a:rPr>
              <a:t>可以协助</a:t>
            </a:r>
            <a:r>
              <a:rPr lang="zh-CN" altLang="en-US" sz="2800" b="1" dirty="0">
                <a:latin typeface="黑体" pitchFamily="49" charset="-122"/>
                <a:ea typeface="黑体" pitchFamily="49" charset="-122"/>
              </a:rPr>
              <a:t>评标委员会开展下列工作并提供相关信息：</a:t>
            </a: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78594" y="0"/>
            <a:ext cx="3245644" cy="5393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118787" name="Rectangle 6"/>
          <p:cNvSpPr>
            <a:spLocks noGrp="1" noChangeArrowheads="1"/>
          </p:cNvSpPr>
          <p:nvPr>
            <p:ph type="sldNum" sz="quarter" idx="10"/>
          </p:nvPr>
        </p:nvSpPr>
        <p:spPr bwMode="auto">
          <a:noFill/>
          <a:ln>
            <a:miter lim="800000"/>
            <a:headEnd/>
            <a:tailEnd/>
          </a:ln>
        </p:spPr>
        <p:txBody>
          <a:bodyPr anchor="t"/>
          <a:lstStyle/>
          <a:p>
            <a:fld id="{6BE42D5B-2353-4B8A-8260-9C2412DD73D9}" type="slidenum">
              <a:rPr lang="en-US" altLang="zh-CN" smtClean="0">
                <a:solidFill>
                  <a:schemeClr val="tx1"/>
                </a:solidFill>
                <a:ea typeface="宋体" charset="-122"/>
              </a:rPr>
              <a:pPr/>
              <a:t>103</a:t>
            </a:fld>
            <a:endParaRPr lang="en-US" altLang="zh-CN">
              <a:solidFill>
                <a:schemeClr val="tx1"/>
              </a:solidFill>
              <a:ea typeface="宋体" charset="-122"/>
            </a:endParaRPr>
          </a:p>
        </p:txBody>
      </p:sp>
      <p:sp>
        <p:nvSpPr>
          <p:cNvPr id="118789" name="文本框 8"/>
          <p:cNvSpPr txBox="1">
            <a:spLocks noChangeArrowheads="1"/>
          </p:cNvSpPr>
          <p:nvPr/>
        </p:nvSpPr>
        <p:spPr bwMode="auto">
          <a:xfrm>
            <a:off x="541736" y="73819"/>
            <a:ext cx="3058715"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118790" name="Rectangle 3"/>
          <p:cNvSpPr txBox="1">
            <a:spLocks noRot="1" noChangeArrowheads="1"/>
          </p:cNvSpPr>
          <p:nvPr/>
        </p:nvSpPr>
        <p:spPr bwMode="auto">
          <a:xfrm>
            <a:off x="1007269" y="519113"/>
            <a:ext cx="7561660" cy="3132535"/>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pPr>
            <a:r>
              <a:rPr lang="zh-CN" altLang="en-US" sz="2800" b="1" dirty="0">
                <a:solidFill>
                  <a:srgbClr val="FF9900"/>
                </a:solidFill>
                <a:latin typeface="黑体" pitchFamily="49" charset="-122"/>
                <a:ea typeface="黑体" pitchFamily="49" charset="-122"/>
              </a:rPr>
              <a:t>   </a:t>
            </a:r>
            <a:r>
              <a:rPr lang="zh-CN" altLang="en-US" sz="2700" b="1" dirty="0">
                <a:latin typeface="黑体" pitchFamily="49" charset="-122"/>
                <a:ea typeface="黑体" pitchFamily="49" charset="-122"/>
              </a:rPr>
              <a:t>（一）根据招标文件，编制评标使用的相应表格；</a:t>
            </a:r>
          </a:p>
          <a:p>
            <a:pPr algn="just">
              <a:lnSpc>
                <a:spcPct val="130000"/>
              </a:lnSpc>
              <a:spcBef>
                <a:spcPts val="468"/>
              </a:spcBef>
              <a:buClr>
                <a:srgbClr val="FFC000"/>
              </a:buClr>
              <a:buSzPct val="80000"/>
            </a:pPr>
            <a:r>
              <a:rPr lang="zh-CN" altLang="en-US" sz="2700" b="1" dirty="0">
                <a:latin typeface="黑体" pitchFamily="49" charset="-122"/>
                <a:ea typeface="黑体" pitchFamily="49" charset="-122"/>
              </a:rPr>
              <a:t>   （二）对投标报价进行算术性校核；</a:t>
            </a:r>
          </a:p>
          <a:p>
            <a:pPr algn="just">
              <a:lnSpc>
                <a:spcPct val="130000"/>
              </a:lnSpc>
              <a:spcBef>
                <a:spcPts val="468"/>
              </a:spcBef>
              <a:buClr>
                <a:srgbClr val="FFC000"/>
              </a:buClr>
              <a:buSzPct val="80000"/>
            </a:pPr>
            <a:r>
              <a:rPr lang="zh-CN" altLang="en-US" sz="2700" b="1" dirty="0">
                <a:latin typeface="黑体" pitchFamily="49" charset="-122"/>
                <a:ea typeface="黑体" pitchFamily="49" charset="-122"/>
              </a:rPr>
              <a:t>   （三）以评标标准和方法为依据，列出投标文件相对于招标文件的</a:t>
            </a:r>
            <a:r>
              <a:rPr lang="zh-CN" altLang="en-US" sz="2700" b="1" dirty="0">
                <a:solidFill>
                  <a:srgbClr val="FF0000"/>
                </a:solidFill>
                <a:latin typeface="黑体" pitchFamily="49" charset="-122"/>
                <a:ea typeface="黑体" pitchFamily="49" charset="-122"/>
              </a:rPr>
              <a:t>所有偏差</a:t>
            </a:r>
            <a:r>
              <a:rPr lang="zh-CN" altLang="en-US" sz="2700" b="1" dirty="0">
                <a:latin typeface="黑体" pitchFamily="49" charset="-122"/>
                <a:ea typeface="黑体" pitchFamily="49" charset="-122"/>
              </a:rPr>
              <a:t>，并进行归类汇总；</a:t>
            </a:r>
          </a:p>
          <a:p>
            <a:pPr algn="just">
              <a:lnSpc>
                <a:spcPct val="130000"/>
              </a:lnSpc>
              <a:spcBef>
                <a:spcPts val="468"/>
              </a:spcBef>
              <a:buClr>
                <a:srgbClr val="FFC000"/>
              </a:buClr>
              <a:buSzPct val="80000"/>
            </a:pPr>
            <a:r>
              <a:rPr lang="zh-CN" altLang="en-US" sz="2700" b="1" dirty="0">
                <a:latin typeface="黑体" pitchFamily="49" charset="-122"/>
                <a:ea typeface="黑体" pitchFamily="49" charset="-122"/>
              </a:rPr>
              <a:t>   （四）查询公路建设市场信用信息管理系统，对投标人的资质、业绩、主要人员资历和目前在岗情况、信用等级进行核实。</a:t>
            </a: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232172" y="0"/>
            <a:ext cx="3245644" cy="5393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119811" name="Rectangle 6"/>
          <p:cNvSpPr>
            <a:spLocks noGrp="1" noChangeArrowheads="1"/>
          </p:cNvSpPr>
          <p:nvPr>
            <p:ph type="sldNum" sz="quarter" idx="10"/>
          </p:nvPr>
        </p:nvSpPr>
        <p:spPr bwMode="auto">
          <a:noFill/>
          <a:ln>
            <a:miter lim="800000"/>
            <a:headEnd/>
            <a:tailEnd/>
          </a:ln>
        </p:spPr>
        <p:txBody>
          <a:bodyPr anchor="t"/>
          <a:lstStyle/>
          <a:p>
            <a:fld id="{44C1F854-1075-4F11-8C87-E15635F4E6BB}" type="slidenum">
              <a:rPr lang="en-US" altLang="zh-CN" smtClean="0">
                <a:solidFill>
                  <a:schemeClr val="tx1"/>
                </a:solidFill>
                <a:ea typeface="宋体" charset="-122"/>
              </a:rPr>
              <a:pPr/>
              <a:t>104</a:t>
            </a:fld>
            <a:endParaRPr lang="en-US" altLang="zh-CN">
              <a:solidFill>
                <a:schemeClr val="tx1"/>
              </a:solidFill>
              <a:ea typeface="宋体" charset="-122"/>
            </a:endParaRPr>
          </a:p>
        </p:txBody>
      </p:sp>
      <p:sp>
        <p:nvSpPr>
          <p:cNvPr id="119813" name="文本框 8"/>
          <p:cNvSpPr txBox="1">
            <a:spLocks noChangeArrowheads="1"/>
          </p:cNvSpPr>
          <p:nvPr/>
        </p:nvSpPr>
        <p:spPr bwMode="auto">
          <a:xfrm>
            <a:off x="541736" y="73819"/>
            <a:ext cx="3058715"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119814" name="Rectangle 3"/>
          <p:cNvSpPr txBox="1">
            <a:spLocks noRot="1" noChangeArrowheads="1"/>
          </p:cNvSpPr>
          <p:nvPr/>
        </p:nvSpPr>
        <p:spPr bwMode="auto">
          <a:xfrm>
            <a:off x="1007269" y="789385"/>
            <a:ext cx="7561660" cy="3132534"/>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pPr>
            <a:r>
              <a:rPr lang="zh-CN" altLang="en-US" sz="2800" b="1" dirty="0">
                <a:solidFill>
                  <a:srgbClr val="FF9900"/>
                </a:solidFill>
                <a:latin typeface="黑体" pitchFamily="49" charset="-122"/>
                <a:ea typeface="黑体" pitchFamily="49" charset="-122"/>
              </a:rPr>
              <a:t>    </a:t>
            </a:r>
            <a:r>
              <a:rPr lang="zh-CN" altLang="en-US" sz="2600" b="1" dirty="0">
                <a:latin typeface="黑体" pitchFamily="49" charset="-122"/>
                <a:ea typeface="黑体" pitchFamily="49" charset="-122"/>
              </a:rPr>
              <a:t>招标人不得对投标文件作出任何评价，不得故意遗漏或者片面摘录，</a:t>
            </a:r>
            <a:r>
              <a:rPr lang="zh-CN" altLang="en-US" sz="2600" b="1" dirty="0">
                <a:solidFill>
                  <a:srgbClr val="FF0000"/>
                </a:solidFill>
                <a:latin typeface="黑体" pitchFamily="49" charset="-122"/>
                <a:ea typeface="黑体" pitchFamily="49" charset="-122"/>
              </a:rPr>
              <a:t>不得在评标委员会对所有偏差定性之前透露存有偏差的投标人名称</a:t>
            </a:r>
            <a:r>
              <a:rPr lang="zh-CN" altLang="en-US" sz="2600" b="1" dirty="0">
                <a:latin typeface="黑体" pitchFamily="49" charset="-122"/>
                <a:ea typeface="黑体" pitchFamily="49" charset="-122"/>
              </a:rPr>
              <a:t>。</a:t>
            </a:r>
          </a:p>
          <a:p>
            <a:pPr algn="just">
              <a:lnSpc>
                <a:spcPct val="130000"/>
              </a:lnSpc>
              <a:spcBef>
                <a:spcPts val="468"/>
              </a:spcBef>
              <a:buClr>
                <a:srgbClr val="FFC000"/>
              </a:buClr>
              <a:buSzPct val="80000"/>
            </a:pPr>
            <a:r>
              <a:rPr lang="zh-CN" altLang="en-US" sz="2600" b="1" dirty="0">
                <a:latin typeface="黑体" pitchFamily="49" charset="-122"/>
                <a:ea typeface="黑体" pitchFamily="49" charset="-122"/>
              </a:rPr>
              <a:t>    评标委员会应当根据招标文件规定，</a:t>
            </a:r>
            <a:r>
              <a:rPr lang="zh-CN" altLang="en-US" sz="2600" b="1" dirty="0">
                <a:solidFill>
                  <a:srgbClr val="FF0000"/>
                </a:solidFill>
                <a:latin typeface="黑体" pitchFamily="49" charset="-122"/>
                <a:ea typeface="黑体" pitchFamily="49" charset="-122"/>
              </a:rPr>
              <a:t>全面、独立</a:t>
            </a:r>
            <a:r>
              <a:rPr lang="zh-CN" altLang="en-US" sz="2600" b="1" dirty="0">
                <a:latin typeface="黑体" pitchFamily="49" charset="-122"/>
                <a:ea typeface="黑体" pitchFamily="49" charset="-122"/>
              </a:rPr>
              <a:t>评审所有投标文件，并对招标人提供的上述相关信息进行核查，发现错误或者遗漏的，应当进行修正。</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公路工程招标投标管理重点</a:t>
            </a:r>
          </a:p>
        </p:txBody>
      </p:sp>
      <p:sp>
        <p:nvSpPr>
          <p:cNvPr id="6" name="标题 1"/>
          <p:cNvSpPr txBox="1">
            <a:spLocks/>
          </p:cNvSpPr>
          <p:nvPr/>
        </p:nvSpPr>
        <p:spPr>
          <a:xfrm>
            <a:off x="467544" y="1599642"/>
            <a:ext cx="8496944" cy="1625346"/>
          </a:xfrm>
          <a:prstGeom prst="rect">
            <a:avLst/>
          </a:prstGeom>
        </p:spPr>
        <p:txBody>
          <a:bodyPr vert="horz" lIns="91440" tIns="45720" rIns="91440" bIns="45720" rtlCol="0" anchor="ctr">
            <a:normAutofit fontScale="97500"/>
          </a:bodyPr>
          <a:lstStyle/>
          <a:p>
            <a:pPr fontAlgn="ctr">
              <a:spcBef>
                <a:spcPct val="0"/>
              </a:spcBef>
            </a:pPr>
            <a:r>
              <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19</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是否按照资审文件或招标文件规定的标准和方法进行评审</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22910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6"/>
          <p:cNvSpPr>
            <a:spLocks noGrp="1" noChangeArrowheads="1"/>
          </p:cNvSpPr>
          <p:nvPr>
            <p:ph type="sldNum" sz="quarter" idx="10"/>
          </p:nvPr>
        </p:nvSpPr>
        <p:spPr bwMode="auto">
          <a:noFill/>
          <a:ln>
            <a:miter lim="800000"/>
            <a:headEnd/>
            <a:tailEnd/>
          </a:ln>
        </p:spPr>
        <p:txBody>
          <a:bodyPr anchor="t"/>
          <a:lstStyle/>
          <a:p>
            <a:fld id="{45BEACAF-4754-4C02-99CF-BCEEC29BDD33}" type="slidenum">
              <a:rPr lang="en-US" altLang="zh-CN" smtClean="0">
                <a:solidFill>
                  <a:schemeClr val="tx1"/>
                </a:solidFill>
                <a:ea typeface="宋体" charset="-122"/>
              </a:rPr>
              <a:pPr/>
              <a:t>106</a:t>
            </a:fld>
            <a:endParaRPr lang="en-US" altLang="zh-CN">
              <a:solidFill>
                <a:schemeClr val="tx1"/>
              </a:solidFill>
              <a:ea typeface="宋体" charset="-122"/>
            </a:endParaRPr>
          </a:p>
        </p:txBody>
      </p:sp>
      <p:sp>
        <p:nvSpPr>
          <p:cNvPr id="131076" name="文本框 8"/>
          <p:cNvSpPr txBox="1">
            <a:spLocks noChangeArrowheads="1"/>
          </p:cNvSpPr>
          <p:nvPr/>
        </p:nvSpPr>
        <p:spPr bwMode="auto">
          <a:xfrm>
            <a:off x="541735" y="73819"/>
            <a:ext cx="1890713" cy="364408"/>
          </a:xfrm>
          <a:prstGeom prst="rect">
            <a:avLst/>
          </a:prstGeom>
          <a:noFill/>
          <a:ln w="9525">
            <a:noFill/>
            <a:miter lim="800000"/>
            <a:headEnd/>
            <a:tailEnd/>
          </a:ln>
        </p:spPr>
        <p:txBody>
          <a:bodyPr lIns="71323" tIns="35662" rIns="71323" bIns="35662">
            <a:spAutoFit/>
          </a:bodyPr>
          <a:lstStyle/>
          <a:p>
            <a:r>
              <a:rPr lang="zh-CN" altLang="en-US" sz="1900" b="1" dirty="0">
                <a:latin typeface="黑体" pitchFamily="49" charset="-122"/>
                <a:ea typeface="黑体" pitchFamily="49" charset="-122"/>
              </a:rPr>
              <a:t>第三章 投标</a:t>
            </a:r>
          </a:p>
        </p:txBody>
      </p:sp>
      <p:sp>
        <p:nvSpPr>
          <p:cNvPr id="10245" name="Rectangle 3"/>
          <p:cNvSpPr txBox="1">
            <a:spLocks noRot="1" noChangeArrowheads="1"/>
          </p:cNvSpPr>
          <p:nvPr/>
        </p:nvSpPr>
        <p:spPr bwMode="auto">
          <a:xfrm>
            <a:off x="1035844" y="589360"/>
            <a:ext cx="7777163" cy="3455194"/>
          </a:xfrm>
          <a:prstGeom prst="rect">
            <a:avLst/>
          </a:prstGeom>
          <a:noFill/>
          <a:ln w="9525">
            <a:noFill/>
            <a:miter lim="800000"/>
            <a:headEnd/>
            <a:tailEnd/>
          </a:ln>
        </p:spPr>
        <p:txBody>
          <a:bodyPr lIns="71323" tIns="35662" rIns="71323" bIns="35662"/>
          <a:lstStyle/>
          <a:p>
            <a:pPr algn="ctr">
              <a:lnSpc>
                <a:spcPct val="130000"/>
              </a:lnSpc>
              <a:spcBef>
                <a:spcPts val="468"/>
              </a:spcBef>
              <a:buClr>
                <a:srgbClr val="FFC000"/>
              </a:buClr>
              <a:buSzPct val="80000"/>
              <a:defRPr/>
            </a:pPr>
            <a:r>
              <a:rPr lang="en-US" altLang="zh-CN" sz="2500" b="1" dirty="0">
                <a:latin typeface="黑体" pitchFamily="49" charset="-122"/>
                <a:ea typeface="黑体" pitchFamily="49" charset="-122"/>
              </a:rPr>
              <a:t>《</a:t>
            </a:r>
            <a:r>
              <a:rPr lang="zh-CN" altLang="en-US" sz="2500" b="1" dirty="0">
                <a:latin typeface="黑体" pitchFamily="49" charset="-122"/>
                <a:ea typeface="黑体" pitchFamily="49" charset="-122"/>
              </a:rPr>
              <a:t>中华人民共和国招标投标法实施条例</a:t>
            </a:r>
            <a:r>
              <a:rPr lang="en-US" altLang="zh-CN" sz="2500" b="1" dirty="0">
                <a:latin typeface="黑体" pitchFamily="49" charset="-122"/>
                <a:ea typeface="黑体" pitchFamily="49" charset="-122"/>
              </a:rPr>
              <a:t>》</a:t>
            </a:r>
          </a:p>
          <a:p>
            <a:pPr algn="ctr">
              <a:lnSpc>
                <a:spcPct val="130000"/>
              </a:lnSpc>
              <a:spcBef>
                <a:spcPts val="468"/>
              </a:spcBef>
              <a:buClr>
                <a:srgbClr val="FFC000"/>
              </a:buClr>
              <a:buSzPct val="80000"/>
              <a:defRPr/>
            </a:pPr>
            <a:r>
              <a:rPr lang="zh-CN" altLang="en-US" sz="1900" b="1" dirty="0">
                <a:solidFill>
                  <a:srgbClr val="FF0000"/>
                </a:solidFill>
                <a:latin typeface="黑体" pitchFamily="49" charset="-122"/>
                <a:ea typeface="黑体" pitchFamily="49" charset="-122"/>
              </a:rPr>
              <a:t>国务院令 第</a:t>
            </a:r>
            <a:r>
              <a:rPr lang="en-US" altLang="zh-CN" sz="1900" b="1" dirty="0">
                <a:solidFill>
                  <a:srgbClr val="FF0000"/>
                </a:solidFill>
                <a:latin typeface="黑体" pitchFamily="49" charset="-122"/>
                <a:ea typeface="黑体" pitchFamily="49" charset="-122"/>
              </a:rPr>
              <a:t>613</a:t>
            </a:r>
            <a:r>
              <a:rPr lang="zh-CN" altLang="en-US" sz="1900" b="1" dirty="0">
                <a:solidFill>
                  <a:srgbClr val="FF0000"/>
                </a:solidFill>
                <a:latin typeface="黑体" pitchFamily="49" charset="-122"/>
                <a:ea typeface="黑体" pitchFamily="49" charset="-122"/>
              </a:rPr>
              <a:t>号</a:t>
            </a:r>
            <a:endParaRPr lang="en-US" altLang="zh-CN" sz="1900" b="1" dirty="0">
              <a:solidFill>
                <a:srgbClr val="FF0000"/>
              </a:solidFill>
              <a:latin typeface="黑体" pitchFamily="49" charset="-122"/>
              <a:ea typeface="黑体" pitchFamily="49" charset="-122"/>
            </a:endParaRPr>
          </a:p>
          <a:p>
            <a:pPr indent="279845" algn="just">
              <a:lnSpc>
                <a:spcPct val="110000"/>
              </a:lnSpc>
              <a:defRPr/>
            </a:pPr>
            <a:r>
              <a:rPr lang="zh-CN" altLang="en-US" sz="2200" b="1" dirty="0">
                <a:latin typeface="黑体" pitchFamily="49" charset="-122"/>
                <a:ea typeface="黑体" pitchFamily="49" charset="-122"/>
              </a:rPr>
              <a:t>第四十九条　评标委员会成员应当依照招标投标法和本条例的规定，</a:t>
            </a:r>
            <a:r>
              <a:rPr lang="zh-CN" altLang="en-US" sz="2200" b="1" dirty="0">
                <a:solidFill>
                  <a:srgbClr val="FF0000"/>
                </a:solidFill>
                <a:latin typeface="黑体" pitchFamily="49" charset="-122"/>
                <a:ea typeface="黑体" pitchFamily="49" charset="-122"/>
              </a:rPr>
              <a:t>按照招标文件规定的评标标准和方法</a:t>
            </a:r>
            <a:r>
              <a:rPr lang="zh-CN" altLang="en-US" sz="2200" b="1" dirty="0">
                <a:latin typeface="黑体" pitchFamily="49" charset="-122"/>
                <a:ea typeface="黑体" pitchFamily="49" charset="-122"/>
              </a:rPr>
              <a:t>，客观、公正地对投标文件提出评审意见。</a:t>
            </a:r>
            <a:r>
              <a:rPr lang="zh-CN" altLang="en-US" sz="2200" b="1" dirty="0">
                <a:solidFill>
                  <a:srgbClr val="FF0000"/>
                </a:solidFill>
                <a:latin typeface="黑体" pitchFamily="49" charset="-122"/>
                <a:ea typeface="黑体" pitchFamily="49" charset="-122"/>
              </a:rPr>
              <a:t>招标文件没有规定的评标标准和方法不得作为评标的依据。</a:t>
            </a:r>
            <a:endParaRPr lang="en-US" altLang="zh-CN" sz="2200" b="1" dirty="0">
              <a:solidFill>
                <a:srgbClr val="FF0000"/>
              </a:solidFill>
              <a:latin typeface="黑体" pitchFamily="49" charset="-122"/>
              <a:ea typeface="黑体" pitchFamily="49" charset="-122"/>
            </a:endParaRPr>
          </a:p>
          <a:p>
            <a:pPr indent="279845" algn="just">
              <a:lnSpc>
                <a:spcPct val="110000"/>
              </a:lnSpc>
              <a:defRPr/>
            </a:pPr>
            <a:r>
              <a:rPr lang="en-US" altLang="en-US" sz="2200" b="1" dirty="0">
                <a:latin typeface="黑体" pitchFamily="49" charset="-122"/>
                <a:ea typeface="黑体" pitchFamily="49" charset="-122"/>
              </a:rPr>
              <a:t>  </a:t>
            </a:r>
            <a:r>
              <a:rPr lang="zh-CN" altLang="en-US" sz="2200" b="1" dirty="0">
                <a:solidFill>
                  <a:schemeClr val="tx1">
                    <a:lumMod val="85000"/>
                    <a:lumOff val="15000"/>
                  </a:schemeClr>
                </a:solidFill>
                <a:latin typeface="黑体" pitchFamily="49" charset="-122"/>
                <a:ea typeface="黑体" pitchFamily="49" charset="-122"/>
              </a:rPr>
              <a:t>评标委员会成员不得私下接触投标人，不得收受投标人给予的财物或者其他好处，不得向招标人征询确定中标人的意向，不得接受任何单位或者个人明示或者暗示提出的倾向或者排斥特定投标人的要求，不得有其他不客观、不公正履行职务的行为。</a:t>
            </a:r>
            <a:endParaRPr lang="en-US" altLang="zh-CN" sz="2200" b="1" dirty="0">
              <a:solidFill>
                <a:schemeClr val="tx1">
                  <a:lumMod val="85000"/>
                  <a:lumOff val="15000"/>
                </a:schemeClr>
              </a:solidFill>
              <a:latin typeface="黑体" pitchFamily="49" charset="-122"/>
              <a:ea typeface="黑体" pitchFamily="49" charset="-122"/>
            </a:endParaRPr>
          </a:p>
          <a:p>
            <a:pPr indent="279845" algn="just">
              <a:lnSpc>
                <a:spcPct val="110000"/>
              </a:lnSpc>
              <a:defRPr/>
            </a:pPr>
            <a:endParaRPr lang="zh-CN" altLang="en-US" sz="2200" b="1" dirty="0">
              <a:latin typeface="黑体" pitchFamily="49" charset="-122"/>
              <a:ea typeface="黑体" pitchFamily="49" charset="-122"/>
              <a:cs typeface="楷体" pitchFamily="49" charset="-122"/>
            </a:endParaRPr>
          </a:p>
        </p:txBody>
      </p:sp>
      <p:sp>
        <p:nvSpPr>
          <p:cNvPr id="6" name="五边形 5"/>
          <p:cNvSpPr/>
          <p:nvPr/>
        </p:nvSpPr>
        <p:spPr>
          <a:xfrm>
            <a:off x="500062" y="0"/>
            <a:ext cx="3053954" cy="5393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公路工程招标投标管理重点</a:t>
            </a:r>
          </a:p>
        </p:txBody>
      </p:sp>
      <p:sp>
        <p:nvSpPr>
          <p:cNvPr id="6" name="标题 1"/>
          <p:cNvSpPr txBox="1">
            <a:spLocks/>
          </p:cNvSpPr>
          <p:nvPr/>
        </p:nvSpPr>
        <p:spPr>
          <a:xfrm>
            <a:off x="467544" y="1599642"/>
            <a:ext cx="8496944" cy="1625346"/>
          </a:xfrm>
          <a:prstGeom prst="rect">
            <a:avLst/>
          </a:prstGeom>
        </p:spPr>
        <p:txBody>
          <a:bodyPr vert="horz" lIns="91440" tIns="45720" rIns="91440" bIns="45720" rtlCol="0" anchor="ctr">
            <a:normAutofit fontScale="97500"/>
          </a:bodyPr>
          <a:lstStyle/>
          <a:p>
            <a:pPr fontAlgn="ctr">
              <a:spcBef>
                <a:spcPct val="0"/>
              </a:spcBef>
            </a:pPr>
            <a:r>
              <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20</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资审评审委员会或评标委员会组建及人员组成是否符合规定</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22910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sldNum" sz="quarter" idx="10"/>
          </p:nvPr>
        </p:nvSpPr>
        <p:spPr bwMode="auto">
          <a:noFill/>
          <a:ln>
            <a:miter lim="800000"/>
            <a:headEnd/>
            <a:tailEnd/>
          </a:ln>
        </p:spPr>
        <p:txBody>
          <a:bodyPr anchor="t"/>
          <a:lstStyle/>
          <a:p>
            <a:fld id="{A2848E98-E266-45CC-8753-4ADE5399DB4F}" type="slidenum">
              <a:rPr lang="en-US" altLang="zh-CN" smtClean="0">
                <a:solidFill>
                  <a:schemeClr val="tx1"/>
                </a:solidFill>
                <a:ea typeface="宋体" charset="-122"/>
              </a:rPr>
              <a:pPr/>
              <a:t>108</a:t>
            </a:fld>
            <a:endParaRPr lang="en-US" altLang="zh-CN">
              <a:solidFill>
                <a:schemeClr val="tx1"/>
              </a:solidFill>
              <a:ea typeface="宋体" charset="-122"/>
            </a:endParaRPr>
          </a:p>
        </p:txBody>
      </p:sp>
      <p:sp>
        <p:nvSpPr>
          <p:cNvPr id="10245" name="Rectangle 3"/>
          <p:cNvSpPr txBox="1">
            <a:spLocks noRot="1" noChangeArrowheads="1"/>
          </p:cNvSpPr>
          <p:nvPr/>
        </p:nvSpPr>
        <p:spPr bwMode="auto">
          <a:xfrm>
            <a:off x="1035844" y="696516"/>
            <a:ext cx="7777163" cy="3455194"/>
          </a:xfrm>
          <a:prstGeom prst="rect">
            <a:avLst/>
          </a:prstGeom>
          <a:noFill/>
          <a:ln w="9525">
            <a:noFill/>
            <a:miter lim="800000"/>
            <a:headEnd/>
            <a:tailEnd/>
          </a:ln>
        </p:spPr>
        <p:txBody>
          <a:bodyPr lIns="71323" tIns="35662" rIns="71323" bIns="35662"/>
          <a:lstStyle/>
          <a:p>
            <a:pPr algn="ctr">
              <a:lnSpc>
                <a:spcPct val="130000"/>
              </a:lnSpc>
              <a:spcBef>
                <a:spcPts val="468"/>
              </a:spcBef>
              <a:buClr>
                <a:srgbClr val="FFC000"/>
              </a:buClr>
              <a:buSzPct val="80000"/>
              <a:defRPr/>
            </a:pPr>
            <a:r>
              <a:rPr lang="en-US" altLang="zh-CN" sz="2800" b="1" dirty="0">
                <a:latin typeface="黑体" pitchFamily="49" charset="-122"/>
                <a:ea typeface="黑体" pitchFamily="49" charset="-122"/>
              </a:rPr>
              <a:t>《</a:t>
            </a:r>
            <a:r>
              <a:rPr lang="zh-CN" altLang="en-US" sz="2800" b="1" dirty="0">
                <a:latin typeface="黑体" pitchFamily="49" charset="-122"/>
                <a:ea typeface="黑体" pitchFamily="49" charset="-122"/>
              </a:rPr>
              <a:t>中华人民共和国招标投标法</a:t>
            </a:r>
            <a:r>
              <a:rPr lang="en-US" altLang="zh-CN" sz="2800" b="1" dirty="0">
                <a:latin typeface="黑体" pitchFamily="49" charset="-122"/>
                <a:ea typeface="黑体" pitchFamily="49" charset="-122"/>
              </a:rPr>
              <a:t>》</a:t>
            </a:r>
          </a:p>
          <a:p>
            <a:pPr indent="279845" algn="just">
              <a:lnSpc>
                <a:spcPct val="130000"/>
              </a:lnSpc>
              <a:defRPr/>
            </a:pPr>
            <a:r>
              <a:rPr lang="zh-CN" altLang="zh-CN" sz="1700" b="1" dirty="0">
                <a:latin typeface="黑体" pitchFamily="49" charset="-122"/>
                <a:ea typeface="黑体" pitchFamily="49" charset="-122"/>
              </a:rPr>
              <a:t>第三十七条　评标由招标人依法组建的评标委员会负责。</a:t>
            </a:r>
            <a:r>
              <a:rPr lang="en-US" altLang="zh-CN" sz="1700" b="1" dirty="0">
                <a:latin typeface="黑体" pitchFamily="49" charset="-122"/>
                <a:ea typeface="黑体" pitchFamily="49" charset="-122"/>
              </a:rPr>
              <a:t> </a:t>
            </a:r>
            <a:endParaRPr lang="zh-CN" altLang="zh-CN" sz="1700" b="1" dirty="0">
              <a:latin typeface="黑体" pitchFamily="49" charset="-122"/>
              <a:ea typeface="黑体" pitchFamily="49" charset="-122"/>
            </a:endParaRPr>
          </a:p>
          <a:p>
            <a:pPr indent="279845" algn="just">
              <a:lnSpc>
                <a:spcPct val="130000"/>
              </a:lnSpc>
              <a:defRPr/>
            </a:pPr>
            <a:r>
              <a:rPr lang="zh-CN" altLang="zh-CN" sz="1700" b="1" dirty="0">
                <a:solidFill>
                  <a:srgbClr val="FF0000"/>
                </a:solidFill>
                <a:latin typeface="黑体" pitchFamily="49" charset="-122"/>
                <a:ea typeface="黑体" pitchFamily="49" charset="-122"/>
              </a:rPr>
              <a:t>依法必须进行招标的项目，其评标委员会由招标人的代表和有关技术、经济等方面的专家组成，成员人数为五人以上单数，其中技术、经济等方面的专家不得少于成员总数的三分之二。</a:t>
            </a:r>
            <a:r>
              <a:rPr lang="en-US" altLang="zh-CN" sz="1700" b="1" dirty="0">
                <a:solidFill>
                  <a:srgbClr val="FF0000"/>
                </a:solidFill>
                <a:latin typeface="黑体" pitchFamily="49" charset="-122"/>
                <a:ea typeface="黑体" pitchFamily="49" charset="-122"/>
              </a:rPr>
              <a:t> </a:t>
            </a:r>
            <a:endParaRPr lang="zh-CN" altLang="zh-CN" sz="1700" b="1" dirty="0">
              <a:solidFill>
                <a:srgbClr val="FF0000"/>
              </a:solidFill>
              <a:latin typeface="黑体" pitchFamily="49" charset="-122"/>
              <a:ea typeface="黑体" pitchFamily="49" charset="-122"/>
            </a:endParaRPr>
          </a:p>
          <a:p>
            <a:pPr indent="279845" algn="just">
              <a:lnSpc>
                <a:spcPct val="130000"/>
              </a:lnSpc>
              <a:defRPr/>
            </a:pPr>
            <a:r>
              <a:rPr lang="zh-CN" altLang="zh-CN" sz="1700" b="1" dirty="0">
                <a:latin typeface="黑体" pitchFamily="49" charset="-122"/>
                <a:ea typeface="黑体" pitchFamily="49" charset="-122"/>
              </a:rPr>
              <a:t>前款专家应当从事相关领域工作满八年并具有高级职称或者具有同等专业水平，由招标人从国务院有关部门或者省、自治区、直辖市人民政府有关部门提供的专家名册或者招标代理机构的专家库内的相关专业的专家名单中确定；一般招标项目可以采取随机抽取方式，特殊招标项目可以由招标人直接确定。</a:t>
            </a:r>
            <a:r>
              <a:rPr lang="en-US" altLang="zh-CN" sz="1700" b="1" dirty="0">
                <a:latin typeface="黑体" pitchFamily="49" charset="-122"/>
                <a:ea typeface="黑体" pitchFamily="49" charset="-122"/>
              </a:rPr>
              <a:t> </a:t>
            </a:r>
            <a:endParaRPr lang="zh-CN" altLang="zh-CN" sz="1700" b="1" dirty="0">
              <a:latin typeface="黑体" pitchFamily="49" charset="-122"/>
              <a:ea typeface="黑体" pitchFamily="49" charset="-122"/>
            </a:endParaRPr>
          </a:p>
          <a:p>
            <a:pPr indent="279845" algn="just">
              <a:lnSpc>
                <a:spcPct val="130000"/>
              </a:lnSpc>
              <a:defRPr/>
            </a:pPr>
            <a:r>
              <a:rPr lang="zh-CN" altLang="zh-CN" sz="1700" b="1" dirty="0">
                <a:latin typeface="黑体" pitchFamily="49" charset="-122"/>
                <a:ea typeface="黑体" pitchFamily="49" charset="-122"/>
              </a:rPr>
              <a:t>与投标人有利害关系的人不得进入相关项目的评标委员会；已经进入的应当更换。</a:t>
            </a:r>
            <a:r>
              <a:rPr lang="en-US" altLang="zh-CN" sz="1700" b="1" dirty="0">
                <a:latin typeface="黑体" pitchFamily="49" charset="-122"/>
                <a:ea typeface="黑体" pitchFamily="49" charset="-122"/>
              </a:rPr>
              <a:t> </a:t>
            </a:r>
            <a:endParaRPr lang="zh-CN" altLang="zh-CN" sz="1700" b="1" dirty="0">
              <a:latin typeface="黑体" pitchFamily="49" charset="-122"/>
              <a:ea typeface="黑体" pitchFamily="49" charset="-122"/>
            </a:endParaRPr>
          </a:p>
          <a:p>
            <a:pPr indent="279845" algn="just">
              <a:lnSpc>
                <a:spcPct val="130000"/>
              </a:lnSpc>
              <a:defRPr/>
            </a:pPr>
            <a:r>
              <a:rPr lang="zh-CN" altLang="zh-CN" sz="1700" b="1" dirty="0">
                <a:latin typeface="黑体" pitchFamily="49" charset="-122"/>
                <a:ea typeface="黑体" pitchFamily="49" charset="-122"/>
              </a:rPr>
              <a:t>评标委员会成员的名单在中标结果确定前应当保密。</a:t>
            </a:r>
            <a:endParaRPr lang="zh-CN" altLang="en-US" sz="1700" b="1" dirty="0">
              <a:latin typeface="黑体" pitchFamily="49" charset="-122"/>
              <a:ea typeface="黑体" pitchFamily="49" charset="-122"/>
              <a:cs typeface="楷体" pitchFamily="49" charset="-122"/>
            </a:endParaRPr>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78594" y="0"/>
            <a:ext cx="3245644" cy="5393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111619" name="Rectangle 6"/>
          <p:cNvSpPr>
            <a:spLocks noGrp="1" noChangeArrowheads="1"/>
          </p:cNvSpPr>
          <p:nvPr>
            <p:ph type="sldNum" sz="quarter" idx="10"/>
          </p:nvPr>
        </p:nvSpPr>
        <p:spPr bwMode="auto">
          <a:noFill/>
          <a:ln>
            <a:miter lim="800000"/>
            <a:headEnd/>
            <a:tailEnd/>
          </a:ln>
        </p:spPr>
        <p:txBody>
          <a:bodyPr anchor="t"/>
          <a:lstStyle/>
          <a:p>
            <a:fld id="{53EC3C43-C874-4A5D-9EA9-EC8AE7D41382}" type="slidenum">
              <a:rPr lang="en-US" altLang="zh-CN" smtClean="0">
                <a:solidFill>
                  <a:schemeClr val="tx1"/>
                </a:solidFill>
                <a:ea typeface="宋体" charset="-122"/>
              </a:rPr>
              <a:pPr/>
              <a:t>109</a:t>
            </a:fld>
            <a:endParaRPr lang="en-US" altLang="zh-CN">
              <a:solidFill>
                <a:schemeClr val="tx1"/>
              </a:solidFill>
              <a:ea typeface="宋体" charset="-122"/>
            </a:endParaRPr>
          </a:p>
        </p:txBody>
      </p:sp>
      <p:sp>
        <p:nvSpPr>
          <p:cNvPr id="111621" name="文本框 8"/>
          <p:cNvSpPr txBox="1">
            <a:spLocks noChangeArrowheads="1"/>
          </p:cNvSpPr>
          <p:nvPr/>
        </p:nvSpPr>
        <p:spPr bwMode="auto">
          <a:xfrm>
            <a:off x="541736" y="73819"/>
            <a:ext cx="3058715"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111622" name="Rectangle 3"/>
          <p:cNvSpPr txBox="1">
            <a:spLocks noRot="1" noChangeArrowheads="1"/>
          </p:cNvSpPr>
          <p:nvPr/>
        </p:nvSpPr>
        <p:spPr bwMode="auto">
          <a:xfrm>
            <a:off x="1043608" y="627534"/>
            <a:ext cx="7561660" cy="3131344"/>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pPr>
            <a:r>
              <a:rPr lang="zh-CN" altLang="en-US" sz="1900" b="1" dirty="0">
                <a:solidFill>
                  <a:srgbClr val="FF9900"/>
                </a:solidFill>
                <a:latin typeface="黑体" pitchFamily="49" charset="-122"/>
                <a:ea typeface="黑体" pitchFamily="49" charset="-122"/>
              </a:rPr>
              <a:t>第三十八条 </a:t>
            </a:r>
            <a:r>
              <a:rPr lang="zh-CN" altLang="en-US" sz="1900" b="1" dirty="0">
                <a:latin typeface="黑体" pitchFamily="49" charset="-122"/>
                <a:ea typeface="黑体" pitchFamily="49" charset="-122"/>
              </a:rPr>
              <a:t>招标人应当按照国家有关规定组建评标委员会负责评标工作。</a:t>
            </a:r>
          </a:p>
          <a:p>
            <a:pPr algn="just">
              <a:lnSpc>
                <a:spcPct val="130000"/>
              </a:lnSpc>
              <a:spcBef>
                <a:spcPts val="468"/>
              </a:spcBef>
              <a:buClr>
                <a:srgbClr val="FFC000"/>
              </a:buClr>
              <a:buSzPct val="80000"/>
            </a:pPr>
            <a:r>
              <a:rPr lang="zh-CN" altLang="en-US" sz="1900" b="1" dirty="0">
                <a:latin typeface="黑体" pitchFamily="49" charset="-122"/>
                <a:ea typeface="黑体" pitchFamily="49" charset="-122"/>
              </a:rPr>
              <a:t>    国家审批或者核准的高速公路、一级公路、独立桥梁和独立隧道项目，评标委员会专家应当由招标人从</a:t>
            </a:r>
            <a:r>
              <a:rPr lang="zh-CN" altLang="en-US" sz="1900" b="1" dirty="0">
                <a:solidFill>
                  <a:srgbClr val="FF0000"/>
                </a:solidFill>
                <a:latin typeface="黑体" pitchFamily="49" charset="-122"/>
                <a:ea typeface="黑体" pitchFamily="49" charset="-122"/>
              </a:rPr>
              <a:t>国家重点公路工程建设项目评标专家库</a:t>
            </a:r>
            <a:r>
              <a:rPr lang="zh-CN" altLang="en-US" sz="1900" b="1" dirty="0">
                <a:latin typeface="黑体" pitchFamily="49" charset="-122"/>
                <a:ea typeface="黑体" pitchFamily="49" charset="-122"/>
              </a:rPr>
              <a:t>相关专业中随机抽取；其他公路工程建设项目的评标委员会专家可以从省级公路工程建设项目评标专家库相关专业中随机抽取，也可以从国家重点公路工程建设项目评标专家库相关专业中随机抽取。</a:t>
            </a:r>
          </a:p>
          <a:p>
            <a:pPr algn="just">
              <a:lnSpc>
                <a:spcPct val="130000"/>
              </a:lnSpc>
              <a:spcBef>
                <a:spcPts val="468"/>
              </a:spcBef>
              <a:buClr>
                <a:srgbClr val="FFC000"/>
              </a:buClr>
              <a:buSzPct val="80000"/>
            </a:pPr>
            <a:r>
              <a:rPr lang="zh-CN" altLang="en-US" sz="1900" b="1" dirty="0">
                <a:latin typeface="黑体" pitchFamily="49" charset="-122"/>
                <a:ea typeface="黑体" pitchFamily="49" charset="-122"/>
              </a:rPr>
              <a:t>    对于技术复杂、专业性强或者国家有特殊要求，采取随机抽取方式确定的评标专家难以保证胜任评标工作的特殊招标项目，可以由招标人直接确定。</a:t>
            </a:r>
          </a:p>
          <a:p>
            <a:pPr algn="just">
              <a:lnSpc>
                <a:spcPct val="130000"/>
              </a:lnSpc>
              <a:spcBef>
                <a:spcPts val="468"/>
              </a:spcBef>
              <a:buClr>
                <a:srgbClr val="FFC000"/>
              </a:buClr>
              <a:buSzPct val="80000"/>
            </a:pPr>
            <a:endParaRPr lang="zh-CN" altLang="en-US" sz="2000" b="1" dirty="0">
              <a:latin typeface="黑体" pitchFamily="49" charset="-122"/>
              <a:ea typeface="黑体" pitchFamily="49"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依法必须进行招标的招标范围和规模标准</a:t>
            </a:r>
          </a:p>
        </p:txBody>
      </p:sp>
      <p:pic>
        <p:nvPicPr>
          <p:cNvPr id="2050" name="Picture 2"/>
          <p:cNvPicPr>
            <a:picLocks noChangeAspect="1" noChangeArrowheads="1"/>
          </p:cNvPicPr>
          <p:nvPr/>
        </p:nvPicPr>
        <p:blipFill>
          <a:blip r:embed="rId3" cstate="print"/>
          <a:srcRect/>
          <a:stretch>
            <a:fillRect/>
          </a:stretch>
        </p:blipFill>
        <p:spPr bwMode="auto">
          <a:xfrm>
            <a:off x="1115616" y="821956"/>
            <a:ext cx="7056784" cy="3834765"/>
          </a:xfrm>
          <a:prstGeom prst="rect">
            <a:avLst/>
          </a:prstGeom>
          <a:noFill/>
          <a:ln w="9525">
            <a:noFill/>
            <a:miter lim="800000"/>
            <a:headEnd/>
            <a:tailEnd/>
          </a:ln>
        </p:spPr>
      </p:pic>
    </p:spTree>
    <p:extLst>
      <p:ext uri="{BB962C8B-B14F-4D97-AF65-F5344CB8AC3E}">
        <p14:creationId xmlns:p14="http://schemas.microsoft.com/office/powerpoint/2010/main" val="2708072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6"/>
          <p:cNvSpPr>
            <a:spLocks noGrp="1" noChangeArrowheads="1"/>
          </p:cNvSpPr>
          <p:nvPr>
            <p:ph type="sldNum" sz="quarter" idx="10"/>
          </p:nvPr>
        </p:nvSpPr>
        <p:spPr bwMode="auto">
          <a:noFill/>
          <a:ln>
            <a:miter lim="800000"/>
            <a:headEnd/>
            <a:tailEnd/>
          </a:ln>
        </p:spPr>
        <p:txBody>
          <a:bodyPr anchor="t"/>
          <a:lstStyle/>
          <a:p>
            <a:fld id="{2CB34214-357C-425F-9104-4FA609B08471}" type="slidenum">
              <a:rPr lang="en-US" altLang="zh-CN" smtClean="0">
                <a:solidFill>
                  <a:schemeClr val="tx1"/>
                </a:solidFill>
                <a:ea typeface="宋体" charset="-122"/>
              </a:rPr>
              <a:pPr/>
              <a:t>110</a:t>
            </a:fld>
            <a:endParaRPr lang="en-US" altLang="zh-CN">
              <a:solidFill>
                <a:schemeClr val="tx1"/>
              </a:solidFill>
              <a:ea typeface="宋体" charset="-122"/>
            </a:endParaRPr>
          </a:p>
        </p:txBody>
      </p:sp>
      <p:sp>
        <p:nvSpPr>
          <p:cNvPr id="113668" name="文本框 8"/>
          <p:cNvSpPr txBox="1">
            <a:spLocks noChangeArrowheads="1"/>
          </p:cNvSpPr>
          <p:nvPr/>
        </p:nvSpPr>
        <p:spPr bwMode="auto">
          <a:xfrm>
            <a:off x="541735" y="73819"/>
            <a:ext cx="1890713" cy="364408"/>
          </a:xfrm>
          <a:prstGeom prst="rect">
            <a:avLst/>
          </a:prstGeom>
          <a:noFill/>
          <a:ln w="9525">
            <a:noFill/>
            <a:miter lim="800000"/>
            <a:headEnd/>
            <a:tailEnd/>
          </a:ln>
        </p:spPr>
        <p:txBody>
          <a:bodyPr lIns="71323" tIns="35662" rIns="71323" bIns="35662">
            <a:spAutoFit/>
          </a:bodyPr>
          <a:lstStyle/>
          <a:p>
            <a:r>
              <a:rPr lang="zh-CN" altLang="en-US" sz="1900" b="1" dirty="0">
                <a:latin typeface="黑体" pitchFamily="49" charset="-122"/>
                <a:ea typeface="黑体" pitchFamily="49" charset="-122"/>
              </a:rPr>
              <a:t>第二章 招标</a:t>
            </a:r>
          </a:p>
        </p:txBody>
      </p:sp>
      <p:sp>
        <p:nvSpPr>
          <p:cNvPr id="113669" name="Rectangle 3"/>
          <p:cNvSpPr txBox="1">
            <a:spLocks noRot="1" noChangeArrowheads="1"/>
          </p:cNvSpPr>
          <p:nvPr/>
        </p:nvSpPr>
        <p:spPr bwMode="auto">
          <a:xfrm>
            <a:off x="3286125" y="0"/>
            <a:ext cx="6330554" cy="910829"/>
          </a:xfrm>
          <a:prstGeom prst="rect">
            <a:avLst/>
          </a:prstGeom>
          <a:noFill/>
          <a:ln w="9525">
            <a:noFill/>
            <a:miter lim="800000"/>
            <a:headEnd/>
            <a:tailEnd/>
          </a:ln>
        </p:spPr>
        <p:txBody>
          <a:bodyPr lIns="71323" tIns="35662" rIns="71323" bIns="35662"/>
          <a:lstStyle/>
          <a:p>
            <a:pPr algn="ctr">
              <a:lnSpc>
                <a:spcPct val="130000"/>
              </a:lnSpc>
              <a:spcBef>
                <a:spcPts val="468"/>
              </a:spcBef>
              <a:buClr>
                <a:srgbClr val="FFC000"/>
              </a:buClr>
              <a:buSzPct val="80000"/>
            </a:pPr>
            <a:r>
              <a:rPr lang="en-US" altLang="zh-CN" sz="2000" b="1" dirty="0">
                <a:latin typeface="黑体" pitchFamily="49" charset="-122"/>
                <a:ea typeface="黑体" pitchFamily="49" charset="-122"/>
              </a:rPr>
              <a:t>《</a:t>
            </a:r>
            <a:r>
              <a:rPr lang="zh-CN" altLang="zh-CN" sz="2000" b="1" dirty="0">
                <a:latin typeface="黑体" pitchFamily="49" charset="-122"/>
                <a:ea typeface="黑体" pitchFamily="49" charset="-122"/>
              </a:rPr>
              <a:t>公路建设项目评标专家库管理办法</a:t>
            </a:r>
            <a:r>
              <a:rPr lang="en-US" altLang="zh-CN" sz="2000" b="1" dirty="0">
                <a:latin typeface="黑体" pitchFamily="49" charset="-122"/>
                <a:ea typeface="黑体" pitchFamily="49" charset="-122"/>
              </a:rPr>
              <a:t>》</a:t>
            </a:r>
          </a:p>
          <a:p>
            <a:pPr algn="ctr">
              <a:lnSpc>
                <a:spcPct val="130000"/>
              </a:lnSpc>
              <a:spcBef>
                <a:spcPts val="468"/>
              </a:spcBef>
              <a:buClr>
                <a:srgbClr val="FFC000"/>
              </a:buClr>
              <a:buSzPct val="80000"/>
            </a:pPr>
            <a:r>
              <a:rPr lang="zh-CN" altLang="zh-CN" b="1" dirty="0">
                <a:solidFill>
                  <a:srgbClr val="FF0000"/>
                </a:solidFill>
                <a:latin typeface="黑体" pitchFamily="49" charset="-122"/>
                <a:ea typeface="黑体" pitchFamily="49" charset="-122"/>
              </a:rPr>
              <a:t>交公路发</a:t>
            </a:r>
            <a:r>
              <a:rPr lang="en-US" altLang="zh-CN" b="1" dirty="0">
                <a:solidFill>
                  <a:srgbClr val="FF0000"/>
                </a:solidFill>
                <a:latin typeface="黑体" pitchFamily="49" charset="-122"/>
                <a:ea typeface="黑体" pitchFamily="49" charset="-122"/>
              </a:rPr>
              <a:t>[2011]797</a:t>
            </a:r>
            <a:r>
              <a:rPr lang="zh-CN" altLang="zh-CN" b="1" dirty="0">
                <a:solidFill>
                  <a:srgbClr val="FF0000"/>
                </a:solidFill>
                <a:latin typeface="黑体" pitchFamily="49" charset="-122"/>
                <a:ea typeface="黑体" pitchFamily="49" charset="-122"/>
              </a:rPr>
              <a:t>号</a:t>
            </a:r>
            <a:endParaRPr lang="en-US" altLang="zh-CN" b="1" dirty="0">
              <a:solidFill>
                <a:srgbClr val="FF0000"/>
              </a:solidFill>
              <a:latin typeface="黑体" pitchFamily="49" charset="-122"/>
              <a:ea typeface="黑体" pitchFamily="49" charset="-122"/>
            </a:endParaRPr>
          </a:p>
        </p:txBody>
      </p:sp>
      <p:sp>
        <p:nvSpPr>
          <p:cNvPr id="6" name="五边形 5"/>
          <p:cNvSpPr/>
          <p:nvPr/>
        </p:nvSpPr>
        <p:spPr>
          <a:xfrm>
            <a:off x="500063" y="0"/>
            <a:ext cx="3245644" cy="5393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graphicFrame>
        <p:nvGraphicFramePr>
          <p:cNvPr id="8" name="表格 7"/>
          <p:cNvGraphicFramePr>
            <a:graphicFrameLocks noGrp="1"/>
          </p:cNvGraphicFramePr>
          <p:nvPr/>
        </p:nvGraphicFramePr>
        <p:xfrm>
          <a:off x="1259632" y="821955"/>
          <a:ext cx="7128793" cy="4204830"/>
        </p:xfrm>
        <a:graphic>
          <a:graphicData uri="http://schemas.openxmlformats.org/drawingml/2006/table">
            <a:tbl>
              <a:tblPr>
                <a:tableStyleId>{284E427A-3D55-4303-BF80-6455036E1DE7}</a:tableStyleId>
              </a:tblPr>
              <a:tblGrid>
                <a:gridCol w="784823">
                  <a:extLst>
                    <a:ext uri="{9D8B030D-6E8A-4147-A177-3AD203B41FA5}">
                      <a16:colId xmlns:a16="http://schemas.microsoft.com/office/drawing/2014/main" val="20000"/>
                    </a:ext>
                  </a:extLst>
                </a:gridCol>
                <a:gridCol w="2064933">
                  <a:extLst>
                    <a:ext uri="{9D8B030D-6E8A-4147-A177-3AD203B41FA5}">
                      <a16:colId xmlns:a16="http://schemas.microsoft.com/office/drawing/2014/main" val="20001"/>
                    </a:ext>
                  </a:extLst>
                </a:gridCol>
                <a:gridCol w="1424877">
                  <a:extLst>
                    <a:ext uri="{9D8B030D-6E8A-4147-A177-3AD203B41FA5}">
                      <a16:colId xmlns:a16="http://schemas.microsoft.com/office/drawing/2014/main" val="20002"/>
                    </a:ext>
                  </a:extLst>
                </a:gridCol>
                <a:gridCol w="1427080">
                  <a:extLst>
                    <a:ext uri="{9D8B030D-6E8A-4147-A177-3AD203B41FA5}">
                      <a16:colId xmlns:a16="http://schemas.microsoft.com/office/drawing/2014/main" val="20003"/>
                    </a:ext>
                  </a:extLst>
                </a:gridCol>
                <a:gridCol w="1427080">
                  <a:extLst>
                    <a:ext uri="{9D8B030D-6E8A-4147-A177-3AD203B41FA5}">
                      <a16:colId xmlns:a16="http://schemas.microsoft.com/office/drawing/2014/main" val="20004"/>
                    </a:ext>
                  </a:extLst>
                </a:gridCol>
              </a:tblGrid>
              <a:tr h="267462">
                <a:tc>
                  <a:txBody>
                    <a:bodyPr/>
                    <a:lstStyle/>
                    <a:p>
                      <a:pPr algn="ctr">
                        <a:lnSpc>
                          <a:spcPct val="150000"/>
                        </a:lnSpc>
                        <a:spcAft>
                          <a:spcPts val="0"/>
                        </a:spcAft>
                      </a:pPr>
                      <a:r>
                        <a:rPr lang="zh-CN" sz="1200" b="1" kern="0" dirty="0">
                          <a:solidFill>
                            <a:schemeClr val="bg1">
                              <a:lumMod val="50000"/>
                            </a:schemeClr>
                          </a:solidFill>
                          <a:latin typeface="黑体" pitchFamily="49" charset="-122"/>
                          <a:ea typeface="黑体" pitchFamily="49" charset="-122"/>
                        </a:rPr>
                        <a:t>类别</a:t>
                      </a:r>
                      <a:endParaRPr lang="zh-CN" sz="1200" b="1" kern="100" dirty="0">
                        <a:solidFill>
                          <a:schemeClr val="bg1">
                            <a:lumMod val="50000"/>
                          </a:schemeClr>
                        </a:solidFill>
                        <a:latin typeface="黑体" pitchFamily="49" charset="-122"/>
                        <a:ea typeface="黑体" pitchFamily="49" charset="-122"/>
                        <a:cs typeface="Times New Roman"/>
                      </a:endParaRPr>
                    </a:p>
                  </a:txBody>
                  <a:tcPr marL="50800" marR="50800" marT="0" marB="0" anchor="ctr"/>
                </a:tc>
                <a:tc>
                  <a:txBody>
                    <a:bodyPr/>
                    <a:lstStyle/>
                    <a:p>
                      <a:pPr algn="ctr">
                        <a:lnSpc>
                          <a:spcPct val="150000"/>
                        </a:lnSpc>
                        <a:spcAft>
                          <a:spcPts val="0"/>
                        </a:spcAft>
                      </a:pPr>
                      <a:r>
                        <a:rPr lang="zh-CN" sz="1200" b="1" kern="0" dirty="0">
                          <a:solidFill>
                            <a:schemeClr val="bg1">
                              <a:lumMod val="50000"/>
                            </a:schemeClr>
                          </a:solidFill>
                          <a:latin typeface="黑体" pitchFamily="49" charset="-122"/>
                          <a:ea typeface="黑体" pitchFamily="49" charset="-122"/>
                        </a:rPr>
                        <a:t>设计类（</a:t>
                      </a:r>
                      <a:r>
                        <a:rPr lang="en-US" sz="1200" b="1" kern="0" dirty="0">
                          <a:solidFill>
                            <a:schemeClr val="bg1">
                              <a:lumMod val="50000"/>
                            </a:schemeClr>
                          </a:solidFill>
                          <a:latin typeface="黑体" pitchFamily="49" charset="-122"/>
                          <a:ea typeface="黑体" pitchFamily="49" charset="-122"/>
                        </a:rPr>
                        <a:t>A04</a:t>
                      </a:r>
                      <a:r>
                        <a:rPr lang="zh-CN" sz="1200" b="1" kern="0" dirty="0">
                          <a:solidFill>
                            <a:schemeClr val="bg1">
                              <a:lumMod val="50000"/>
                            </a:schemeClr>
                          </a:solidFill>
                          <a:latin typeface="黑体" pitchFamily="49" charset="-122"/>
                          <a:ea typeface="黑体" pitchFamily="49" charset="-122"/>
                        </a:rPr>
                        <a:t>）</a:t>
                      </a:r>
                      <a:endParaRPr lang="zh-CN" sz="1200" b="1" kern="100" dirty="0">
                        <a:solidFill>
                          <a:schemeClr val="bg1">
                            <a:lumMod val="50000"/>
                          </a:schemeClr>
                        </a:solidFill>
                        <a:latin typeface="黑体" pitchFamily="49" charset="-122"/>
                        <a:ea typeface="黑体" pitchFamily="49" charset="-122"/>
                        <a:cs typeface="Times New Roman"/>
                      </a:endParaRPr>
                    </a:p>
                  </a:txBody>
                  <a:tcPr marL="50800" marR="50800" marT="0" marB="0" anchor="ctr"/>
                </a:tc>
                <a:tc>
                  <a:txBody>
                    <a:bodyPr/>
                    <a:lstStyle/>
                    <a:p>
                      <a:pPr algn="ctr">
                        <a:lnSpc>
                          <a:spcPct val="150000"/>
                        </a:lnSpc>
                        <a:spcAft>
                          <a:spcPts val="0"/>
                        </a:spcAft>
                      </a:pPr>
                      <a:r>
                        <a:rPr lang="zh-CN" sz="1200" b="1" kern="0">
                          <a:solidFill>
                            <a:schemeClr val="bg1">
                              <a:lumMod val="50000"/>
                            </a:schemeClr>
                          </a:solidFill>
                          <a:latin typeface="黑体" pitchFamily="49" charset="-122"/>
                          <a:ea typeface="黑体" pitchFamily="49" charset="-122"/>
                        </a:rPr>
                        <a:t>监理类（</a:t>
                      </a:r>
                      <a:r>
                        <a:rPr lang="en-US" sz="1200" b="1" kern="0">
                          <a:solidFill>
                            <a:schemeClr val="bg1">
                              <a:lumMod val="50000"/>
                            </a:schemeClr>
                          </a:solidFill>
                          <a:latin typeface="黑体" pitchFamily="49" charset="-122"/>
                          <a:ea typeface="黑体" pitchFamily="49" charset="-122"/>
                        </a:rPr>
                        <a:t>A05</a:t>
                      </a:r>
                      <a:r>
                        <a:rPr lang="zh-CN" sz="1200" b="1" kern="0">
                          <a:solidFill>
                            <a:schemeClr val="bg1">
                              <a:lumMod val="50000"/>
                            </a:schemeClr>
                          </a:solidFill>
                          <a:latin typeface="黑体" pitchFamily="49" charset="-122"/>
                          <a:ea typeface="黑体" pitchFamily="49" charset="-122"/>
                        </a:rPr>
                        <a:t>）</a:t>
                      </a:r>
                      <a:endParaRPr lang="zh-CN" sz="1200" b="1" kern="100">
                        <a:solidFill>
                          <a:schemeClr val="bg1">
                            <a:lumMod val="50000"/>
                          </a:schemeClr>
                        </a:solidFill>
                        <a:latin typeface="黑体" pitchFamily="49" charset="-122"/>
                        <a:ea typeface="黑体" pitchFamily="49" charset="-122"/>
                        <a:cs typeface="Times New Roman"/>
                      </a:endParaRPr>
                    </a:p>
                  </a:txBody>
                  <a:tcPr marL="50800" marR="50800" marT="0" marB="0" anchor="ctr"/>
                </a:tc>
                <a:tc>
                  <a:txBody>
                    <a:bodyPr/>
                    <a:lstStyle/>
                    <a:p>
                      <a:pPr algn="ctr">
                        <a:lnSpc>
                          <a:spcPct val="150000"/>
                        </a:lnSpc>
                        <a:spcAft>
                          <a:spcPts val="0"/>
                        </a:spcAft>
                      </a:pPr>
                      <a:r>
                        <a:rPr lang="zh-CN" sz="1200" b="1" kern="0">
                          <a:solidFill>
                            <a:schemeClr val="bg1">
                              <a:lumMod val="50000"/>
                            </a:schemeClr>
                          </a:solidFill>
                          <a:latin typeface="黑体" pitchFamily="49" charset="-122"/>
                          <a:ea typeface="黑体" pitchFamily="49" charset="-122"/>
                        </a:rPr>
                        <a:t>施工类（</a:t>
                      </a:r>
                      <a:r>
                        <a:rPr lang="en-US" sz="1200" b="1" kern="0">
                          <a:solidFill>
                            <a:schemeClr val="bg1">
                              <a:lumMod val="50000"/>
                            </a:schemeClr>
                          </a:solidFill>
                          <a:latin typeface="黑体" pitchFamily="49" charset="-122"/>
                          <a:ea typeface="黑体" pitchFamily="49" charset="-122"/>
                        </a:rPr>
                        <a:t>A08</a:t>
                      </a:r>
                      <a:r>
                        <a:rPr lang="zh-CN" sz="1200" b="1" kern="0">
                          <a:solidFill>
                            <a:schemeClr val="bg1">
                              <a:lumMod val="50000"/>
                            </a:schemeClr>
                          </a:solidFill>
                          <a:latin typeface="黑体" pitchFamily="49" charset="-122"/>
                          <a:ea typeface="黑体" pitchFamily="49" charset="-122"/>
                        </a:rPr>
                        <a:t>）</a:t>
                      </a:r>
                      <a:endParaRPr lang="zh-CN" sz="1200" b="1" kern="100">
                        <a:solidFill>
                          <a:schemeClr val="bg1">
                            <a:lumMod val="50000"/>
                          </a:schemeClr>
                        </a:solidFill>
                        <a:latin typeface="黑体" pitchFamily="49" charset="-122"/>
                        <a:ea typeface="黑体" pitchFamily="49" charset="-122"/>
                        <a:cs typeface="Times New Roman"/>
                      </a:endParaRPr>
                    </a:p>
                  </a:txBody>
                  <a:tcPr marL="50800" marR="50800" marT="0" marB="0" anchor="ctr"/>
                </a:tc>
                <a:tc>
                  <a:txBody>
                    <a:bodyPr/>
                    <a:lstStyle/>
                    <a:p>
                      <a:pPr algn="ctr">
                        <a:lnSpc>
                          <a:spcPct val="150000"/>
                        </a:lnSpc>
                        <a:spcAft>
                          <a:spcPts val="0"/>
                        </a:spcAft>
                      </a:pPr>
                      <a:r>
                        <a:rPr lang="zh-CN" sz="1200" b="1" kern="0" dirty="0">
                          <a:solidFill>
                            <a:schemeClr val="bg1">
                              <a:lumMod val="50000"/>
                            </a:schemeClr>
                          </a:solidFill>
                          <a:latin typeface="黑体" pitchFamily="49" charset="-122"/>
                          <a:ea typeface="黑体" pitchFamily="49" charset="-122"/>
                        </a:rPr>
                        <a:t>货物类（</a:t>
                      </a:r>
                      <a:r>
                        <a:rPr lang="en-US" sz="1200" b="1" kern="0" dirty="0">
                          <a:solidFill>
                            <a:schemeClr val="bg1">
                              <a:lumMod val="50000"/>
                            </a:schemeClr>
                          </a:solidFill>
                          <a:latin typeface="黑体" pitchFamily="49" charset="-122"/>
                          <a:ea typeface="黑体" pitchFamily="49" charset="-122"/>
                        </a:rPr>
                        <a:t>B</a:t>
                      </a:r>
                      <a:r>
                        <a:rPr lang="zh-CN" sz="1200" b="1" kern="0" dirty="0">
                          <a:solidFill>
                            <a:schemeClr val="bg1">
                              <a:lumMod val="50000"/>
                            </a:schemeClr>
                          </a:solidFill>
                          <a:latin typeface="黑体" pitchFamily="49" charset="-122"/>
                          <a:ea typeface="黑体" pitchFamily="49" charset="-122"/>
                        </a:rPr>
                        <a:t>）</a:t>
                      </a:r>
                      <a:endParaRPr lang="zh-CN" sz="1200" b="1" kern="100" dirty="0">
                        <a:solidFill>
                          <a:schemeClr val="bg1">
                            <a:lumMod val="50000"/>
                          </a:schemeClr>
                        </a:solidFill>
                        <a:latin typeface="黑体" pitchFamily="49" charset="-122"/>
                        <a:ea typeface="黑体" pitchFamily="49" charset="-122"/>
                        <a:cs typeface="Times New Roman"/>
                      </a:endParaRPr>
                    </a:p>
                  </a:txBody>
                  <a:tcPr marL="50800" marR="50800" marT="0" marB="0" anchor="ctr"/>
                </a:tc>
                <a:extLst>
                  <a:ext uri="{0D108BD9-81ED-4DB2-BD59-A6C34878D82A}">
                    <a16:rowId xmlns:a16="http://schemas.microsoft.com/office/drawing/2014/main" val="10000"/>
                  </a:ext>
                </a:extLst>
              </a:tr>
              <a:tr h="534924">
                <a:tc rowSpan="8">
                  <a:txBody>
                    <a:bodyPr/>
                    <a:lstStyle/>
                    <a:p>
                      <a:pPr algn="ctr">
                        <a:lnSpc>
                          <a:spcPct val="150000"/>
                        </a:lnSpc>
                        <a:spcAft>
                          <a:spcPts val="0"/>
                        </a:spcAft>
                      </a:pPr>
                      <a:r>
                        <a:rPr lang="zh-CN" sz="1200" b="1" kern="0" dirty="0">
                          <a:solidFill>
                            <a:schemeClr val="bg1">
                              <a:lumMod val="50000"/>
                            </a:schemeClr>
                          </a:solidFill>
                          <a:latin typeface="黑体" pitchFamily="49" charset="-122"/>
                          <a:ea typeface="黑体" pitchFamily="49" charset="-122"/>
                        </a:rPr>
                        <a:t>专业</a:t>
                      </a:r>
                      <a:endParaRPr lang="zh-CN" sz="1200" b="1" kern="100" dirty="0">
                        <a:solidFill>
                          <a:schemeClr val="bg1">
                            <a:lumMod val="50000"/>
                          </a:schemeClr>
                        </a:solidFill>
                        <a:latin typeface="黑体" pitchFamily="49" charset="-122"/>
                        <a:ea typeface="黑体" pitchFamily="49" charset="-122"/>
                        <a:cs typeface="Times New Roman"/>
                      </a:endParaRPr>
                    </a:p>
                  </a:txBody>
                  <a:tcPr marL="50800" marR="50800" marT="0" marB="0" anchor="ctr"/>
                </a:tc>
                <a:tc>
                  <a:txBody>
                    <a:bodyPr/>
                    <a:lstStyle/>
                    <a:p>
                      <a:pPr algn="l">
                        <a:lnSpc>
                          <a:spcPct val="150000"/>
                        </a:lnSpc>
                        <a:spcAft>
                          <a:spcPts val="0"/>
                        </a:spcAft>
                      </a:pPr>
                      <a:r>
                        <a:rPr lang="zh-CN" sz="1200" b="1" kern="0" dirty="0">
                          <a:solidFill>
                            <a:schemeClr val="bg1">
                              <a:lumMod val="50000"/>
                            </a:schemeClr>
                          </a:solidFill>
                          <a:latin typeface="黑体" pitchFamily="49" charset="-122"/>
                          <a:ea typeface="黑体" pitchFamily="49" charset="-122"/>
                        </a:rPr>
                        <a:t>路线（</a:t>
                      </a:r>
                      <a:r>
                        <a:rPr lang="en-US" sz="1200" b="1" kern="0" dirty="0">
                          <a:solidFill>
                            <a:schemeClr val="bg1">
                              <a:lumMod val="50000"/>
                            </a:schemeClr>
                          </a:solidFill>
                          <a:latin typeface="黑体" pitchFamily="49" charset="-122"/>
                          <a:ea typeface="黑体" pitchFamily="49" charset="-122"/>
                        </a:rPr>
                        <a:t>A040301</a:t>
                      </a:r>
                      <a:r>
                        <a:rPr lang="zh-CN" sz="1200" b="1" kern="0" dirty="0">
                          <a:solidFill>
                            <a:schemeClr val="bg1">
                              <a:lumMod val="50000"/>
                            </a:schemeClr>
                          </a:solidFill>
                          <a:latin typeface="黑体" pitchFamily="49" charset="-122"/>
                          <a:ea typeface="黑体" pitchFamily="49" charset="-122"/>
                        </a:rPr>
                        <a:t>）</a:t>
                      </a:r>
                      <a:endParaRPr lang="zh-CN" sz="1200" b="1" kern="100" dirty="0">
                        <a:solidFill>
                          <a:schemeClr val="bg1">
                            <a:lumMod val="50000"/>
                          </a:schemeClr>
                        </a:solidFill>
                        <a:latin typeface="黑体" pitchFamily="49" charset="-122"/>
                        <a:ea typeface="黑体" pitchFamily="49" charset="-122"/>
                        <a:cs typeface="Times New Roman"/>
                      </a:endParaRPr>
                    </a:p>
                  </a:txBody>
                  <a:tcPr marL="50800" marR="50800" marT="0" marB="0" anchor="ctr"/>
                </a:tc>
                <a:tc>
                  <a:txBody>
                    <a:bodyPr/>
                    <a:lstStyle/>
                    <a:p>
                      <a:pPr algn="l">
                        <a:lnSpc>
                          <a:spcPct val="150000"/>
                        </a:lnSpc>
                        <a:spcAft>
                          <a:spcPts val="0"/>
                        </a:spcAft>
                      </a:pPr>
                      <a:r>
                        <a:rPr lang="zh-CN" sz="1200" b="1" kern="0" dirty="0">
                          <a:solidFill>
                            <a:schemeClr val="bg1">
                              <a:lumMod val="50000"/>
                            </a:schemeClr>
                          </a:solidFill>
                          <a:latin typeface="黑体" pitchFamily="49" charset="-122"/>
                          <a:ea typeface="黑体" pitchFamily="49" charset="-122"/>
                        </a:rPr>
                        <a:t>路基路面（</a:t>
                      </a:r>
                      <a:r>
                        <a:rPr lang="en-US" sz="1200" b="1" kern="0" dirty="0">
                          <a:solidFill>
                            <a:schemeClr val="bg1">
                              <a:lumMod val="50000"/>
                            </a:schemeClr>
                          </a:solidFill>
                          <a:latin typeface="黑体" pitchFamily="49" charset="-122"/>
                          <a:ea typeface="黑体" pitchFamily="49" charset="-122"/>
                        </a:rPr>
                        <a:t>A050301</a:t>
                      </a:r>
                      <a:r>
                        <a:rPr lang="zh-CN" sz="1200" b="1" kern="0" dirty="0">
                          <a:solidFill>
                            <a:schemeClr val="bg1">
                              <a:lumMod val="50000"/>
                            </a:schemeClr>
                          </a:solidFill>
                          <a:latin typeface="黑体" pitchFamily="49" charset="-122"/>
                          <a:ea typeface="黑体" pitchFamily="49" charset="-122"/>
                        </a:rPr>
                        <a:t>）</a:t>
                      </a:r>
                      <a:endParaRPr lang="zh-CN" sz="1200" b="1" kern="100" dirty="0">
                        <a:solidFill>
                          <a:schemeClr val="bg1">
                            <a:lumMod val="50000"/>
                          </a:schemeClr>
                        </a:solidFill>
                        <a:latin typeface="黑体" pitchFamily="49" charset="-122"/>
                        <a:ea typeface="黑体" pitchFamily="49" charset="-122"/>
                        <a:cs typeface="Times New Roman"/>
                      </a:endParaRPr>
                    </a:p>
                  </a:txBody>
                  <a:tcPr marL="50800" marR="50800" marT="0" marB="0" anchor="ctr"/>
                </a:tc>
                <a:tc>
                  <a:txBody>
                    <a:bodyPr/>
                    <a:lstStyle/>
                    <a:p>
                      <a:pPr algn="l">
                        <a:lnSpc>
                          <a:spcPct val="150000"/>
                        </a:lnSpc>
                        <a:spcAft>
                          <a:spcPts val="0"/>
                        </a:spcAft>
                      </a:pPr>
                      <a:r>
                        <a:rPr lang="zh-CN" sz="1200" b="1" kern="0" dirty="0">
                          <a:solidFill>
                            <a:schemeClr val="bg1">
                              <a:lumMod val="50000"/>
                            </a:schemeClr>
                          </a:solidFill>
                          <a:latin typeface="黑体" pitchFamily="49" charset="-122"/>
                          <a:ea typeface="黑体" pitchFamily="49" charset="-122"/>
                        </a:rPr>
                        <a:t>路基路面（</a:t>
                      </a:r>
                      <a:r>
                        <a:rPr lang="en-US" sz="1200" b="1" kern="0" dirty="0">
                          <a:solidFill>
                            <a:schemeClr val="bg1">
                              <a:lumMod val="50000"/>
                            </a:schemeClr>
                          </a:solidFill>
                          <a:latin typeface="黑体" pitchFamily="49" charset="-122"/>
                          <a:ea typeface="黑体" pitchFamily="49" charset="-122"/>
                        </a:rPr>
                        <a:t>A080301</a:t>
                      </a:r>
                      <a:r>
                        <a:rPr lang="zh-CN" sz="1200" b="1" kern="0" dirty="0">
                          <a:solidFill>
                            <a:schemeClr val="bg1">
                              <a:lumMod val="50000"/>
                            </a:schemeClr>
                          </a:solidFill>
                          <a:latin typeface="黑体" pitchFamily="49" charset="-122"/>
                          <a:ea typeface="黑体" pitchFamily="49" charset="-122"/>
                        </a:rPr>
                        <a:t>）</a:t>
                      </a:r>
                      <a:endParaRPr lang="zh-CN" sz="1200" b="1" kern="100" dirty="0">
                        <a:solidFill>
                          <a:schemeClr val="bg1">
                            <a:lumMod val="50000"/>
                          </a:schemeClr>
                        </a:solidFill>
                        <a:latin typeface="黑体" pitchFamily="49" charset="-122"/>
                        <a:ea typeface="黑体" pitchFamily="49" charset="-122"/>
                        <a:cs typeface="Times New Roman"/>
                      </a:endParaRPr>
                    </a:p>
                  </a:txBody>
                  <a:tcPr marL="50800" marR="50800" marT="0" marB="0" anchor="ctr"/>
                </a:tc>
                <a:tc>
                  <a:txBody>
                    <a:bodyPr/>
                    <a:lstStyle/>
                    <a:p>
                      <a:pPr algn="l">
                        <a:lnSpc>
                          <a:spcPct val="150000"/>
                        </a:lnSpc>
                        <a:spcAft>
                          <a:spcPts val="0"/>
                        </a:spcAft>
                      </a:pPr>
                      <a:r>
                        <a:rPr lang="zh-CN" sz="1200" b="1" kern="0" dirty="0">
                          <a:solidFill>
                            <a:schemeClr val="bg1">
                              <a:lumMod val="50000"/>
                            </a:schemeClr>
                          </a:solidFill>
                          <a:latin typeface="黑体" pitchFamily="49" charset="-122"/>
                          <a:ea typeface="黑体" pitchFamily="49" charset="-122"/>
                        </a:rPr>
                        <a:t>机械设备（</a:t>
                      </a:r>
                      <a:r>
                        <a:rPr lang="en-US" sz="1200" b="1" kern="0" dirty="0">
                          <a:solidFill>
                            <a:schemeClr val="bg1">
                              <a:lumMod val="50000"/>
                            </a:schemeClr>
                          </a:solidFill>
                          <a:latin typeface="黑体" pitchFamily="49" charset="-122"/>
                          <a:ea typeface="黑体" pitchFamily="49" charset="-122"/>
                        </a:rPr>
                        <a:t>B01</a:t>
                      </a:r>
                      <a:r>
                        <a:rPr lang="zh-CN" sz="1200" b="1" kern="0" dirty="0">
                          <a:solidFill>
                            <a:schemeClr val="bg1">
                              <a:lumMod val="50000"/>
                            </a:schemeClr>
                          </a:solidFill>
                          <a:latin typeface="黑体" pitchFamily="49" charset="-122"/>
                          <a:ea typeface="黑体" pitchFamily="49" charset="-122"/>
                        </a:rPr>
                        <a:t>）</a:t>
                      </a:r>
                      <a:endParaRPr lang="zh-CN" sz="1200" b="1" kern="100" dirty="0">
                        <a:solidFill>
                          <a:schemeClr val="bg1">
                            <a:lumMod val="50000"/>
                          </a:schemeClr>
                        </a:solidFill>
                        <a:latin typeface="黑体" pitchFamily="49" charset="-122"/>
                        <a:ea typeface="黑体" pitchFamily="49" charset="-122"/>
                        <a:cs typeface="Times New Roman"/>
                      </a:endParaRPr>
                    </a:p>
                  </a:txBody>
                  <a:tcPr marL="50800" marR="50800" marT="0" marB="0" anchor="ctr"/>
                </a:tc>
                <a:extLst>
                  <a:ext uri="{0D108BD9-81ED-4DB2-BD59-A6C34878D82A}">
                    <a16:rowId xmlns:a16="http://schemas.microsoft.com/office/drawing/2014/main" val="10001"/>
                  </a:ext>
                </a:extLst>
              </a:tr>
              <a:tr h="282066">
                <a:tc vMerge="1">
                  <a:txBody>
                    <a:bodyPr/>
                    <a:lstStyle/>
                    <a:p>
                      <a:endParaRPr lang="zh-CN" altLang="en-US"/>
                    </a:p>
                  </a:txBody>
                  <a:tcPr/>
                </a:tc>
                <a:tc>
                  <a:txBody>
                    <a:bodyPr/>
                    <a:lstStyle/>
                    <a:p>
                      <a:pPr algn="l">
                        <a:lnSpc>
                          <a:spcPct val="150000"/>
                        </a:lnSpc>
                        <a:spcAft>
                          <a:spcPts val="0"/>
                        </a:spcAft>
                      </a:pPr>
                      <a:r>
                        <a:rPr lang="zh-CN" sz="1200" b="1" kern="0" dirty="0">
                          <a:solidFill>
                            <a:schemeClr val="bg1">
                              <a:lumMod val="50000"/>
                            </a:schemeClr>
                          </a:solidFill>
                          <a:latin typeface="黑体" pitchFamily="49" charset="-122"/>
                          <a:ea typeface="黑体" pitchFamily="49" charset="-122"/>
                        </a:rPr>
                        <a:t>路基路面（</a:t>
                      </a:r>
                      <a:r>
                        <a:rPr lang="en-US" sz="1200" b="1" kern="0" dirty="0">
                          <a:solidFill>
                            <a:schemeClr val="bg1">
                              <a:lumMod val="50000"/>
                            </a:schemeClr>
                          </a:solidFill>
                          <a:latin typeface="黑体" pitchFamily="49" charset="-122"/>
                          <a:ea typeface="黑体" pitchFamily="49" charset="-122"/>
                        </a:rPr>
                        <a:t>A040302</a:t>
                      </a:r>
                      <a:r>
                        <a:rPr lang="zh-CN" sz="1200" b="1" kern="0" dirty="0">
                          <a:solidFill>
                            <a:schemeClr val="bg1">
                              <a:lumMod val="50000"/>
                            </a:schemeClr>
                          </a:solidFill>
                          <a:latin typeface="黑体" pitchFamily="49" charset="-122"/>
                          <a:ea typeface="黑体" pitchFamily="49" charset="-122"/>
                        </a:rPr>
                        <a:t>）</a:t>
                      </a:r>
                      <a:endParaRPr lang="zh-CN" sz="1200" b="1" kern="100" dirty="0">
                        <a:solidFill>
                          <a:schemeClr val="bg1">
                            <a:lumMod val="50000"/>
                          </a:schemeClr>
                        </a:solidFill>
                        <a:latin typeface="黑体" pitchFamily="49" charset="-122"/>
                        <a:ea typeface="黑体" pitchFamily="49" charset="-122"/>
                        <a:cs typeface="Times New Roman"/>
                      </a:endParaRPr>
                    </a:p>
                  </a:txBody>
                  <a:tcPr marL="50800" marR="50800" marT="0" marB="0" anchor="ctr"/>
                </a:tc>
                <a:tc>
                  <a:txBody>
                    <a:bodyPr/>
                    <a:lstStyle/>
                    <a:p>
                      <a:pPr algn="l">
                        <a:lnSpc>
                          <a:spcPct val="150000"/>
                        </a:lnSpc>
                        <a:spcAft>
                          <a:spcPts val="0"/>
                        </a:spcAft>
                      </a:pPr>
                      <a:r>
                        <a:rPr lang="zh-CN" sz="1200" b="1" kern="0" dirty="0">
                          <a:solidFill>
                            <a:schemeClr val="bg1">
                              <a:lumMod val="50000"/>
                            </a:schemeClr>
                          </a:solidFill>
                          <a:latin typeface="黑体" pitchFamily="49" charset="-122"/>
                          <a:ea typeface="黑体" pitchFamily="49" charset="-122"/>
                        </a:rPr>
                        <a:t>桥梁（</a:t>
                      </a:r>
                      <a:r>
                        <a:rPr lang="en-US" sz="1200" b="1" kern="0" dirty="0">
                          <a:solidFill>
                            <a:schemeClr val="bg1">
                              <a:lumMod val="50000"/>
                            </a:schemeClr>
                          </a:solidFill>
                          <a:latin typeface="黑体" pitchFamily="49" charset="-122"/>
                          <a:ea typeface="黑体" pitchFamily="49" charset="-122"/>
                        </a:rPr>
                        <a:t>A050302</a:t>
                      </a:r>
                      <a:r>
                        <a:rPr lang="zh-CN" sz="1200" b="1" kern="0" dirty="0">
                          <a:solidFill>
                            <a:schemeClr val="bg1">
                              <a:lumMod val="50000"/>
                            </a:schemeClr>
                          </a:solidFill>
                          <a:latin typeface="黑体" pitchFamily="49" charset="-122"/>
                          <a:ea typeface="黑体" pitchFamily="49" charset="-122"/>
                        </a:rPr>
                        <a:t>）</a:t>
                      </a:r>
                      <a:endParaRPr lang="zh-CN" sz="1200" b="1" kern="100" dirty="0">
                        <a:solidFill>
                          <a:schemeClr val="bg1">
                            <a:lumMod val="50000"/>
                          </a:schemeClr>
                        </a:solidFill>
                        <a:latin typeface="黑体" pitchFamily="49" charset="-122"/>
                        <a:ea typeface="黑体" pitchFamily="49" charset="-122"/>
                        <a:cs typeface="Times New Roman"/>
                      </a:endParaRPr>
                    </a:p>
                  </a:txBody>
                  <a:tcPr marL="50800" marR="50800" marT="0" marB="0" anchor="ctr"/>
                </a:tc>
                <a:tc>
                  <a:txBody>
                    <a:bodyPr/>
                    <a:lstStyle/>
                    <a:p>
                      <a:pPr algn="l">
                        <a:lnSpc>
                          <a:spcPct val="150000"/>
                        </a:lnSpc>
                        <a:spcAft>
                          <a:spcPts val="0"/>
                        </a:spcAft>
                      </a:pPr>
                      <a:r>
                        <a:rPr lang="zh-CN" sz="1200" b="1" kern="0" dirty="0">
                          <a:solidFill>
                            <a:schemeClr val="bg1">
                              <a:lumMod val="50000"/>
                            </a:schemeClr>
                          </a:solidFill>
                          <a:latin typeface="黑体" pitchFamily="49" charset="-122"/>
                          <a:ea typeface="黑体" pitchFamily="49" charset="-122"/>
                        </a:rPr>
                        <a:t>桥梁（</a:t>
                      </a:r>
                      <a:r>
                        <a:rPr lang="en-US" sz="1200" b="1" kern="0" dirty="0">
                          <a:solidFill>
                            <a:schemeClr val="bg1">
                              <a:lumMod val="50000"/>
                            </a:schemeClr>
                          </a:solidFill>
                          <a:latin typeface="黑体" pitchFamily="49" charset="-122"/>
                          <a:ea typeface="黑体" pitchFamily="49" charset="-122"/>
                        </a:rPr>
                        <a:t>A080302</a:t>
                      </a:r>
                      <a:r>
                        <a:rPr lang="zh-CN" sz="1200" b="1" kern="0" dirty="0">
                          <a:solidFill>
                            <a:schemeClr val="bg1">
                              <a:lumMod val="50000"/>
                            </a:schemeClr>
                          </a:solidFill>
                          <a:latin typeface="黑体" pitchFamily="49" charset="-122"/>
                          <a:ea typeface="黑体" pitchFamily="49" charset="-122"/>
                        </a:rPr>
                        <a:t>）</a:t>
                      </a:r>
                      <a:endParaRPr lang="zh-CN" sz="1200" b="1" kern="100" dirty="0">
                        <a:solidFill>
                          <a:schemeClr val="bg1">
                            <a:lumMod val="50000"/>
                          </a:schemeClr>
                        </a:solidFill>
                        <a:latin typeface="黑体" pitchFamily="49" charset="-122"/>
                        <a:ea typeface="黑体" pitchFamily="49" charset="-122"/>
                        <a:cs typeface="Times New Roman"/>
                      </a:endParaRPr>
                    </a:p>
                  </a:txBody>
                  <a:tcPr marL="50800" marR="50800" marT="0" marB="0" anchor="ctr"/>
                </a:tc>
                <a:tc>
                  <a:txBody>
                    <a:bodyPr/>
                    <a:lstStyle/>
                    <a:p>
                      <a:pPr algn="l">
                        <a:lnSpc>
                          <a:spcPct val="150000"/>
                        </a:lnSpc>
                        <a:spcAft>
                          <a:spcPts val="0"/>
                        </a:spcAft>
                      </a:pPr>
                      <a:r>
                        <a:rPr lang="zh-CN" sz="1200" b="1" kern="0">
                          <a:solidFill>
                            <a:schemeClr val="bg1">
                              <a:lumMod val="50000"/>
                            </a:schemeClr>
                          </a:solidFill>
                          <a:latin typeface="黑体" pitchFamily="49" charset="-122"/>
                          <a:ea typeface="黑体" pitchFamily="49" charset="-122"/>
                        </a:rPr>
                        <a:t>建筑材料（</a:t>
                      </a:r>
                      <a:r>
                        <a:rPr lang="en-US" sz="1200" b="1" kern="0">
                          <a:solidFill>
                            <a:schemeClr val="bg1">
                              <a:lumMod val="50000"/>
                            </a:schemeClr>
                          </a:solidFill>
                          <a:latin typeface="黑体" pitchFamily="49" charset="-122"/>
                          <a:ea typeface="黑体" pitchFamily="49" charset="-122"/>
                        </a:rPr>
                        <a:t>B07</a:t>
                      </a:r>
                      <a:r>
                        <a:rPr lang="zh-CN" sz="1200" b="1" kern="0">
                          <a:solidFill>
                            <a:schemeClr val="bg1">
                              <a:lumMod val="50000"/>
                            </a:schemeClr>
                          </a:solidFill>
                          <a:latin typeface="黑体" pitchFamily="49" charset="-122"/>
                          <a:ea typeface="黑体" pitchFamily="49" charset="-122"/>
                        </a:rPr>
                        <a:t>）</a:t>
                      </a:r>
                      <a:endParaRPr lang="zh-CN" sz="1200" b="1" kern="100">
                        <a:solidFill>
                          <a:schemeClr val="bg1">
                            <a:lumMod val="50000"/>
                          </a:schemeClr>
                        </a:solidFill>
                        <a:latin typeface="黑体" pitchFamily="49" charset="-122"/>
                        <a:ea typeface="黑体" pitchFamily="49" charset="-122"/>
                        <a:cs typeface="Times New Roman"/>
                      </a:endParaRPr>
                    </a:p>
                  </a:txBody>
                  <a:tcPr marL="50800" marR="50800" marT="0" marB="0" anchor="ctr"/>
                </a:tc>
                <a:extLst>
                  <a:ext uri="{0D108BD9-81ED-4DB2-BD59-A6C34878D82A}">
                    <a16:rowId xmlns:a16="http://schemas.microsoft.com/office/drawing/2014/main" val="10002"/>
                  </a:ext>
                </a:extLst>
              </a:tr>
              <a:tr h="282066">
                <a:tc vMerge="1">
                  <a:txBody>
                    <a:bodyPr/>
                    <a:lstStyle/>
                    <a:p>
                      <a:endParaRPr lang="zh-CN" altLang="en-US"/>
                    </a:p>
                  </a:txBody>
                  <a:tcPr/>
                </a:tc>
                <a:tc>
                  <a:txBody>
                    <a:bodyPr/>
                    <a:lstStyle/>
                    <a:p>
                      <a:pPr algn="l">
                        <a:lnSpc>
                          <a:spcPct val="150000"/>
                        </a:lnSpc>
                        <a:spcAft>
                          <a:spcPts val="0"/>
                        </a:spcAft>
                      </a:pPr>
                      <a:r>
                        <a:rPr lang="zh-CN" sz="1200" b="1" kern="0">
                          <a:solidFill>
                            <a:schemeClr val="bg1">
                              <a:lumMod val="50000"/>
                            </a:schemeClr>
                          </a:solidFill>
                          <a:latin typeface="黑体" pitchFamily="49" charset="-122"/>
                          <a:ea typeface="黑体" pitchFamily="49" charset="-122"/>
                        </a:rPr>
                        <a:t>桥梁（</a:t>
                      </a:r>
                      <a:r>
                        <a:rPr lang="en-US" sz="1200" b="1" kern="0">
                          <a:solidFill>
                            <a:schemeClr val="bg1">
                              <a:lumMod val="50000"/>
                            </a:schemeClr>
                          </a:solidFill>
                          <a:latin typeface="黑体" pitchFamily="49" charset="-122"/>
                          <a:ea typeface="黑体" pitchFamily="49" charset="-122"/>
                        </a:rPr>
                        <a:t>A040303</a:t>
                      </a:r>
                      <a:r>
                        <a:rPr lang="zh-CN" sz="1200" b="1" kern="0">
                          <a:solidFill>
                            <a:schemeClr val="bg1">
                              <a:lumMod val="50000"/>
                            </a:schemeClr>
                          </a:solidFill>
                          <a:latin typeface="黑体" pitchFamily="49" charset="-122"/>
                          <a:ea typeface="黑体" pitchFamily="49" charset="-122"/>
                        </a:rPr>
                        <a:t>）</a:t>
                      </a:r>
                      <a:endParaRPr lang="zh-CN" sz="1200" b="1" kern="100">
                        <a:solidFill>
                          <a:schemeClr val="bg1">
                            <a:lumMod val="50000"/>
                          </a:schemeClr>
                        </a:solidFill>
                        <a:latin typeface="黑体" pitchFamily="49" charset="-122"/>
                        <a:ea typeface="黑体" pitchFamily="49" charset="-122"/>
                        <a:cs typeface="Times New Roman"/>
                      </a:endParaRPr>
                    </a:p>
                  </a:txBody>
                  <a:tcPr marL="50800" marR="50800" marT="0" marB="0" anchor="ctr"/>
                </a:tc>
                <a:tc>
                  <a:txBody>
                    <a:bodyPr/>
                    <a:lstStyle/>
                    <a:p>
                      <a:pPr algn="l">
                        <a:lnSpc>
                          <a:spcPct val="150000"/>
                        </a:lnSpc>
                        <a:spcAft>
                          <a:spcPts val="0"/>
                        </a:spcAft>
                      </a:pPr>
                      <a:r>
                        <a:rPr lang="zh-CN" sz="1200" b="1" kern="0" dirty="0">
                          <a:solidFill>
                            <a:schemeClr val="bg1">
                              <a:lumMod val="50000"/>
                            </a:schemeClr>
                          </a:solidFill>
                          <a:latin typeface="黑体" pitchFamily="49" charset="-122"/>
                          <a:ea typeface="黑体" pitchFamily="49" charset="-122"/>
                        </a:rPr>
                        <a:t>隧道（</a:t>
                      </a:r>
                      <a:r>
                        <a:rPr lang="en-US" sz="1200" b="1" kern="0" dirty="0">
                          <a:solidFill>
                            <a:schemeClr val="bg1">
                              <a:lumMod val="50000"/>
                            </a:schemeClr>
                          </a:solidFill>
                          <a:latin typeface="黑体" pitchFamily="49" charset="-122"/>
                          <a:ea typeface="黑体" pitchFamily="49" charset="-122"/>
                        </a:rPr>
                        <a:t>A050303</a:t>
                      </a:r>
                      <a:r>
                        <a:rPr lang="zh-CN" sz="1200" b="1" kern="0" dirty="0">
                          <a:solidFill>
                            <a:schemeClr val="bg1">
                              <a:lumMod val="50000"/>
                            </a:schemeClr>
                          </a:solidFill>
                          <a:latin typeface="黑体" pitchFamily="49" charset="-122"/>
                          <a:ea typeface="黑体" pitchFamily="49" charset="-122"/>
                        </a:rPr>
                        <a:t>）</a:t>
                      </a:r>
                      <a:endParaRPr lang="zh-CN" sz="1200" b="1" kern="100" dirty="0">
                        <a:solidFill>
                          <a:schemeClr val="bg1">
                            <a:lumMod val="50000"/>
                          </a:schemeClr>
                        </a:solidFill>
                        <a:latin typeface="黑体" pitchFamily="49" charset="-122"/>
                        <a:ea typeface="黑体" pitchFamily="49" charset="-122"/>
                        <a:cs typeface="Times New Roman"/>
                      </a:endParaRPr>
                    </a:p>
                  </a:txBody>
                  <a:tcPr marL="50800" marR="50800" marT="0" marB="0" anchor="ctr"/>
                </a:tc>
                <a:tc>
                  <a:txBody>
                    <a:bodyPr/>
                    <a:lstStyle/>
                    <a:p>
                      <a:pPr algn="l">
                        <a:lnSpc>
                          <a:spcPct val="150000"/>
                        </a:lnSpc>
                        <a:spcAft>
                          <a:spcPts val="0"/>
                        </a:spcAft>
                      </a:pPr>
                      <a:r>
                        <a:rPr lang="zh-CN" sz="1200" b="1" kern="0" dirty="0">
                          <a:solidFill>
                            <a:schemeClr val="bg1">
                              <a:lumMod val="50000"/>
                            </a:schemeClr>
                          </a:solidFill>
                          <a:latin typeface="黑体" pitchFamily="49" charset="-122"/>
                          <a:ea typeface="黑体" pitchFamily="49" charset="-122"/>
                        </a:rPr>
                        <a:t>隧道（</a:t>
                      </a:r>
                      <a:r>
                        <a:rPr lang="en-US" sz="1200" b="1" kern="0" dirty="0">
                          <a:solidFill>
                            <a:schemeClr val="bg1">
                              <a:lumMod val="50000"/>
                            </a:schemeClr>
                          </a:solidFill>
                          <a:latin typeface="黑体" pitchFamily="49" charset="-122"/>
                          <a:ea typeface="黑体" pitchFamily="49" charset="-122"/>
                        </a:rPr>
                        <a:t>A080303</a:t>
                      </a:r>
                      <a:r>
                        <a:rPr lang="zh-CN" sz="1200" b="1" kern="0" dirty="0">
                          <a:solidFill>
                            <a:schemeClr val="bg1">
                              <a:lumMod val="50000"/>
                            </a:schemeClr>
                          </a:solidFill>
                          <a:latin typeface="黑体" pitchFamily="49" charset="-122"/>
                          <a:ea typeface="黑体" pitchFamily="49" charset="-122"/>
                        </a:rPr>
                        <a:t>）</a:t>
                      </a:r>
                      <a:endParaRPr lang="zh-CN" sz="1200" b="1" kern="100" dirty="0">
                        <a:solidFill>
                          <a:schemeClr val="bg1">
                            <a:lumMod val="50000"/>
                          </a:schemeClr>
                        </a:solidFill>
                        <a:latin typeface="黑体" pitchFamily="49" charset="-122"/>
                        <a:ea typeface="黑体" pitchFamily="49" charset="-122"/>
                        <a:cs typeface="Times New Roman"/>
                      </a:endParaRPr>
                    </a:p>
                  </a:txBody>
                  <a:tcPr marL="50800" marR="50800" marT="0" marB="0" anchor="ctr"/>
                </a:tc>
                <a:tc>
                  <a:txBody>
                    <a:bodyPr/>
                    <a:lstStyle/>
                    <a:p>
                      <a:pPr algn="l">
                        <a:lnSpc>
                          <a:spcPct val="150000"/>
                        </a:lnSpc>
                        <a:spcAft>
                          <a:spcPts val="0"/>
                        </a:spcAft>
                      </a:pPr>
                      <a:r>
                        <a:rPr lang="zh-CN" sz="1200" b="1" kern="0">
                          <a:solidFill>
                            <a:schemeClr val="bg1">
                              <a:lumMod val="50000"/>
                            </a:schemeClr>
                          </a:solidFill>
                          <a:latin typeface="黑体" pitchFamily="49" charset="-122"/>
                          <a:ea typeface="黑体" pitchFamily="49" charset="-122"/>
                        </a:rPr>
                        <a:t>商务合同（</a:t>
                      </a:r>
                      <a:r>
                        <a:rPr lang="en-US" sz="1200" b="1" kern="0">
                          <a:solidFill>
                            <a:schemeClr val="bg1">
                              <a:lumMod val="50000"/>
                            </a:schemeClr>
                          </a:solidFill>
                          <a:latin typeface="黑体" pitchFamily="49" charset="-122"/>
                          <a:ea typeface="黑体" pitchFamily="49" charset="-122"/>
                        </a:rPr>
                        <a:t>B10</a:t>
                      </a:r>
                      <a:r>
                        <a:rPr lang="zh-CN" sz="1200" b="1" kern="0">
                          <a:solidFill>
                            <a:schemeClr val="bg1">
                              <a:lumMod val="50000"/>
                            </a:schemeClr>
                          </a:solidFill>
                          <a:latin typeface="黑体" pitchFamily="49" charset="-122"/>
                          <a:ea typeface="黑体" pitchFamily="49" charset="-122"/>
                        </a:rPr>
                        <a:t>）</a:t>
                      </a:r>
                      <a:endParaRPr lang="zh-CN" sz="1200" b="1" kern="100">
                        <a:solidFill>
                          <a:schemeClr val="bg1">
                            <a:lumMod val="50000"/>
                          </a:schemeClr>
                        </a:solidFill>
                        <a:latin typeface="黑体" pitchFamily="49" charset="-122"/>
                        <a:ea typeface="黑体" pitchFamily="49" charset="-122"/>
                        <a:cs typeface="Times New Roman"/>
                      </a:endParaRPr>
                    </a:p>
                  </a:txBody>
                  <a:tcPr marL="50800" marR="50800" marT="0" marB="0" anchor="ctr"/>
                </a:tc>
                <a:extLst>
                  <a:ext uri="{0D108BD9-81ED-4DB2-BD59-A6C34878D82A}">
                    <a16:rowId xmlns:a16="http://schemas.microsoft.com/office/drawing/2014/main" val="10003"/>
                  </a:ext>
                </a:extLst>
              </a:tr>
              <a:tr h="534924">
                <a:tc vMerge="1">
                  <a:txBody>
                    <a:bodyPr/>
                    <a:lstStyle/>
                    <a:p>
                      <a:endParaRPr lang="zh-CN" altLang="en-US"/>
                    </a:p>
                  </a:txBody>
                  <a:tcPr/>
                </a:tc>
                <a:tc>
                  <a:txBody>
                    <a:bodyPr/>
                    <a:lstStyle/>
                    <a:p>
                      <a:pPr algn="l">
                        <a:lnSpc>
                          <a:spcPct val="150000"/>
                        </a:lnSpc>
                        <a:spcAft>
                          <a:spcPts val="0"/>
                        </a:spcAft>
                      </a:pPr>
                      <a:r>
                        <a:rPr lang="zh-CN" sz="1200" b="1" kern="0">
                          <a:solidFill>
                            <a:schemeClr val="bg1">
                              <a:lumMod val="50000"/>
                            </a:schemeClr>
                          </a:solidFill>
                          <a:latin typeface="黑体" pitchFamily="49" charset="-122"/>
                          <a:ea typeface="黑体" pitchFamily="49" charset="-122"/>
                        </a:rPr>
                        <a:t>隧道（</a:t>
                      </a:r>
                      <a:r>
                        <a:rPr lang="en-US" sz="1200" b="1" kern="0">
                          <a:solidFill>
                            <a:schemeClr val="bg1">
                              <a:lumMod val="50000"/>
                            </a:schemeClr>
                          </a:solidFill>
                          <a:latin typeface="黑体" pitchFamily="49" charset="-122"/>
                          <a:ea typeface="黑体" pitchFamily="49" charset="-122"/>
                        </a:rPr>
                        <a:t>A040304</a:t>
                      </a:r>
                      <a:r>
                        <a:rPr lang="zh-CN" sz="1200" b="1" kern="0">
                          <a:solidFill>
                            <a:schemeClr val="bg1">
                              <a:lumMod val="50000"/>
                            </a:schemeClr>
                          </a:solidFill>
                          <a:latin typeface="黑体" pitchFamily="49" charset="-122"/>
                          <a:ea typeface="黑体" pitchFamily="49" charset="-122"/>
                        </a:rPr>
                        <a:t>）</a:t>
                      </a:r>
                      <a:endParaRPr lang="zh-CN" sz="1200" b="1" kern="100">
                        <a:solidFill>
                          <a:schemeClr val="bg1">
                            <a:lumMod val="50000"/>
                          </a:schemeClr>
                        </a:solidFill>
                        <a:latin typeface="黑体" pitchFamily="49" charset="-122"/>
                        <a:ea typeface="黑体" pitchFamily="49" charset="-122"/>
                        <a:cs typeface="Times New Roman"/>
                      </a:endParaRPr>
                    </a:p>
                  </a:txBody>
                  <a:tcPr marL="50800" marR="50800" marT="0" marB="0" anchor="ctr"/>
                </a:tc>
                <a:tc>
                  <a:txBody>
                    <a:bodyPr/>
                    <a:lstStyle/>
                    <a:p>
                      <a:pPr algn="l">
                        <a:lnSpc>
                          <a:spcPct val="150000"/>
                        </a:lnSpc>
                        <a:spcAft>
                          <a:spcPts val="0"/>
                        </a:spcAft>
                      </a:pPr>
                      <a:r>
                        <a:rPr lang="zh-CN" sz="1200" b="1" kern="0" dirty="0">
                          <a:solidFill>
                            <a:schemeClr val="bg1">
                              <a:lumMod val="50000"/>
                            </a:schemeClr>
                          </a:solidFill>
                          <a:latin typeface="黑体" pitchFamily="49" charset="-122"/>
                          <a:ea typeface="黑体" pitchFamily="49" charset="-122"/>
                        </a:rPr>
                        <a:t>公路机电工程（</a:t>
                      </a:r>
                      <a:r>
                        <a:rPr lang="en-US" sz="1200" b="1" kern="0" dirty="0">
                          <a:solidFill>
                            <a:schemeClr val="bg1">
                              <a:lumMod val="50000"/>
                            </a:schemeClr>
                          </a:solidFill>
                          <a:latin typeface="黑体" pitchFamily="49" charset="-122"/>
                          <a:ea typeface="黑体" pitchFamily="49" charset="-122"/>
                        </a:rPr>
                        <a:t>A050304</a:t>
                      </a:r>
                      <a:r>
                        <a:rPr lang="zh-CN" sz="1200" b="1" kern="0" dirty="0">
                          <a:solidFill>
                            <a:schemeClr val="bg1">
                              <a:lumMod val="50000"/>
                            </a:schemeClr>
                          </a:solidFill>
                          <a:latin typeface="黑体" pitchFamily="49" charset="-122"/>
                          <a:ea typeface="黑体" pitchFamily="49" charset="-122"/>
                        </a:rPr>
                        <a:t>）</a:t>
                      </a:r>
                      <a:endParaRPr lang="zh-CN" sz="1200" b="1" kern="100" dirty="0">
                        <a:solidFill>
                          <a:schemeClr val="bg1">
                            <a:lumMod val="50000"/>
                          </a:schemeClr>
                        </a:solidFill>
                        <a:latin typeface="黑体" pitchFamily="49" charset="-122"/>
                        <a:ea typeface="黑体" pitchFamily="49" charset="-122"/>
                        <a:cs typeface="Times New Roman"/>
                      </a:endParaRPr>
                    </a:p>
                  </a:txBody>
                  <a:tcPr marL="50800" marR="50800" marT="0" marB="0" anchor="ctr"/>
                </a:tc>
                <a:tc>
                  <a:txBody>
                    <a:bodyPr/>
                    <a:lstStyle/>
                    <a:p>
                      <a:pPr algn="l">
                        <a:lnSpc>
                          <a:spcPct val="150000"/>
                        </a:lnSpc>
                        <a:spcAft>
                          <a:spcPts val="0"/>
                        </a:spcAft>
                      </a:pPr>
                      <a:r>
                        <a:rPr lang="zh-CN" sz="1200" b="1" kern="0" dirty="0">
                          <a:solidFill>
                            <a:schemeClr val="bg1">
                              <a:lumMod val="50000"/>
                            </a:schemeClr>
                          </a:solidFill>
                          <a:latin typeface="黑体" pitchFamily="49" charset="-122"/>
                          <a:ea typeface="黑体" pitchFamily="49" charset="-122"/>
                        </a:rPr>
                        <a:t>公路机电工程（</a:t>
                      </a:r>
                      <a:r>
                        <a:rPr lang="en-US" sz="1200" b="1" kern="0" dirty="0">
                          <a:solidFill>
                            <a:schemeClr val="bg1">
                              <a:lumMod val="50000"/>
                            </a:schemeClr>
                          </a:solidFill>
                          <a:latin typeface="黑体" pitchFamily="49" charset="-122"/>
                          <a:ea typeface="黑体" pitchFamily="49" charset="-122"/>
                        </a:rPr>
                        <a:t>A080304</a:t>
                      </a:r>
                      <a:r>
                        <a:rPr lang="zh-CN" sz="1200" b="1" kern="0" dirty="0">
                          <a:solidFill>
                            <a:schemeClr val="bg1">
                              <a:lumMod val="50000"/>
                            </a:schemeClr>
                          </a:solidFill>
                          <a:latin typeface="黑体" pitchFamily="49" charset="-122"/>
                          <a:ea typeface="黑体" pitchFamily="49" charset="-122"/>
                        </a:rPr>
                        <a:t>）</a:t>
                      </a:r>
                      <a:endParaRPr lang="zh-CN" sz="1200" b="1" kern="100" dirty="0">
                        <a:solidFill>
                          <a:schemeClr val="bg1">
                            <a:lumMod val="50000"/>
                          </a:schemeClr>
                        </a:solidFill>
                        <a:latin typeface="黑体" pitchFamily="49" charset="-122"/>
                        <a:ea typeface="黑体" pitchFamily="49" charset="-122"/>
                        <a:cs typeface="Times New Roman"/>
                      </a:endParaRPr>
                    </a:p>
                  </a:txBody>
                  <a:tcPr marL="50800" marR="50800" marT="0" marB="0" anchor="ctr"/>
                </a:tc>
                <a:tc>
                  <a:txBody>
                    <a:bodyPr/>
                    <a:lstStyle/>
                    <a:p>
                      <a:pPr algn="l">
                        <a:lnSpc>
                          <a:spcPct val="150000"/>
                        </a:lnSpc>
                        <a:spcAft>
                          <a:spcPts val="0"/>
                        </a:spcAft>
                      </a:pPr>
                      <a:endParaRPr lang="en-US" sz="1200" b="1" kern="0" dirty="0">
                        <a:solidFill>
                          <a:schemeClr val="bg1">
                            <a:lumMod val="50000"/>
                          </a:schemeClr>
                        </a:solidFill>
                        <a:latin typeface="黑体" pitchFamily="49" charset="-122"/>
                        <a:ea typeface="黑体" pitchFamily="49" charset="-122"/>
                        <a:cs typeface="宋体"/>
                      </a:endParaRPr>
                    </a:p>
                  </a:txBody>
                  <a:tcPr marL="50800" marR="50800" marT="0" marB="0" anchor="ctr"/>
                </a:tc>
                <a:extLst>
                  <a:ext uri="{0D108BD9-81ED-4DB2-BD59-A6C34878D82A}">
                    <a16:rowId xmlns:a16="http://schemas.microsoft.com/office/drawing/2014/main" val="10004"/>
                  </a:ext>
                </a:extLst>
              </a:tr>
              <a:tr h="534924">
                <a:tc vMerge="1">
                  <a:txBody>
                    <a:bodyPr/>
                    <a:lstStyle/>
                    <a:p>
                      <a:endParaRPr lang="zh-CN" altLang="en-US"/>
                    </a:p>
                  </a:txBody>
                  <a:tcPr/>
                </a:tc>
                <a:tc>
                  <a:txBody>
                    <a:bodyPr/>
                    <a:lstStyle/>
                    <a:p>
                      <a:pPr algn="l">
                        <a:lnSpc>
                          <a:spcPct val="150000"/>
                        </a:lnSpc>
                        <a:spcAft>
                          <a:spcPts val="0"/>
                        </a:spcAft>
                      </a:pPr>
                      <a:r>
                        <a:rPr lang="zh-CN" sz="1200" b="1" kern="0">
                          <a:solidFill>
                            <a:schemeClr val="bg1">
                              <a:lumMod val="50000"/>
                            </a:schemeClr>
                          </a:solidFill>
                          <a:latin typeface="黑体" pitchFamily="49" charset="-122"/>
                          <a:ea typeface="黑体" pitchFamily="49" charset="-122"/>
                        </a:rPr>
                        <a:t>交通工程（</a:t>
                      </a:r>
                      <a:r>
                        <a:rPr lang="en-US" sz="1200" b="1" kern="0">
                          <a:solidFill>
                            <a:schemeClr val="bg1">
                              <a:lumMod val="50000"/>
                            </a:schemeClr>
                          </a:solidFill>
                          <a:latin typeface="黑体" pitchFamily="49" charset="-122"/>
                          <a:ea typeface="黑体" pitchFamily="49" charset="-122"/>
                        </a:rPr>
                        <a:t>A040305</a:t>
                      </a:r>
                      <a:r>
                        <a:rPr lang="zh-CN" sz="1200" b="1" kern="0">
                          <a:solidFill>
                            <a:schemeClr val="bg1">
                              <a:lumMod val="50000"/>
                            </a:schemeClr>
                          </a:solidFill>
                          <a:latin typeface="黑体" pitchFamily="49" charset="-122"/>
                          <a:ea typeface="黑体" pitchFamily="49" charset="-122"/>
                        </a:rPr>
                        <a:t>）</a:t>
                      </a:r>
                      <a:endParaRPr lang="zh-CN" sz="1200" b="1" kern="100">
                        <a:solidFill>
                          <a:schemeClr val="bg1">
                            <a:lumMod val="50000"/>
                          </a:schemeClr>
                        </a:solidFill>
                        <a:latin typeface="黑体" pitchFamily="49" charset="-122"/>
                        <a:ea typeface="黑体" pitchFamily="49" charset="-122"/>
                        <a:cs typeface="Times New Roman"/>
                      </a:endParaRPr>
                    </a:p>
                  </a:txBody>
                  <a:tcPr marL="50800" marR="50800" marT="0" marB="0" anchor="ctr"/>
                </a:tc>
                <a:tc>
                  <a:txBody>
                    <a:bodyPr/>
                    <a:lstStyle/>
                    <a:p>
                      <a:pPr algn="l">
                        <a:lnSpc>
                          <a:spcPct val="150000"/>
                        </a:lnSpc>
                        <a:spcAft>
                          <a:spcPts val="0"/>
                        </a:spcAft>
                      </a:pPr>
                      <a:r>
                        <a:rPr lang="zh-CN" sz="1200" b="1" kern="0">
                          <a:solidFill>
                            <a:schemeClr val="bg1">
                              <a:lumMod val="50000"/>
                            </a:schemeClr>
                          </a:solidFill>
                          <a:latin typeface="黑体" pitchFamily="49" charset="-122"/>
                          <a:ea typeface="黑体" pitchFamily="49" charset="-122"/>
                        </a:rPr>
                        <a:t>公路安全设施（</a:t>
                      </a:r>
                      <a:r>
                        <a:rPr lang="en-US" sz="1200" b="1" kern="0">
                          <a:solidFill>
                            <a:schemeClr val="bg1">
                              <a:lumMod val="50000"/>
                            </a:schemeClr>
                          </a:solidFill>
                          <a:latin typeface="黑体" pitchFamily="49" charset="-122"/>
                          <a:ea typeface="黑体" pitchFamily="49" charset="-122"/>
                        </a:rPr>
                        <a:t>A050305</a:t>
                      </a:r>
                      <a:r>
                        <a:rPr lang="zh-CN" sz="1200" b="1" kern="0">
                          <a:solidFill>
                            <a:schemeClr val="bg1">
                              <a:lumMod val="50000"/>
                            </a:schemeClr>
                          </a:solidFill>
                          <a:latin typeface="黑体" pitchFamily="49" charset="-122"/>
                          <a:ea typeface="黑体" pitchFamily="49" charset="-122"/>
                        </a:rPr>
                        <a:t>）</a:t>
                      </a:r>
                      <a:endParaRPr lang="zh-CN" sz="1200" b="1" kern="100">
                        <a:solidFill>
                          <a:schemeClr val="bg1">
                            <a:lumMod val="50000"/>
                          </a:schemeClr>
                        </a:solidFill>
                        <a:latin typeface="黑体" pitchFamily="49" charset="-122"/>
                        <a:ea typeface="黑体" pitchFamily="49" charset="-122"/>
                        <a:cs typeface="Times New Roman"/>
                      </a:endParaRPr>
                    </a:p>
                  </a:txBody>
                  <a:tcPr marL="50800" marR="50800" marT="0" marB="0" anchor="ctr"/>
                </a:tc>
                <a:tc>
                  <a:txBody>
                    <a:bodyPr/>
                    <a:lstStyle/>
                    <a:p>
                      <a:pPr algn="l">
                        <a:lnSpc>
                          <a:spcPct val="150000"/>
                        </a:lnSpc>
                        <a:spcAft>
                          <a:spcPts val="0"/>
                        </a:spcAft>
                      </a:pPr>
                      <a:r>
                        <a:rPr lang="zh-CN" sz="1200" b="1" kern="0" dirty="0">
                          <a:solidFill>
                            <a:schemeClr val="bg1">
                              <a:lumMod val="50000"/>
                            </a:schemeClr>
                          </a:solidFill>
                          <a:latin typeface="黑体" pitchFamily="49" charset="-122"/>
                          <a:ea typeface="黑体" pitchFamily="49" charset="-122"/>
                        </a:rPr>
                        <a:t>公路安全设施（</a:t>
                      </a:r>
                      <a:r>
                        <a:rPr lang="en-US" sz="1200" b="1" kern="0" dirty="0">
                          <a:solidFill>
                            <a:schemeClr val="bg1">
                              <a:lumMod val="50000"/>
                            </a:schemeClr>
                          </a:solidFill>
                          <a:latin typeface="黑体" pitchFamily="49" charset="-122"/>
                          <a:ea typeface="黑体" pitchFamily="49" charset="-122"/>
                        </a:rPr>
                        <a:t>A080305</a:t>
                      </a:r>
                      <a:r>
                        <a:rPr lang="zh-CN" sz="1200" b="1" kern="0" dirty="0">
                          <a:solidFill>
                            <a:schemeClr val="bg1">
                              <a:lumMod val="50000"/>
                            </a:schemeClr>
                          </a:solidFill>
                          <a:latin typeface="黑体" pitchFamily="49" charset="-122"/>
                          <a:ea typeface="黑体" pitchFamily="49" charset="-122"/>
                        </a:rPr>
                        <a:t>）</a:t>
                      </a:r>
                      <a:endParaRPr lang="zh-CN" sz="1200" b="1" kern="100" dirty="0">
                        <a:solidFill>
                          <a:schemeClr val="bg1">
                            <a:lumMod val="50000"/>
                          </a:schemeClr>
                        </a:solidFill>
                        <a:latin typeface="黑体" pitchFamily="49" charset="-122"/>
                        <a:ea typeface="黑体" pitchFamily="49" charset="-122"/>
                        <a:cs typeface="Times New Roman"/>
                      </a:endParaRPr>
                    </a:p>
                  </a:txBody>
                  <a:tcPr marL="50800" marR="50800" marT="0" marB="0" anchor="ctr"/>
                </a:tc>
                <a:tc>
                  <a:txBody>
                    <a:bodyPr/>
                    <a:lstStyle/>
                    <a:p>
                      <a:pPr algn="l">
                        <a:lnSpc>
                          <a:spcPct val="150000"/>
                        </a:lnSpc>
                        <a:spcAft>
                          <a:spcPts val="0"/>
                        </a:spcAft>
                      </a:pPr>
                      <a:endParaRPr lang="en-US" sz="1200" b="1" kern="0" dirty="0">
                        <a:solidFill>
                          <a:schemeClr val="bg1">
                            <a:lumMod val="50000"/>
                          </a:schemeClr>
                        </a:solidFill>
                        <a:latin typeface="黑体" pitchFamily="49" charset="-122"/>
                        <a:ea typeface="黑体" pitchFamily="49" charset="-122"/>
                        <a:cs typeface="宋体"/>
                      </a:endParaRPr>
                    </a:p>
                  </a:txBody>
                  <a:tcPr marL="50800" marR="50800" marT="0" marB="0" anchor="ctr"/>
                </a:tc>
                <a:extLst>
                  <a:ext uri="{0D108BD9-81ED-4DB2-BD59-A6C34878D82A}">
                    <a16:rowId xmlns:a16="http://schemas.microsoft.com/office/drawing/2014/main" val="10005"/>
                  </a:ext>
                </a:extLst>
              </a:tr>
              <a:tr h="534924">
                <a:tc vMerge="1">
                  <a:txBody>
                    <a:bodyPr/>
                    <a:lstStyle/>
                    <a:p>
                      <a:endParaRPr lang="zh-CN" altLang="en-US"/>
                    </a:p>
                  </a:txBody>
                  <a:tcPr/>
                </a:tc>
                <a:tc>
                  <a:txBody>
                    <a:bodyPr/>
                    <a:lstStyle/>
                    <a:p>
                      <a:pPr algn="l">
                        <a:lnSpc>
                          <a:spcPct val="150000"/>
                        </a:lnSpc>
                        <a:spcAft>
                          <a:spcPts val="0"/>
                        </a:spcAft>
                      </a:pPr>
                      <a:r>
                        <a:rPr lang="zh-CN" sz="1200" b="1" kern="0" dirty="0">
                          <a:solidFill>
                            <a:schemeClr val="bg1">
                              <a:lumMod val="50000"/>
                            </a:schemeClr>
                          </a:solidFill>
                          <a:latin typeface="黑体" pitchFamily="49" charset="-122"/>
                          <a:ea typeface="黑体" pitchFamily="49" charset="-122"/>
                        </a:rPr>
                        <a:t>概预算（</a:t>
                      </a:r>
                      <a:r>
                        <a:rPr lang="en-US" sz="1200" b="1" kern="0" dirty="0">
                          <a:solidFill>
                            <a:schemeClr val="bg1">
                              <a:lumMod val="50000"/>
                            </a:schemeClr>
                          </a:solidFill>
                          <a:latin typeface="黑体" pitchFamily="49" charset="-122"/>
                          <a:ea typeface="黑体" pitchFamily="49" charset="-122"/>
                        </a:rPr>
                        <a:t>A040306</a:t>
                      </a:r>
                      <a:r>
                        <a:rPr lang="zh-CN" sz="1200" b="1" kern="0" dirty="0">
                          <a:solidFill>
                            <a:schemeClr val="bg1">
                              <a:lumMod val="50000"/>
                            </a:schemeClr>
                          </a:solidFill>
                          <a:latin typeface="黑体" pitchFamily="49" charset="-122"/>
                          <a:ea typeface="黑体" pitchFamily="49" charset="-122"/>
                        </a:rPr>
                        <a:t>）</a:t>
                      </a:r>
                      <a:endParaRPr lang="zh-CN" sz="1200" b="1" kern="100" dirty="0">
                        <a:solidFill>
                          <a:schemeClr val="bg1">
                            <a:lumMod val="50000"/>
                          </a:schemeClr>
                        </a:solidFill>
                        <a:latin typeface="黑体" pitchFamily="49" charset="-122"/>
                        <a:ea typeface="黑体" pitchFamily="49" charset="-122"/>
                        <a:cs typeface="Times New Roman"/>
                      </a:endParaRPr>
                    </a:p>
                  </a:txBody>
                  <a:tcPr marL="50800" marR="50800" marT="0" marB="0" anchor="ctr"/>
                </a:tc>
                <a:tc>
                  <a:txBody>
                    <a:bodyPr/>
                    <a:lstStyle/>
                    <a:p>
                      <a:pPr algn="l">
                        <a:lnSpc>
                          <a:spcPct val="150000"/>
                        </a:lnSpc>
                        <a:spcAft>
                          <a:spcPts val="0"/>
                        </a:spcAft>
                      </a:pPr>
                      <a:r>
                        <a:rPr lang="zh-CN" sz="1200" b="1" kern="0" dirty="0">
                          <a:solidFill>
                            <a:schemeClr val="bg1">
                              <a:lumMod val="50000"/>
                            </a:schemeClr>
                          </a:solidFill>
                          <a:latin typeface="黑体" pitchFamily="49" charset="-122"/>
                          <a:ea typeface="黑体" pitchFamily="49" charset="-122"/>
                        </a:rPr>
                        <a:t>商务合同（</a:t>
                      </a:r>
                      <a:r>
                        <a:rPr lang="en-US" sz="1200" b="1" kern="0" dirty="0">
                          <a:solidFill>
                            <a:schemeClr val="bg1">
                              <a:lumMod val="50000"/>
                            </a:schemeClr>
                          </a:solidFill>
                          <a:latin typeface="黑体" pitchFamily="49" charset="-122"/>
                          <a:ea typeface="黑体" pitchFamily="49" charset="-122"/>
                        </a:rPr>
                        <a:t>A050306</a:t>
                      </a:r>
                      <a:r>
                        <a:rPr lang="zh-CN" sz="1200" b="1" kern="0" dirty="0">
                          <a:solidFill>
                            <a:schemeClr val="bg1">
                              <a:lumMod val="50000"/>
                            </a:schemeClr>
                          </a:solidFill>
                          <a:latin typeface="黑体" pitchFamily="49" charset="-122"/>
                          <a:ea typeface="黑体" pitchFamily="49" charset="-122"/>
                        </a:rPr>
                        <a:t>）</a:t>
                      </a:r>
                      <a:endParaRPr lang="zh-CN" sz="1200" b="1" kern="100" dirty="0">
                        <a:solidFill>
                          <a:schemeClr val="bg1">
                            <a:lumMod val="50000"/>
                          </a:schemeClr>
                        </a:solidFill>
                        <a:latin typeface="黑体" pitchFamily="49" charset="-122"/>
                        <a:ea typeface="黑体" pitchFamily="49" charset="-122"/>
                        <a:cs typeface="Times New Roman"/>
                      </a:endParaRPr>
                    </a:p>
                  </a:txBody>
                  <a:tcPr marL="50800" marR="50800" marT="0" marB="0" anchor="ctr"/>
                </a:tc>
                <a:tc>
                  <a:txBody>
                    <a:bodyPr/>
                    <a:lstStyle/>
                    <a:p>
                      <a:pPr algn="l">
                        <a:lnSpc>
                          <a:spcPct val="150000"/>
                        </a:lnSpc>
                        <a:spcAft>
                          <a:spcPts val="0"/>
                        </a:spcAft>
                      </a:pPr>
                      <a:r>
                        <a:rPr lang="zh-CN" sz="1200" b="1" kern="0" dirty="0">
                          <a:solidFill>
                            <a:schemeClr val="bg1">
                              <a:lumMod val="50000"/>
                            </a:schemeClr>
                          </a:solidFill>
                          <a:latin typeface="黑体" pitchFamily="49" charset="-122"/>
                          <a:ea typeface="黑体" pitchFamily="49" charset="-122"/>
                        </a:rPr>
                        <a:t>商务合同（</a:t>
                      </a:r>
                      <a:r>
                        <a:rPr lang="en-US" sz="1200" b="1" kern="0" dirty="0">
                          <a:solidFill>
                            <a:schemeClr val="bg1">
                              <a:lumMod val="50000"/>
                            </a:schemeClr>
                          </a:solidFill>
                          <a:latin typeface="黑体" pitchFamily="49" charset="-122"/>
                          <a:ea typeface="黑体" pitchFamily="49" charset="-122"/>
                        </a:rPr>
                        <a:t>A080306</a:t>
                      </a:r>
                      <a:r>
                        <a:rPr lang="zh-CN" sz="1200" b="1" kern="0" dirty="0">
                          <a:solidFill>
                            <a:schemeClr val="bg1">
                              <a:lumMod val="50000"/>
                            </a:schemeClr>
                          </a:solidFill>
                          <a:latin typeface="黑体" pitchFamily="49" charset="-122"/>
                          <a:ea typeface="黑体" pitchFamily="49" charset="-122"/>
                        </a:rPr>
                        <a:t>）</a:t>
                      </a:r>
                      <a:endParaRPr lang="zh-CN" sz="1200" b="1" kern="100" dirty="0">
                        <a:solidFill>
                          <a:schemeClr val="bg1">
                            <a:lumMod val="50000"/>
                          </a:schemeClr>
                        </a:solidFill>
                        <a:latin typeface="黑体" pitchFamily="49" charset="-122"/>
                        <a:ea typeface="黑体" pitchFamily="49" charset="-122"/>
                        <a:cs typeface="Times New Roman"/>
                      </a:endParaRPr>
                    </a:p>
                  </a:txBody>
                  <a:tcPr marL="50800" marR="50800" marT="0" marB="0" anchor="ctr"/>
                </a:tc>
                <a:tc>
                  <a:txBody>
                    <a:bodyPr/>
                    <a:lstStyle/>
                    <a:p>
                      <a:pPr algn="l">
                        <a:lnSpc>
                          <a:spcPct val="150000"/>
                        </a:lnSpc>
                        <a:spcAft>
                          <a:spcPts val="0"/>
                        </a:spcAft>
                      </a:pPr>
                      <a:endParaRPr lang="en-US" sz="1200" b="1" kern="0" dirty="0">
                        <a:solidFill>
                          <a:schemeClr val="bg1">
                            <a:lumMod val="50000"/>
                          </a:schemeClr>
                        </a:solidFill>
                        <a:latin typeface="黑体" pitchFamily="49" charset="-122"/>
                        <a:ea typeface="黑体" pitchFamily="49" charset="-122"/>
                        <a:cs typeface="宋体"/>
                      </a:endParaRPr>
                    </a:p>
                  </a:txBody>
                  <a:tcPr marL="50800" marR="50800" marT="0" marB="0" anchor="ctr"/>
                </a:tc>
                <a:extLst>
                  <a:ext uri="{0D108BD9-81ED-4DB2-BD59-A6C34878D82A}">
                    <a16:rowId xmlns:a16="http://schemas.microsoft.com/office/drawing/2014/main" val="10006"/>
                  </a:ext>
                </a:extLst>
              </a:tr>
              <a:tr h="493416">
                <a:tc vMerge="1">
                  <a:txBody>
                    <a:bodyPr/>
                    <a:lstStyle/>
                    <a:p>
                      <a:endParaRPr lang="zh-CN" altLang="en-US"/>
                    </a:p>
                  </a:txBody>
                  <a:tcPr/>
                </a:tc>
                <a:tc>
                  <a:txBody>
                    <a:bodyPr/>
                    <a:lstStyle/>
                    <a:p>
                      <a:pPr algn="l">
                        <a:lnSpc>
                          <a:spcPct val="150000"/>
                        </a:lnSpc>
                        <a:spcAft>
                          <a:spcPts val="0"/>
                        </a:spcAft>
                      </a:pPr>
                      <a:r>
                        <a:rPr lang="zh-CN" sz="1200" b="1" kern="0">
                          <a:solidFill>
                            <a:schemeClr val="bg1">
                              <a:lumMod val="50000"/>
                            </a:schemeClr>
                          </a:solidFill>
                          <a:latin typeface="黑体" pitchFamily="49" charset="-122"/>
                          <a:ea typeface="黑体" pitchFamily="49" charset="-122"/>
                        </a:rPr>
                        <a:t>勘察（</a:t>
                      </a:r>
                      <a:r>
                        <a:rPr lang="en-US" sz="1200" b="1" kern="0">
                          <a:solidFill>
                            <a:schemeClr val="bg1">
                              <a:lumMod val="50000"/>
                            </a:schemeClr>
                          </a:solidFill>
                          <a:latin typeface="黑体" pitchFamily="49" charset="-122"/>
                          <a:ea typeface="黑体" pitchFamily="49" charset="-122"/>
                        </a:rPr>
                        <a:t>A040307</a:t>
                      </a:r>
                      <a:r>
                        <a:rPr lang="zh-CN" sz="1200" b="1" kern="0">
                          <a:solidFill>
                            <a:schemeClr val="bg1">
                              <a:lumMod val="50000"/>
                            </a:schemeClr>
                          </a:solidFill>
                          <a:latin typeface="黑体" pitchFamily="49" charset="-122"/>
                          <a:ea typeface="黑体" pitchFamily="49" charset="-122"/>
                        </a:rPr>
                        <a:t>）</a:t>
                      </a:r>
                      <a:endParaRPr lang="zh-CN" sz="1200" b="1" kern="100">
                        <a:solidFill>
                          <a:schemeClr val="bg1">
                            <a:lumMod val="50000"/>
                          </a:schemeClr>
                        </a:solidFill>
                        <a:latin typeface="黑体" pitchFamily="49" charset="-122"/>
                        <a:ea typeface="黑体" pitchFamily="49" charset="-122"/>
                        <a:cs typeface="Times New Roman"/>
                      </a:endParaRPr>
                    </a:p>
                  </a:txBody>
                  <a:tcPr marL="50800" marR="50800" marT="0" marB="0" anchor="ctr"/>
                </a:tc>
                <a:tc>
                  <a:txBody>
                    <a:bodyPr/>
                    <a:lstStyle/>
                    <a:p>
                      <a:pPr algn="l">
                        <a:lnSpc>
                          <a:spcPct val="150000"/>
                        </a:lnSpc>
                        <a:spcAft>
                          <a:spcPts val="0"/>
                        </a:spcAft>
                      </a:pPr>
                      <a:endParaRPr lang="en-US" sz="1200" b="1" kern="0">
                        <a:solidFill>
                          <a:schemeClr val="bg1">
                            <a:lumMod val="50000"/>
                          </a:schemeClr>
                        </a:solidFill>
                        <a:latin typeface="黑体" pitchFamily="49" charset="-122"/>
                        <a:ea typeface="黑体" pitchFamily="49" charset="-122"/>
                        <a:cs typeface="宋体"/>
                      </a:endParaRPr>
                    </a:p>
                  </a:txBody>
                  <a:tcPr marL="50800" marR="50800" marT="0" marB="0" anchor="ctr"/>
                </a:tc>
                <a:tc>
                  <a:txBody>
                    <a:bodyPr/>
                    <a:lstStyle/>
                    <a:p>
                      <a:pPr algn="l">
                        <a:lnSpc>
                          <a:spcPct val="150000"/>
                        </a:lnSpc>
                        <a:spcAft>
                          <a:spcPts val="0"/>
                        </a:spcAft>
                      </a:pPr>
                      <a:r>
                        <a:rPr lang="zh-CN" sz="1200" b="1" kern="0" dirty="0">
                          <a:solidFill>
                            <a:schemeClr val="bg1">
                              <a:lumMod val="50000"/>
                            </a:schemeClr>
                          </a:solidFill>
                          <a:latin typeface="黑体" pitchFamily="49" charset="-122"/>
                          <a:ea typeface="黑体" pitchFamily="49" charset="-122"/>
                        </a:rPr>
                        <a:t>房建（</a:t>
                      </a:r>
                      <a:r>
                        <a:rPr lang="en-US" sz="1200" b="1" kern="0" dirty="0">
                          <a:solidFill>
                            <a:schemeClr val="bg1">
                              <a:lumMod val="50000"/>
                            </a:schemeClr>
                          </a:solidFill>
                          <a:latin typeface="黑体" pitchFamily="49" charset="-122"/>
                          <a:ea typeface="黑体" pitchFamily="49" charset="-122"/>
                        </a:rPr>
                        <a:t>A080307</a:t>
                      </a:r>
                      <a:r>
                        <a:rPr lang="zh-CN" sz="1200" b="1" kern="0" dirty="0">
                          <a:solidFill>
                            <a:schemeClr val="bg1">
                              <a:lumMod val="50000"/>
                            </a:schemeClr>
                          </a:solidFill>
                          <a:latin typeface="黑体" pitchFamily="49" charset="-122"/>
                          <a:ea typeface="黑体" pitchFamily="49" charset="-122"/>
                        </a:rPr>
                        <a:t>）</a:t>
                      </a:r>
                      <a:endParaRPr lang="zh-CN" sz="1200" b="1" kern="100" dirty="0">
                        <a:solidFill>
                          <a:schemeClr val="bg1">
                            <a:lumMod val="50000"/>
                          </a:schemeClr>
                        </a:solidFill>
                        <a:latin typeface="黑体" pitchFamily="49" charset="-122"/>
                        <a:ea typeface="黑体" pitchFamily="49" charset="-122"/>
                        <a:cs typeface="Times New Roman"/>
                      </a:endParaRPr>
                    </a:p>
                  </a:txBody>
                  <a:tcPr marL="50800" marR="50800" marT="0" marB="0" anchor="ctr"/>
                </a:tc>
                <a:tc>
                  <a:txBody>
                    <a:bodyPr/>
                    <a:lstStyle/>
                    <a:p>
                      <a:pPr algn="l">
                        <a:lnSpc>
                          <a:spcPct val="150000"/>
                        </a:lnSpc>
                        <a:spcAft>
                          <a:spcPts val="0"/>
                        </a:spcAft>
                      </a:pPr>
                      <a:endParaRPr lang="en-US" sz="1200" b="1" kern="0" dirty="0">
                        <a:solidFill>
                          <a:schemeClr val="bg1">
                            <a:lumMod val="50000"/>
                          </a:schemeClr>
                        </a:solidFill>
                        <a:latin typeface="黑体" pitchFamily="49" charset="-122"/>
                        <a:ea typeface="黑体" pitchFamily="49" charset="-122"/>
                        <a:cs typeface="宋体"/>
                      </a:endParaRPr>
                    </a:p>
                  </a:txBody>
                  <a:tcPr marL="50800" marR="50800" marT="0" marB="0" anchor="ctr"/>
                </a:tc>
                <a:extLst>
                  <a:ext uri="{0D108BD9-81ED-4DB2-BD59-A6C34878D82A}">
                    <a16:rowId xmlns:a16="http://schemas.microsoft.com/office/drawing/2014/main" val="10007"/>
                  </a:ext>
                </a:extLst>
              </a:tr>
              <a:tr h="740124">
                <a:tc vMerge="1">
                  <a:txBody>
                    <a:bodyPr/>
                    <a:lstStyle/>
                    <a:p>
                      <a:endParaRPr lang="zh-CN" altLang="en-US"/>
                    </a:p>
                  </a:txBody>
                  <a:tcPr/>
                </a:tc>
                <a:tc>
                  <a:txBody>
                    <a:bodyPr/>
                    <a:lstStyle/>
                    <a:p>
                      <a:pPr algn="l">
                        <a:lnSpc>
                          <a:spcPct val="150000"/>
                        </a:lnSpc>
                        <a:spcAft>
                          <a:spcPts val="0"/>
                        </a:spcAft>
                      </a:pPr>
                      <a:r>
                        <a:rPr lang="zh-CN" sz="1200" b="1" kern="0" dirty="0">
                          <a:solidFill>
                            <a:schemeClr val="bg1">
                              <a:lumMod val="50000"/>
                            </a:schemeClr>
                          </a:solidFill>
                          <a:latin typeface="黑体" pitchFamily="49" charset="-122"/>
                          <a:ea typeface="黑体" pitchFamily="49" charset="-122"/>
                        </a:rPr>
                        <a:t>商务合同（</a:t>
                      </a:r>
                      <a:r>
                        <a:rPr lang="en-US" sz="1200" b="1" kern="0" dirty="0">
                          <a:solidFill>
                            <a:schemeClr val="bg1">
                              <a:lumMod val="50000"/>
                            </a:schemeClr>
                          </a:solidFill>
                          <a:latin typeface="黑体" pitchFamily="49" charset="-122"/>
                          <a:ea typeface="黑体" pitchFamily="49" charset="-122"/>
                        </a:rPr>
                        <a:t>A040308</a:t>
                      </a:r>
                      <a:r>
                        <a:rPr lang="zh-CN" sz="1200" b="1" kern="0" dirty="0">
                          <a:solidFill>
                            <a:schemeClr val="bg1">
                              <a:lumMod val="50000"/>
                            </a:schemeClr>
                          </a:solidFill>
                          <a:latin typeface="黑体" pitchFamily="49" charset="-122"/>
                          <a:ea typeface="黑体" pitchFamily="49" charset="-122"/>
                        </a:rPr>
                        <a:t>）</a:t>
                      </a:r>
                      <a:endParaRPr lang="zh-CN" sz="1200" b="1" kern="100" dirty="0">
                        <a:solidFill>
                          <a:schemeClr val="bg1">
                            <a:lumMod val="50000"/>
                          </a:schemeClr>
                        </a:solidFill>
                        <a:latin typeface="黑体" pitchFamily="49" charset="-122"/>
                        <a:ea typeface="黑体" pitchFamily="49" charset="-122"/>
                        <a:cs typeface="Times New Roman"/>
                      </a:endParaRPr>
                    </a:p>
                  </a:txBody>
                  <a:tcPr marL="50800" marR="50800" marT="0" marB="0" anchor="ctr"/>
                </a:tc>
                <a:tc>
                  <a:txBody>
                    <a:bodyPr/>
                    <a:lstStyle/>
                    <a:p>
                      <a:pPr algn="l">
                        <a:lnSpc>
                          <a:spcPct val="150000"/>
                        </a:lnSpc>
                        <a:spcAft>
                          <a:spcPts val="0"/>
                        </a:spcAft>
                      </a:pPr>
                      <a:endParaRPr lang="en-US" sz="1200" b="1" kern="0" dirty="0">
                        <a:solidFill>
                          <a:schemeClr val="bg1">
                            <a:lumMod val="50000"/>
                          </a:schemeClr>
                        </a:solidFill>
                        <a:latin typeface="黑体" pitchFamily="49" charset="-122"/>
                        <a:ea typeface="黑体" pitchFamily="49" charset="-122"/>
                        <a:cs typeface="宋体"/>
                      </a:endParaRPr>
                    </a:p>
                  </a:txBody>
                  <a:tcPr marL="50800" marR="50800" marT="0" marB="0" anchor="ctr"/>
                </a:tc>
                <a:tc>
                  <a:txBody>
                    <a:bodyPr/>
                    <a:lstStyle/>
                    <a:p>
                      <a:pPr algn="l">
                        <a:lnSpc>
                          <a:spcPct val="150000"/>
                        </a:lnSpc>
                        <a:spcAft>
                          <a:spcPts val="0"/>
                        </a:spcAft>
                      </a:pPr>
                      <a:r>
                        <a:rPr lang="zh-CN" sz="1200" b="1" kern="0" dirty="0">
                          <a:solidFill>
                            <a:schemeClr val="bg1">
                              <a:lumMod val="50000"/>
                            </a:schemeClr>
                          </a:solidFill>
                          <a:latin typeface="黑体" pitchFamily="49" charset="-122"/>
                          <a:ea typeface="黑体" pitchFamily="49" charset="-122"/>
                        </a:rPr>
                        <a:t>环保（含绿化等）（</a:t>
                      </a:r>
                      <a:r>
                        <a:rPr lang="en-US" sz="1200" b="1" kern="0" dirty="0">
                          <a:solidFill>
                            <a:schemeClr val="bg1">
                              <a:lumMod val="50000"/>
                            </a:schemeClr>
                          </a:solidFill>
                          <a:latin typeface="黑体" pitchFamily="49" charset="-122"/>
                          <a:ea typeface="黑体" pitchFamily="49" charset="-122"/>
                        </a:rPr>
                        <a:t>A080308</a:t>
                      </a:r>
                      <a:r>
                        <a:rPr lang="zh-CN" sz="1200" b="1" kern="0" dirty="0">
                          <a:solidFill>
                            <a:schemeClr val="bg1">
                              <a:lumMod val="50000"/>
                            </a:schemeClr>
                          </a:solidFill>
                          <a:latin typeface="黑体" pitchFamily="49" charset="-122"/>
                          <a:ea typeface="黑体" pitchFamily="49" charset="-122"/>
                        </a:rPr>
                        <a:t>）</a:t>
                      </a:r>
                      <a:endParaRPr lang="zh-CN" sz="1200" b="1" kern="100" dirty="0">
                        <a:solidFill>
                          <a:schemeClr val="bg1">
                            <a:lumMod val="50000"/>
                          </a:schemeClr>
                        </a:solidFill>
                        <a:latin typeface="黑体" pitchFamily="49" charset="-122"/>
                        <a:ea typeface="黑体" pitchFamily="49" charset="-122"/>
                        <a:cs typeface="Times New Roman"/>
                      </a:endParaRPr>
                    </a:p>
                  </a:txBody>
                  <a:tcPr marL="50800" marR="50800" marT="0" marB="0" anchor="ctr"/>
                </a:tc>
                <a:tc>
                  <a:txBody>
                    <a:bodyPr/>
                    <a:lstStyle/>
                    <a:p>
                      <a:pPr algn="l">
                        <a:lnSpc>
                          <a:spcPct val="150000"/>
                        </a:lnSpc>
                        <a:spcAft>
                          <a:spcPts val="0"/>
                        </a:spcAft>
                      </a:pPr>
                      <a:endParaRPr lang="en-US" sz="1200" b="1" kern="0" dirty="0">
                        <a:solidFill>
                          <a:schemeClr val="bg1">
                            <a:lumMod val="50000"/>
                          </a:schemeClr>
                        </a:solidFill>
                        <a:latin typeface="黑体" pitchFamily="49" charset="-122"/>
                        <a:ea typeface="黑体" pitchFamily="49" charset="-122"/>
                        <a:cs typeface="宋体"/>
                      </a:endParaRPr>
                    </a:p>
                  </a:txBody>
                  <a:tcPr marL="50800" marR="50800" marT="0" marB="0" anchor="ctr"/>
                </a:tc>
                <a:extLst>
                  <a:ext uri="{0D108BD9-81ED-4DB2-BD59-A6C34878D82A}">
                    <a16:rowId xmlns:a16="http://schemas.microsoft.com/office/drawing/2014/main" val="10008"/>
                  </a:ext>
                </a:extLst>
              </a:tr>
            </a:tbl>
          </a:graphicData>
        </a:graphic>
      </p:graphicFrame>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6"/>
          <p:cNvSpPr>
            <a:spLocks noGrp="1" noChangeArrowheads="1"/>
          </p:cNvSpPr>
          <p:nvPr>
            <p:ph type="sldNum" sz="quarter" idx="10"/>
          </p:nvPr>
        </p:nvSpPr>
        <p:spPr bwMode="auto">
          <a:noFill/>
          <a:ln>
            <a:miter lim="800000"/>
            <a:headEnd/>
            <a:tailEnd/>
          </a:ln>
        </p:spPr>
        <p:txBody>
          <a:bodyPr anchor="t"/>
          <a:lstStyle/>
          <a:p>
            <a:fld id="{CBCF40CD-3FB4-4355-ACB7-D48AFDFD76B0}" type="slidenum">
              <a:rPr lang="en-US" altLang="zh-CN" smtClean="0">
                <a:solidFill>
                  <a:schemeClr val="tx1"/>
                </a:solidFill>
                <a:ea typeface="宋体" charset="-122"/>
              </a:rPr>
              <a:pPr/>
              <a:t>111</a:t>
            </a:fld>
            <a:endParaRPr lang="en-US" altLang="zh-CN">
              <a:solidFill>
                <a:schemeClr val="tx1"/>
              </a:solidFill>
              <a:ea typeface="宋体" charset="-122"/>
            </a:endParaRPr>
          </a:p>
        </p:txBody>
      </p:sp>
      <p:sp>
        <p:nvSpPr>
          <p:cNvPr id="114692" name="文本框 8"/>
          <p:cNvSpPr txBox="1">
            <a:spLocks noChangeArrowheads="1"/>
          </p:cNvSpPr>
          <p:nvPr/>
        </p:nvSpPr>
        <p:spPr bwMode="auto">
          <a:xfrm>
            <a:off x="541735" y="73819"/>
            <a:ext cx="1890713" cy="364408"/>
          </a:xfrm>
          <a:prstGeom prst="rect">
            <a:avLst/>
          </a:prstGeom>
          <a:noFill/>
          <a:ln w="9525">
            <a:noFill/>
            <a:miter lim="800000"/>
            <a:headEnd/>
            <a:tailEnd/>
          </a:ln>
        </p:spPr>
        <p:txBody>
          <a:bodyPr lIns="71323" tIns="35662" rIns="71323" bIns="35662">
            <a:spAutoFit/>
          </a:bodyPr>
          <a:lstStyle/>
          <a:p>
            <a:r>
              <a:rPr lang="zh-CN" altLang="en-US" sz="1900" b="1" dirty="0">
                <a:latin typeface="黑体" pitchFamily="49" charset="-122"/>
                <a:ea typeface="黑体" pitchFamily="49" charset="-122"/>
              </a:rPr>
              <a:t>第二章 招标</a:t>
            </a:r>
          </a:p>
        </p:txBody>
      </p:sp>
      <p:sp>
        <p:nvSpPr>
          <p:cNvPr id="10245" name="Rectangle 3"/>
          <p:cNvSpPr txBox="1">
            <a:spLocks noRot="1" noChangeArrowheads="1"/>
          </p:cNvSpPr>
          <p:nvPr/>
        </p:nvSpPr>
        <p:spPr bwMode="auto">
          <a:xfrm>
            <a:off x="1035844" y="696516"/>
            <a:ext cx="7777163" cy="3455194"/>
          </a:xfrm>
          <a:prstGeom prst="rect">
            <a:avLst/>
          </a:prstGeom>
          <a:noFill/>
          <a:ln w="9525">
            <a:noFill/>
            <a:miter lim="800000"/>
            <a:headEnd/>
            <a:tailEnd/>
          </a:ln>
        </p:spPr>
        <p:txBody>
          <a:bodyPr lIns="71323" tIns="35662" rIns="71323" bIns="35662"/>
          <a:lstStyle/>
          <a:p>
            <a:pPr algn="ctr">
              <a:lnSpc>
                <a:spcPct val="130000"/>
              </a:lnSpc>
              <a:spcBef>
                <a:spcPts val="468"/>
              </a:spcBef>
              <a:buClr>
                <a:srgbClr val="FFC000"/>
              </a:buClr>
              <a:buSzPct val="80000"/>
              <a:defRPr/>
            </a:pPr>
            <a:r>
              <a:rPr lang="en-US" altLang="zh-CN" sz="2500" b="1" dirty="0">
                <a:solidFill>
                  <a:srgbClr val="FFFFFF"/>
                </a:solidFill>
                <a:latin typeface="黑体" pitchFamily="49" charset="-122"/>
                <a:ea typeface="黑体" pitchFamily="49" charset="-122"/>
              </a:rPr>
              <a:t>《</a:t>
            </a:r>
            <a:r>
              <a:rPr lang="zh-CN" altLang="zh-CN" sz="2500" b="1" dirty="0">
                <a:latin typeface="黑体" pitchFamily="49" charset="-122"/>
                <a:ea typeface="黑体" pitchFamily="49" charset="-122"/>
              </a:rPr>
              <a:t>公路建设项目评标专家库管理办法</a:t>
            </a:r>
            <a:r>
              <a:rPr lang="en-US" altLang="zh-CN" sz="2500" b="1" dirty="0">
                <a:solidFill>
                  <a:srgbClr val="FFFFFF"/>
                </a:solidFill>
                <a:latin typeface="黑体" pitchFamily="49" charset="-122"/>
                <a:ea typeface="黑体" pitchFamily="49" charset="-122"/>
              </a:rPr>
              <a:t>》</a:t>
            </a:r>
          </a:p>
          <a:p>
            <a:pPr algn="ctr">
              <a:lnSpc>
                <a:spcPct val="130000"/>
              </a:lnSpc>
              <a:spcBef>
                <a:spcPts val="468"/>
              </a:spcBef>
              <a:buClr>
                <a:srgbClr val="FFC000"/>
              </a:buClr>
              <a:buSzPct val="80000"/>
              <a:defRPr/>
            </a:pPr>
            <a:r>
              <a:rPr lang="zh-CN" altLang="zh-CN" sz="1900" b="1" dirty="0">
                <a:solidFill>
                  <a:srgbClr val="FF0000"/>
                </a:solidFill>
                <a:latin typeface="黑体" pitchFamily="49" charset="-122"/>
                <a:ea typeface="黑体" pitchFamily="49" charset="-122"/>
              </a:rPr>
              <a:t>交公路发</a:t>
            </a:r>
            <a:r>
              <a:rPr lang="en-US" altLang="zh-CN" sz="1900" b="1" dirty="0">
                <a:solidFill>
                  <a:srgbClr val="FF0000"/>
                </a:solidFill>
                <a:latin typeface="黑体" pitchFamily="49" charset="-122"/>
                <a:ea typeface="黑体" pitchFamily="49" charset="-122"/>
              </a:rPr>
              <a:t>[2011]797</a:t>
            </a:r>
            <a:r>
              <a:rPr lang="zh-CN" altLang="zh-CN" sz="1900" b="1" dirty="0">
                <a:solidFill>
                  <a:srgbClr val="FF0000"/>
                </a:solidFill>
                <a:latin typeface="黑体" pitchFamily="49" charset="-122"/>
                <a:ea typeface="黑体" pitchFamily="49" charset="-122"/>
              </a:rPr>
              <a:t>号</a:t>
            </a:r>
            <a:endParaRPr lang="en-US" altLang="zh-CN" sz="1900" b="1" dirty="0">
              <a:solidFill>
                <a:srgbClr val="FF0000"/>
              </a:solidFill>
              <a:latin typeface="黑体" pitchFamily="49" charset="-122"/>
              <a:ea typeface="黑体" pitchFamily="49" charset="-122"/>
            </a:endParaRPr>
          </a:p>
          <a:p>
            <a:pPr>
              <a:lnSpc>
                <a:spcPct val="120000"/>
              </a:lnSpc>
              <a:spcBef>
                <a:spcPts val="1404"/>
              </a:spcBef>
              <a:defRPr/>
            </a:pPr>
            <a:r>
              <a:rPr lang="zh-CN" altLang="zh-CN" sz="2200" b="1" dirty="0">
                <a:latin typeface="黑体" pitchFamily="49" charset="-122"/>
                <a:ea typeface="黑体" pitchFamily="49" charset="-122"/>
              </a:rPr>
              <a:t>第十五条　招标人应按照资格审查或</a:t>
            </a:r>
            <a:r>
              <a:rPr lang="zh-CN" altLang="zh-CN" sz="2200" b="1" dirty="0">
                <a:solidFill>
                  <a:srgbClr val="FF0000"/>
                </a:solidFill>
                <a:latin typeface="黑体" pitchFamily="49" charset="-122"/>
                <a:ea typeface="黑体" pitchFamily="49" charset="-122"/>
              </a:rPr>
              <a:t>评标项目</a:t>
            </a:r>
            <a:r>
              <a:rPr lang="zh-CN" altLang="zh-CN" sz="2200" b="1" dirty="0">
                <a:latin typeface="黑体" pitchFamily="49" charset="-122"/>
                <a:ea typeface="黑体" pitchFamily="49" charset="-122"/>
              </a:rPr>
              <a:t>招标类型和</a:t>
            </a:r>
            <a:r>
              <a:rPr lang="zh-CN" altLang="zh-CN" sz="2200" b="1" dirty="0">
                <a:solidFill>
                  <a:srgbClr val="FF0000"/>
                </a:solidFill>
                <a:latin typeface="黑体" pitchFamily="49" charset="-122"/>
                <a:ea typeface="黑体" pitchFamily="49" charset="-122"/>
              </a:rPr>
              <a:t>所含专业</a:t>
            </a:r>
            <a:r>
              <a:rPr lang="zh-CN" altLang="zh-CN" sz="2200" b="1" dirty="0">
                <a:latin typeface="黑体" pitchFamily="49" charset="-122"/>
                <a:ea typeface="黑体" pitchFamily="49" charset="-122"/>
              </a:rPr>
              <a:t>确定评标专家类别和专业，</a:t>
            </a:r>
            <a:r>
              <a:rPr lang="zh-CN" altLang="zh-CN" sz="2200" b="1" dirty="0">
                <a:solidFill>
                  <a:srgbClr val="FF0000"/>
                </a:solidFill>
                <a:latin typeface="黑体" pitchFamily="49" charset="-122"/>
                <a:ea typeface="黑体" pitchFamily="49" charset="-122"/>
              </a:rPr>
              <a:t>商务合同专业和招标所含主要专业均需抽取至少一名专家，</a:t>
            </a:r>
            <a:r>
              <a:rPr lang="zh-CN" altLang="zh-CN" sz="2200" b="1" dirty="0">
                <a:latin typeface="黑体" pitchFamily="49" charset="-122"/>
                <a:ea typeface="黑体" pitchFamily="49" charset="-122"/>
              </a:rPr>
              <a:t>不得抽取项目招标类型和所含专业以外的专家。</a:t>
            </a:r>
            <a:r>
              <a:rPr lang="zh-CN" altLang="zh-CN" sz="2200" b="1" dirty="0">
                <a:solidFill>
                  <a:srgbClr val="FF00FF"/>
                </a:solidFill>
                <a:latin typeface="黑体" pitchFamily="49" charset="-122"/>
                <a:ea typeface="黑体" pitchFamily="49" charset="-122"/>
              </a:rPr>
              <a:t>施工招标可根据工程特点和评标需要，从设计类</a:t>
            </a:r>
            <a:r>
              <a:rPr lang="zh-CN" altLang="zh-CN" sz="3400" b="1" dirty="0">
                <a:solidFill>
                  <a:srgbClr val="FF00FF"/>
                </a:solidFill>
                <a:latin typeface="黑体" pitchFamily="49" charset="-122"/>
                <a:ea typeface="黑体" pitchFamily="49" charset="-122"/>
              </a:rPr>
              <a:t>概预算专业</a:t>
            </a:r>
            <a:r>
              <a:rPr lang="zh-CN" altLang="zh-CN" sz="2200" b="1" dirty="0">
                <a:solidFill>
                  <a:srgbClr val="FF00FF"/>
                </a:solidFill>
                <a:latin typeface="黑体" pitchFamily="49" charset="-122"/>
                <a:ea typeface="黑体" pitchFamily="49" charset="-122"/>
              </a:rPr>
              <a:t>抽取一名专家</a:t>
            </a:r>
            <a:r>
              <a:rPr lang="zh-CN" altLang="zh-CN" sz="2200" b="1" dirty="0">
                <a:solidFill>
                  <a:srgbClr val="FF0000"/>
                </a:solidFill>
                <a:latin typeface="黑体" pitchFamily="49" charset="-122"/>
                <a:ea typeface="黑体" pitchFamily="49" charset="-122"/>
              </a:rPr>
              <a:t>，房建或环保（含绿化等）工程单独开展设计或监理招标的，所含专业专家从施工类相应专业中抽取。</a:t>
            </a:r>
            <a:endParaRPr lang="zh-CN" altLang="en-US" sz="2200" b="1" dirty="0">
              <a:solidFill>
                <a:srgbClr val="FF0000"/>
              </a:solidFill>
              <a:latin typeface="黑体" pitchFamily="49" charset="-122"/>
              <a:ea typeface="黑体" pitchFamily="49" charset="-122"/>
            </a:endParaRPr>
          </a:p>
        </p:txBody>
      </p:sp>
      <p:sp>
        <p:nvSpPr>
          <p:cNvPr id="6" name="五边形 5"/>
          <p:cNvSpPr/>
          <p:nvPr/>
        </p:nvSpPr>
        <p:spPr>
          <a:xfrm>
            <a:off x="500063" y="0"/>
            <a:ext cx="3245644" cy="5393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公路工程招标投标管理重点</a:t>
            </a:r>
          </a:p>
        </p:txBody>
      </p:sp>
      <p:sp>
        <p:nvSpPr>
          <p:cNvPr id="6" name="标题 1"/>
          <p:cNvSpPr txBox="1">
            <a:spLocks/>
          </p:cNvSpPr>
          <p:nvPr/>
        </p:nvSpPr>
        <p:spPr>
          <a:xfrm>
            <a:off x="467544" y="1599642"/>
            <a:ext cx="8496944" cy="1625346"/>
          </a:xfrm>
          <a:prstGeom prst="rect">
            <a:avLst/>
          </a:prstGeom>
        </p:spPr>
        <p:txBody>
          <a:bodyPr vert="horz" lIns="91440" tIns="45720" rIns="91440" bIns="45720" rtlCol="0" anchor="ctr">
            <a:normAutofit fontScale="97500"/>
          </a:bodyPr>
          <a:lstStyle/>
          <a:p>
            <a:pPr fontAlgn="ctr">
              <a:spcBef>
                <a:spcPct val="0"/>
              </a:spcBef>
            </a:pPr>
            <a:r>
              <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21</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评委打分是否公正</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a:p>
            <a:pPr algn="r" fontAlgn="ctr">
              <a:spcBef>
                <a:spcPct val="0"/>
              </a:spcBef>
            </a:pPr>
            <a:r>
              <a:rPr lang="en-US"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是否低于满分值</a:t>
            </a:r>
            <a:r>
              <a:rPr lang="en-US"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60%</a:t>
            </a:r>
            <a:endParaRPr lang="zh-CN"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a:p>
            <a:pPr fontAlgn="ctr">
              <a:spcBef>
                <a:spcPct val="0"/>
              </a:spcBef>
            </a:pPr>
            <a:endParaRPr lang="zh-CN"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22910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78594" y="0"/>
            <a:ext cx="3245644" cy="5393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129027" name="Rectangle 6"/>
          <p:cNvSpPr>
            <a:spLocks noGrp="1" noChangeArrowheads="1"/>
          </p:cNvSpPr>
          <p:nvPr>
            <p:ph type="sldNum" sz="quarter" idx="10"/>
          </p:nvPr>
        </p:nvSpPr>
        <p:spPr bwMode="auto">
          <a:noFill/>
          <a:ln>
            <a:miter lim="800000"/>
            <a:headEnd/>
            <a:tailEnd/>
          </a:ln>
        </p:spPr>
        <p:txBody>
          <a:bodyPr anchor="t"/>
          <a:lstStyle/>
          <a:p>
            <a:fld id="{FD331FD0-30FC-45E6-88B4-5039A99076C6}" type="slidenum">
              <a:rPr lang="en-US" altLang="zh-CN" smtClean="0">
                <a:solidFill>
                  <a:schemeClr val="tx1"/>
                </a:solidFill>
                <a:ea typeface="宋体" charset="-122"/>
              </a:rPr>
              <a:pPr/>
              <a:t>113</a:t>
            </a:fld>
            <a:endParaRPr lang="en-US" altLang="zh-CN">
              <a:solidFill>
                <a:schemeClr val="tx1"/>
              </a:solidFill>
              <a:ea typeface="宋体" charset="-122"/>
            </a:endParaRPr>
          </a:p>
        </p:txBody>
      </p:sp>
      <p:sp>
        <p:nvSpPr>
          <p:cNvPr id="129029" name="文本框 8"/>
          <p:cNvSpPr txBox="1">
            <a:spLocks noChangeArrowheads="1"/>
          </p:cNvSpPr>
          <p:nvPr/>
        </p:nvSpPr>
        <p:spPr bwMode="auto">
          <a:xfrm>
            <a:off x="541736" y="73819"/>
            <a:ext cx="3058715"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129030" name="Rectangle 3"/>
          <p:cNvSpPr txBox="1">
            <a:spLocks noRot="1" noChangeArrowheads="1"/>
          </p:cNvSpPr>
          <p:nvPr/>
        </p:nvSpPr>
        <p:spPr bwMode="auto">
          <a:xfrm>
            <a:off x="1007269" y="1221582"/>
            <a:ext cx="7561660" cy="3240881"/>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pPr>
            <a:r>
              <a:rPr lang="zh-CN" altLang="en-US" sz="2800" b="1" dirty="0">
                <a:solidFill>
                  <a:srgbClr val="FF9900"/>
                </a:solidFill>
                <a:latin typeface="黑体" pitchFamily="49" charset="-122"/>
                <a:ea typeface="黑体" pitchFamily="49" charset="-122"/>
              </a:rPr>
              <a:t>第四十六条 </a:t>
            </a:r>
            <a:r>
              <a:rPr lang="zh-CN" altLang="en-US" sz="2800" b="1" dirty="0">
                <a:latin typeface="黑体" pitchFamily="49" charset="-122"/>
                <a:ea typeface="黑体" pitchFamily="49" charset="-122"/>
              </a:rPr>
              <a:t>评标委员会成员应当客观、公正、审慎地履行职责，遵守职业道德。评标委员会成员应当依据评标办法规定的评审顺序和内容逐项完成评标工作，对本人提出的评审意见以及</a:t>
            </a:r>
            <a:r>
              <a:rPr lang="zh-CN" altLang="en-US" sz="2800" b="1" dirty="0">
                <a:solidFill>
                  <a:srgbClr val="FF0000"/>
                </a:solidFill>
                <a:latin typeface="黑体" pitchFamily="49" charset="-122"/>
                <a:ea typeface="黑体" pitchFamily="49" charset="-122"/>
              </a:rPr>
              <a:t>评分的公正性、客观性、准确性</a:t>
            </a:r>
            <a:r>
              <a:rPr lang="zh-CN" altLang="en-US" sz="2800" b="1" dirty="0">
                <a:latin typeface="黑体" pitchFamily="49" charset="-122"/>
                <a:ea typeface="黑体" pitchFamily="49" charset="-122"/>
              </a:rPr>
              <a:t>负责。</a:t>
            </a:r>
          </a:p>
          <a:p>
            <a:pPr algn="just">
              <a:lnSpc>
                <a:spcPct val="130000"/>
              </a:lnSpc>
              <a:spcBef>
                <a:spcPts val="468"/>
              </a:spcBef>
              <a:buClr>
                <a:srgbClr val="FFC000"/>
              </a:buClr>
              <a:buSzPct val="80000"/>
            </a:pPr>
            <a:r>
              <a:rPr lang="zh-CN" altLang="en-US" sz="2800" b="1" dirty="0">
                <a:latin typeface="黑体" pitchFamily="49" charset="-122"/>
                <a:ea typeface="黑体" pitchFamily="49" charset="-122"/>
              </a:rPr>
              <a:t>    </a:t>
            </a:r>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78594" y="0"/>
            <a:ext cx="3245644" cy="5393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130051" name="Rectangle 6"/>
          <p:cNvSpPr>
            <a:spLocks noGrp="1" noChangeArrowheads="1"/>
          </p:cNvSpPr>
          <p:nvPr>
            <p:ph type="sldNum" sz="quarter" idx="10"/>
          </p:nvPr>
        </p:nvSpPr>
        <p:spPr bwMode="auto">
          <a:noFill/>
          <a:ln>
            <a:miter lim="800000"/>
            <a:headEnd/>
            <a:tailEnd/>
          </a:ln>
        </p:spPr>
        <p:txBody>
          <a:bodyPr anchor="t"/>
          <a:lstStyle/>
          <a:p>
            <a:fld id="{E7468B49-8A00-46D8-BF2B-2864A52F783B}" type="slidenum">
              <a:rPr lang="en-US" altLang="zh-CN" smtClean="0">
                <a:solidFill>
                  <a:schemeClr val="tx1"/>
                </a:solidFill>
                <a:ea typeface="宋体" charset="-122"/>
              </a:rPr>
              <a:pPr/>
              <a:t>114</a:t>
            </a:fld>
            <a:endParaRPr lang="en-US" altLang="zh-CN">
              <a:solidFill>
                <a:schemeClr val="tx1"/>
              </a:solidFill>
              <a:ea typeface="宋体" charset="-122"/>
            </a:endParaRPr>
          </a:p>
        </p:txBody>
      </p:sp>
      <p:sp>
        <p:nvSpPr>
          <p:cNvPr id="130053" name="文本框 8"/>
          <p:cNvSpPr txBox="1">
            <a:spLocks noChangeArrowheads="1"/>
          </p:cNvSpPr>
          <p:nvPr/>
        </p:nvSpPr>
        <p:spPr bwMode="auto">
          <a:xfrm>
            <a:off x="541736" y="73819"/>
            <a:ext cx="3058715"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130054" name="Rectangle 3"/>
          <p:cNvSpPr txBox="1">
            <a:spLocks noRot="1" noChangeArrowheads="1"/>
          </p:cNvSpPr>
          <p:nvPr/>
        </p:nvSpPr>
        <p:spPr bwMode="auto">
          <a:xfrm>
            <a:off x="1007269" y="573882"/>
            <a:ext cx="7561660" cy="4387453"/>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pPr>
            <a:r>
              <a:rPr lang="zh-CN" altLang="en-US" sz="2800" b="1" dirty="0">
                <a:solidFill>
                  <a:srgbClr val="FF9900"/>
                </a:solidFill>
                <a:latin typeface="黑体" pitchFamily="49" charset="-122"/>
                <a:ea typeface="黑体" pitchFamily="49" charset="-122"/>
              </a:rPr>
              <a:t>    </a:t>
            </a:r>
            <a:r>
              <a:rPr lang="zh-CN" altLang="en-US" sz="2700" b="1" dirty="0">
                <a:latin typeface="黑体" pitchFamily="49" charset="-122"/>
                <a:ea typeface="黑体" pitchFamily="49" charset="-122"/>
              </a:rPr>
              <a:t>除评标价和履约信誉评分项外，评标委员会成员对投标人商务和技术各项因素的评分一般不得低于招标文件规定该因素满分值的</a:t>
            </a:r>
            <a:r>
              <a:rPr lang="en-US" altLang="zh-CN" sz="2700" b="1" dirty="0">
                <a:latin typeface="黑体" pitchFamily="49" charset="-122"/>
                <a:ea typeface="黑体" pitchFamily="49" charset="-122"/>
              </a:rPr>
              <a:t>60%</a:t>
            </a:r>
            <a:r>
              <a:rPr lang="zh-CN" altLang="en-US" sz="2700" b="1" dirty="0">
                <a:latin typeface="黑体" pitchFamily="49" charset="-122"/>
                <a:ea typeface="黑体" pitchFamily="49" charset="-122"/>
              </a:rPr>
              <a:t>；评分低</a:t>
            </a:r>
          </a:p>
          <a:p>
            <a:pPr algn="just">
              <a:lnSpc>
                <a:spcPct val="130000"/>
              </a:lnSpc>
              <a:spcBef>
                <a:spcPts val="468"/>
              </a:spcBef>
              <a:buClr>
                <a:srgbClr val="FFC000"/>
              </a:buClr>
              <a:buSzPct val="80000"/>
            </a:pPr>
            <a:r>
              <a:rPr lang="zh-CN" altLang="en-US" sz="2700" b="1" dirty="0">
                <a:latin typeface="黑体" pitchFamily="49" charset="-122"/>
                <a:ea typeface="黑体" pitchFamily="49" charset="-122"/>
              </a:rPr>
              <a:t>于满分值</a:t>
            </a:r>
            <a:r>
              <a:rPr lang="en-US" altLang="zh-CN" sz="2700" b="1" dirty="0">
                <a:latin typeface="黑体" pitchFamily="49" charset="-122"/>
                <a:ea typeface="黑体" pitchFamily="49" charset="-122"/>
              </a:rPr>
              <a:t>60%</a:t>
            </a:r>
            <a:r>
              <a:rPr lang="zh-CN" altLang="en-US" sz="2700" b="1" dirty="0">
                <a:latin typeface="黑体" pitchFamily="49" charset="-122"/>
                <a:ea typeface="黑体" pitchFamily="49" charset="-122"/>
              </a:rPr>
              <a:t>的，评标委员会成员应当在评标报告中作出说明。</a:t>
            </a:r>
          </a:p>
          <a:p>
            <a:pPr algn="just">
              <a:lnSpc>
                <a:spcPct val="130000"/>
              </a:lnSpc>
              <a:spcBef>
                <a:spcPts val="468"/>
              </a:spcBef>
              <a:buClr>
                <a:srgbClr val="FFC000"/>
              </a:buClr>
              <a:buSzPct val="80000"/>
            </a:pPr>
            <a:r>
              <a:rPr lang="zh-CN" altLang="en-US" sz="2700" b="1" dirty="0">
                <a:latin typeface="黑体" pitchFamily="49" charset="-122"/>
                <a:ea typeface="黑体" pitchFamily="49" charset="-122"/>
              </a:rPr>
              <a:t>    招标人应当对评标委员会成员在评标活动中的职责履行情况予以</a:t>
            </a:r>
            <a:r>
              <a:rPr lang="zh-CN" altLang="en-US" sz="2700" b="1" dirty="0">
                <a:solidFill>
                  <a:srgbClr val="FF0000"/>
                </a:solidFill>
                <a:latin typeface="黑体" pitchFamily="49" charset="-122"/>
                <a:ea typeface="黑体" pitchFamily="49" charset="-122"/>
              </a:rPr>
              <a:t>记录</a:t>
            </a:r>
            <a:r>
              <a:rPr lang="zh-CN" altLang="en-US" sz="2700" b="1" dirty="0">
                <a:latin typeface="黑体" pitchFamily="49" charset="-122"/>
                <a:ea typeface="黑体" pitchFamily="49" charset="-122"/>
              </a:rPr>
              <a:t>，并在招标投标情况的书面报告中载明。</a:t>
            </a: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公路工程招标投标管理重点</a:t>
            </a:r>
          </a:p>
        </p:txBody>
      </p:sp>
      <p:sp>
        <p:nvSpPr>
          <p:cNvPr id="6" name="标题 1"/>
          <p:cNvSpPr txBox="1">
            <a:spLocks/>
          </p:cNvSpPr>
          <p:nvPr/>
        </p:nvSpPr>
        <p:spPr>
          <a:xfrm>
            <a:off x="467544" y="1599642"/>
            <a:ext cx="8496944" cy="1625346"/>
          </a:xfrm>
          <a:prstGeom prst="rect">
            <a:avLst/>
          </a:prstGeom>
        </p:spPr>
        <p:txBody>
          <a:bodyPr vert="horz" lIns="91440" tIns="45720" rIns="91440" bIns="45720" rtlCol="0" anchor="ctr">
            <a:normAutofit fontScale="97500" lnSpcReduction="10000"/>
          </a:bodyPr>
          <a:lstStyle/>
          <a:p>
            <a:pPr fontAlgn="ctr">
              <a:spcBef>
                <a:spcPct val="0"/>
              </a:spcBef>
            </a:pPr>
            <a:r>
              <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22</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资审评审或评标是否有遗漏和重大偏差</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a:p>
            <a:pPr algn="r" fontAlgn="ctr">
              <a:spcBef>
                <a:spcPct val="0"/>
              </a:spcBef>
            </a:pPr>
            <a:r>
              <a:rPr lang="en-US"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应否未否，不应否被否</a:t>
            </a:r>
            <a:endParaRPr lang="zh-CN"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a:p>
            <a:pPr fontAlgn="ctr">
              <a:spcBef>
                <a:spcPct val="0"/>
              </a:spcBef>
            </a:pPr>
            <a:endParaRPr lang="zh-CN"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22910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公路工程招标投标管理重点</a:t>
            </a:r>
          </a:p>
        </p:txBody>
      </p:sp>
      <p:sp>
        <p:nvSpPr>
          <p:cNvPr id="6" name="标题 1"/>
          <p:cNvSpPr txBox="1">
            <a:spLocks/>
          </p:cNvSpPr>
          <p:nvPr/>
        </p:nvSpPr>
        <p:spPr>
          <a:xfrm>
            <a:off x="467544" y="1599642"/>
            <a:ext cx="8496944" cy="1625346"/>
          </a:xfrm>
          <a:prstGeom prst="rect">
            <a:avLst/>
          </a:prstGeom>
        </p:spPr>
        <p:txBody>
          <a:bodyPr vert="horz" lIns="91440" tIns="45720" rIns="91440" bIns="45720" rtlCol="0" anchor="ctr">
            <a:normAutofit fontScale="97500"/>
          </a:bodyPr>
          <a:lstStyle/>
          <a:p>
            <a:pPr fontAlgn="ctr">
              <a:spcBef>
                <a:spcPct val="0"/>
              </a:spcBef>
            </a:pPr>
            <a:r>
              <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23</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、清标评标</a:t>
            </a:r>
            <a:r>
              <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是否存在其他问题</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22910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公路工程招标投标管理重点</a:t>
            </a:r>
          </a:p>
        </p:txBody>
      </p:sp>
      <p:sp>
        <p:nvSpPr>
          <p:cNvPr id="6" name="标题 1"/>
          <p:cNvSpPr txBox="1">
            <a:spLocks/>
          </p:cNvSpPr>
          <p:nvPr/>
        </p:nvSpPr>
        <p:spPr>
          <a:xfrm>
            <a:off x="467544" y="1599642"/>
            <a:ext cx="8496944" cy="1625346"/>
          </a:xfrm>
          <a:prstGeom prst="rect">
            <a:avLst/>
          </a:prstGeom>
        </p:spPr>
        <p:txBody>
          <a:bodyPr vert="horz" lIns="91440" tIns="45720" rIns="91440" bIns="45720" rtlCol="0" anchor="ctr">
            <a:normAutofit fontScale="97500" lnSpcReduction="10000"/>
          </a:bodyPr>
          <a:lstStyle/>
          <a:p>
            <a:pPr fontAlgn="ctr">
              <a:spcBef>
                <a:spcPct val="0"/>
              </a:spcBef>
            </a:pPr>
            <a:r>
              <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24</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是否在评标委员会推荐的中标候选人以外确定中标人</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a:p>
            <a:pPr algn="r" fontAlgn="ctr">
              <a:spcBef>
                <a:spcPct val="0"/>
              </a:spcBef>
            </a:pPr>
            <a:r>
              <a:rPr lang="en-US"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按规定的顺序推荐中标人</a:t>
            </a:r>
            <a:endParaRPr lang="zh-CN"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a:p>
            <a:pPr fontAlgn="ctr">
              <a:spcBef>
                <a:spcPct val="0"/>
              </a:spcBef>
            </a:pPr>
            <a:endPar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22910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sldNum" sz="quarter" idx="10"/>
          </p:nvPr>
        </p:nvSpPr>
        <p:spPr bwMode="auto">
          <a:noFill/>
          <a:ln>
            <a:miter lim="800000"/>
            <a:headEnd/>
            <a:tailEnd/>
          </a:ln>
        </p:spPr>
        <p:txBody>
          <a:bodyPr anchor="t"/>
          <a:lstStyle/>
          <a:p>
            <a:fld id="{A2848E98-E266-45CC-8753-4ADE5399DB4F}" type="slidenum">
              <a:rPr lang="en-US" altLang="zh-CN" smtClean="0">
                <a:solidFill>
                  <a:schemeClr val="tx1"/>
                </a:solidFill>
                <a:ea typeface="宋体" charset="-122"/>
              </a:rPr>
              <a:pPr/>
              <a:t>118</a:t>
            </a:fld>
            <a:endParaRPr lang="en-US" altLang="zh-CN">
              <a:solidFill>
                <a:schemeClr val="tx1"/>
              </a:solidFill>
              <a:ea typeface="宋体" charset="-122"/>
            </a:endParaRPr>
          </a:p>
        </p:txBody>
      </p:sp>
      <p:sp>
        <p:nvSpPr>
          <p:cNvPr id="10245" name="Rectangle 3"/>
          <p:cNvSpPr txBox="1">
            <a:spLocks noRot="1" noChangeArrowheads="1"/>
          </p:cNvSpPr>
          <p:nvPr/>
        </p:nvSpPr>
        <p:spPr bwMode="auto">
          <a:xfrm>
            <a:off x="1035844" y="696516"/>
            <a:ext cx="7777163" cy="3455194"/>
          </a:xfrm>
          <a:prstGeom prst="rect">
            <a:avLst/>
          </a:prstGeom>
          <a:noFill/>
          <a:ln w="9525">
            <a:noFill/>
            <a:miter lim="800000"/>
            <a:headEnd/>
            <a:tailEnd/>
          </a:ln>
        </p:spPr>
        <p:txBody>
          <a:bodyPr lIns="71323" tIns="35662" rIns="71323" bIns="35662"/>
          <a:lstStyle/>
          <a:p>
            <a:pPr algn="ctr">
              <a:lnSpc>
                <a:spcPct val="130000"/>
              </a:lnSpc>
              <a:spcBef>
                <a:spcPts val="468"/>
              </a:spcBef>
              <a:buClr>
                <a:srgbClr val="FFC000"/>
              </a:buClr>
              <a:buSzPct val="80000"/>
              <a:defRPr/>
            </a:pPr>
            <a:r>
              <a:rPr lang="en-US" altLang="zh-CN" sz="2800" b="1" dirty="0">
                <a:latin typeface="黑体" pitchFamily="49" charset="-122"/>
                <a:ea typeface="黑体" pitchFamily="49" charset="-122"/>
              </a:rPr>
              <a:t>《</a:t>
            </a:r>
            <a:r>
              <a:rPr lang="zh-CN" altLang="en-US" sz="2800" b="1" dirty="0">
                <a:latin typeface="黑体" pitchFamily="49" charset="-122"/>
                <a:ea typeface="黑体" pitchFamily="49" charset="-122"/>
              </a:rPr>
              <a:t>中华人民共和国招标投标法</a:t>
            </a:r>
            <a:r>
              <a:rPr lang="en-US" altLang="zh-CN" sz="2800" b="1" dirty="0">
                <a:latin typeface="黑体" pitchFamily="49" charset="-122"/>
                <a:ea typeface="黑体" pitchFamily="49" charset="-122"/>
              </a:rPr>
              <a:t>》</a:t>
            </a:r>
          </a:p>
          <a:p>
            <a:pPr indent="279845" algn="just">
              <a:lnSpc>
                <a:spcPct val="130000"/>
              </a:lnSpc>
              <a:defRPr/>
            </a:pPr>
            <a:r>
              <a:rPr lang="zh-CN" altLang="zh-CN" sz="2000" b="1" dirty="0">
                <a:latin typeface="黑体" pitchFamily="49" charset="-122"/>
                <a:ea typeface="黑体" pitchFamily="49" charset="-122"/>
              </a:rPr>
              <a:t>第四十条　评标委员会应当按照招标文件确定的评标标准和方法，对投标文件进行评审和比较；设有标底的，应当参考标底。评标委员会完成评标后，应当向招标人提出书面评标报告，并推荐合格的中标候选人。</a:t>
            </a:r>
            <a:r>
              <a:rPr lang="en-US" altLang="zh-CN" sz="2000" b="1" dirty="0">
                <a:latin typeface="黑体" pitchFamily="49" charset="-122"/>
                <a:ea typeface="黑体" pitchFamily="49" charset="-122"/>
              </a:rPr>
              <a:t> </a:t>
            </a:r>
            <a:endParaRPr lang="zh-CN" altLang="zh-CN" sz="2000" b="1" dirty="0">
              <a:latin typeface="黑体" pitchFamily="49" charset="-122"/>
              <a:ea typeface="黑体" pitchFamily="49" charset="-122"/>
            </a:endParaRPr>
          </a:p>
          <a:p>
            <a:pPr indent="279845" algn="just">
              <a:lnSpc>
                <a:spcPct val="130000"/>
              </a:lnSpc>
              <a:defRPr/>
            </a:pPr>
            <a:r>
              <a:rPr lang="zh-CN" altLang="zh-CN" sz="2000" b="1" dirty="0">
                <a:solidFill>
                  <a:srgbClr val="FF0000"/>
                </a:solidFill>
                <a:latin typeface="黑体" pitchFamily="49" charset="-122"/>
                <a:ea typeface="黑体" pitchFamily="49" charset="-122"/>
              </a:rPr>
              <a:t>招标人根据评标委员会提出的书面评标报告和推荐的中标候选人确定中标人。</a:t>
            </a:r>
            <a:r>
              <a:rPr lang="zh-CN" altLang="zh-CN" sz="2000" b="1" dirty="0">
                <a:latin typeface="黑体" pitchFamily="49" charset="-122"/>
                <a:ea typeface="黑体" pitchFamily="49" charset="-122"/>
              </a:rPr>
              <a:t>招标人也可以授权评标委员会直接确定中标人。</a:t>
            </a:r>
            <a:r>
              <a:rPr lang="en-US" altLang="zh-CN" sz="2000" b="1" dirty="0">
                <a:latin typeface="黑体" pitchFamily="49" charset="-122"/>
                <a:ea typeface="黑体" pitchFamily="49" charset="-122"/>
              </a:rPr>
              <a:t> </a:t>
            </a:r>
            <a:endParaRPr lang="zh-CN" altLang="zh-CN" sz="2000" b="1" dirty="0">
              <a:latin typeface="黑体" pitchFamily="49" charset="-122"/>
              <a:ea typeface="黑体" pitchFamily="49" charset="-122"/>
            </a:endParaRPr>
          </a:p>
          <a:p>
            <a:pPr indent="279845" algn="just">
              <a:lnSpc>
                <a:spcPct val="130000"/>
              </a:lnSpc>
              <a:defRPr/>
            </a:pPr>
            <a:r>
              <a:rPr lang="zh-CN" altLang="zh-CN" sz="2000" b="1" dirty="0">
                <a:latin typeface="黑体" pitchFamily="49" charset="-122"/>
                <a:ea typeface="黑体" pitchFamily="49" charset="-122"/>
              </a:rPr>
              <a:t>国务院对特定招标项目的评标有特别规定的，从其规定。</a:t>
            </a:r>
            <a:endParaRPr lang="zh-CN" altLang="en-US" sz="2000" b="1" dirty="0">
              <a:latin typeface="黑体" pitchFamily="49" charset="-122"/>
              <a:ea typeface="黑体" pitchFamily="49" charset="-122"/>
            </a:endParaRP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78594" y="0"/>
            <a:ext cx="3245644" cy="5393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152579" name="Rectangle 6"/>
          <p:cNvSpPr>
            <a:spLocks noGrp="1" noChangeArrowheads="1"/>
          </p:cNvSpPr>
          <p:nvPr>
            <p:ph type="sldNum" sz="quarter" idx="10"/>
          </p:nvPr>
        </p:nvSpPr>
        <p:spPr bwMode="auto">
          <a:noFill/>
          <a:ln>
            <a:miter lim="800000"/>
            <a:headEnd/>
            <a:tailEnd/>
          </a:ln>
        </p:spPr>
        <p:txBody>
          <a:bodyPr anchor="t"/>
          <a:lstStyle/>
          <a:p>
            <a:fld id="{DC05C0DC-6384-46F1-B8D0-42D4B87AD913}" type="slidenum">
              <a:rPr lang="en-US" altLang="zh-CN" smtClean="0">
                <a:solidFill>
                  <a:schemeClr val="tx1"/>
                </a:solidFill>
                <a:ea typeface="宋体" charset="-122"/>
              </a:rPr>
              <a:pPr/>
              <a:t>119</a:t>
            </a:fld>
            <a:endParaRPr lang="en-US" altLang="zh-CN">
              <a:solidFill>
                <a:schemeClr val="tx1"/>
              </a:solidFill>
              <a:ea typeface="宋体" charset="-122"/>
            </a:endParaRPr>
          </a:p>
        </p:txBody>
      </p:sp>
      <p:sp>
        <p:nvSpPr>
          <p:cNvPr id="152581" name="文本框 8"/>
          <p:cNvSpPr txBox="1">
            <a:spLocks noChangeArrowheads="1"/>
          </p:cNvSpPr>
          <p:nvPr/>
        </p:nvSpPr>
        <p:spPr bwMode="auto">
          <a:xfrm>
            <a:off x="541736" y="73819"/>
            <a:ext cx="3058715"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152582" name="Rectangle 3"/>
          <p:cNvSpPr txBox="1">
            <a:spLocks noRot="1" noChangeArrowheads="1"/>
          </p:cNvSpPr>
          <p:nvPr/>
        </p:nvSpPr>
        <p:spPr bwMode="auto">
          <a:xfrm>
            <a:off x="1007269" y="1059657"/>
            <a:ext cx="7561660" cy="3145631"/>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pPr>
            <a:r>
              <a:rPr lang="zh-CN" altLang="en-US" sz="2000" b="1" dirty="0">
                <a:solidFill>
                  <a:srgbClr val="FF9900"/>
                </a:solidFill>
                <a:latin typeface="黑体" pitchFamily="49" charset="-122"/>
                <a:ea typeface="黑体" pitchFamily="49" charset="-122"/>
              </a:rPr>
              <a:t>第五十四条 </a:t>
            </a:r>
            <a:r>
              <a:rPr lang="zh-CN" altLang="en-US" sz="2000" b="1" dirty="0">
                <a:latin typeface="黑体" pitchFamily="49" charset="-122"/>
                <a:ea typeface="黑体" pitchFamily="49" charset="-122"/>
              </a:rPr>
              <a:t>除招标人授权评标委员会直接确定中标人外，招标人应当根据评标委员会提出的书面评标报告和推荐的中标候选人确定中标人。</a:t>
            </a:r>
            <a:r>
              <a:rPr lang="zh-CN" altLang="en-US" sz="2000" b="1" dirty="0">
                <a:solidFill>
                  <a:srgbClr val="FF0000"/>
                </a:solidFill>
                <a:latin typeface="黑体" pitchFamily="49" charset="-122"/>
                <a:ea typeface="黑体" pitchFamily="49" charset="-122"/>
              </a:rPr>
              <a:t>国有资金占控股或者主导地位的依法必须进行招标的公路工程建设项目</a:t>
            </a:r>
            <a:r>
              <a:rPr lang="zh-CN" altLang="en-US" sz="2000" b="1" dirty="0">
                <a:latin typeface="黑体" pitchFamily="49" charset="-122"/>
                <a:ea typeface="黑体" pitchFamily="49" charset="-122"/>
              </a:rPr>
              <a:t>，招标人应当确定排名第一的中标候选人为中标人。排名第一的中标候选人放弃中标、因不可抗力不能履行合同、不按照招标文件要求提交履约保证金，或者被查实存在影响中标结果的违法行为等情形，不符合中标条件的，招标人</a:t>
            </a:r>
            <a:r>
              <a:rPr lang="zh-CN" altLang="en-US" sz="2000" b="1" dirty="0">
                <a:solidFill>
                  <a:srgbClr val="FF0000"/>
                </a:solidFill>
                <a:latin typeface="黑体" pitchFamily="49" charset="-122"/>
                <a:ea typeface="黑体" pitchFamily="49" charset="-122"/>
              </a:rPr>
              <a:t>可以</a:t>
            </a:r>
            <a:r>
              <a:rPr lang="zh-CN" altLang="en-US" sz="2000" b="1" dirty="0">
                <a:latin typeface="黑体" pitchFamily="49" charset="-122"/>
                <a:ea typeface="黑体" pitchFamily="49" charset="-122"/>
              </a:rPr>
              <a:t>按照评标委员会提出的中标候选人名单排序依次确定其他中标候选人为中标人，也</a:t>
            </a:r>
            <a:r>
              <a:rPr lang="zh-CN" altLang="en-US" sz="2000" b="1" dirty="0">
                <a:solidFill>
                  <a:srgbClr val="FF0000"/>
                </a:solidFill>
                <a:latin typeface="黑体" pitchFamily="49" charset="-122"/>
                <a:ea typeface="黑体" pitchFamily="49" charset="-122"/>
              </a:rPr>
              <a:t>可以</a:t>
            </a:r>
            <a:r>
              <a:rPr lang="zh-CN" altLang="en-US" sz="2000" b="1" dirty="0">
                <a:latin typeface="黑体" pitchFamily="49" charset="-122"/>
                <a:ea typeface="黑体" pitchFamily="49" charset="-122"/>
              </a:rPr>
              <a:t>重新招标。</a:t>
            </a:r>
          </a:p>
          <a:p>
            <a:pPr algn="just">
              <a:lnSpc>
                <a:spcPct val="130000"/>
              </a:lnSpc>
              <a:spcBef>
                <a:spcPts val="468"/>
              </a:spcBef>
              <a:buClr>
                <a:srgbClr val="FFC000"/>
              </a:buClr>
              <a:buSzPct val="80000"/>
            </a:pPr>
            <a:endParaRPr lang="zh-CN" altLang="en-US" sz="2800" b="1" dirty="0">
              <a:latin typeface="黑体" pitchFamily="49" charset="-122"/>
              <a:ea typeface="黑体" pitchFamily="49"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依法必须进行招标的招标范围和规模标准</a:t>
            </a:r>
          </a:p>
        </p:txBody>
      </p:sp>
      <p:pic>
        <p:nvPicPr>
          <p:cNvPr id="3074" name="Picture 2"/>
          <p:cNvPicPr>
            <a:picLocks noChangeAspect="1" noChangeArrowheads="1"/>
          </p:cNvPicPr>
          <p:nvPr/>
        </p:nvPicPr>
        <p:blipFill>
          <a:blip r:embed="rId3" cstate="print"/>
          <a:srcRect/>
          <a:stretch>
            <a:fillRect/>
          </a:stretch>
        </p:blipFill>
        <p:spPr bwMode="auto">
          <a:xfrm>
            <a:off x="1263650" y="948690"/>
            <a:ext cx="6980758" cy="3308047"/>
          </a:xfrm>
          <a:prstGeom prst="rect">
            <a:avLst/>
          </a:prstGeom>
          <a:noFill/>
          <a:ln w="9525">
            <a:noFill/>
            <a:miter lim="800000"/>
            <a:headEnd/>
            <a:tailEnd/>
          </a:ln>
        </p:spPr>
      </p:pic>
    </p:spTree>
    <p:extLst>
      <p:ext uri="{BB962C8B-B14F-4D97-AF65-F5344CB8AC3E}">
        <p14:creationId xmlns:p14="http://schemas.microsoft.com/office/powerpoint/2010/main" val="2708072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公路工程招标投标管理重点</a:t>
            </a:r>
          </a:p>
        </p:txBody>
      </p:sp>
      <p:sp>
        <p:nvSpPr>
          <p:cNvPr id="6" name="标题 1"/>
          <p:cNvSpPr txBox="1">
            <a:spLocks/>
          </p:cNvSpPr>
          <p:nvPr/>
        </p:nvSpPr>
        <p:spPr>
          <a:xfrm>
            <a:off x="467544" y="1599642"/>
            <a:ext cx="8496944" cy="1625346"/>
          </a:xfrm>
          <a:prstGeom prst="rect">
            <a:avLst/>
          </a:prstGeom>
        </p:spPr>
        <p:txBody>
          <a:bodyPr vert="horz" lIns="91440" tIns="45720" rIns="91440" bIns="45720" rtlCol="0" anchor="ctr">
            <a:normAutofit fontScale="97500"/>
          </a:bodyPr>
          <a:lstStyle/>
          <a:p>
            <a:pPr fontAlgn="ctr">
              <a:spcBef>
                <a:spcPct val="0"/>
              </a:spcBef>
            </a:pPr>
            <a:r>
              <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25</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是否按招标文件和投标文件订立合同</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22910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78594" y="0"/>
            <a:ext cx="3245644" cy="5393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157699" name="Rectangle 6"/>
          <p:cNvSpPr>
            <a:spLocks noGrp="1" noChangeArrowheads="1"/>
          </p:cNvSpPr>
          <p:nvPr>
            <p:ph type="sldNum" sz="quarter" idx="10"/>
          </p:nvPr>
        </p:nvSpPr>
        <p:spPr bwMode="auto">
          <a:noFill/>
          <a:ln>
            <a:miter lim="800000"/>
            <a:headEnd/>
            <a:tailEnd/>
          </a:ln>
        </p:spPr>
        <p:txBody>
          <a:bodyPr anchor="t"/>
          <a:lstStyle/>
          <a:p>
            <a:fld id="{E7A4B45E-7192-418A-8184-21AB6AF3C60A}" type="slidenum">
              <a:rPr lang="en-US" altLang="zh-CN" smtClean="0">
                <a:solidFill>
                  <a:schemeClr val="tx1"/>
                </a:solidFill>
                <a:ea typeface="宋体" charset="-122"/>
              </a:rPr>
              <a:pPr/>
              <a:t>121</a:t>
            </a:fld>
            <a:endParaRPr lang="en-US" altLang="zh-CN">
              <a:solidFill>
                <a:schemeClr val="tx1"/>
              </a:solidFill>
              <a:ea typeface="宋体" charset="-122"/>
            </a:endParaRPr>
          </a:p>
        </p:txBody>
      </p:sp>
      <p:sp>
        <p:nvSpPr>
          <p:cNvPr id="157701" name="文本框 8"/>
          <p:cNvSpPr txBox="1">
            <a:spLocks noChangeArrowheads="1"/>
          </p:cNvSpPr>
          <p:nvPr/>
        </p:nvSpPr>
        <p:spPr bwMode="auto">
          <a:xfrm>
            <a:off x="541736" y="73819"/>
            <a:ext cx="3058715"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157702" name="Rectangle 3"/>
          <p:cNvSpPr txBox="1">
            <a:spLocks noRot="1" noChangeArrowheads="1"/>
          </p:cNvSpPr>
          <p:nvPr/>
        </p:nvSpPr>
        <p:spPr bwMode="auto">
          <a:xfrm>
            <a:off x="1007269" y="573882"/>
            <a:ext cx="7561660" cy="3145631"/>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pPr>
            <a:r>
              <a:rPr lang="zh-CN" altLang="en-US" sz="2700" b="1" dirty="0">
                <a:solidFill>
                  <a:srgbClr val="FF9900"/>
                </a:solidFill>
                <a:latin typeface="黑体" pitchFamily="49" charset="-122"/>
                <a:ea typeface="黑体" pitchFamily="49" charset="-122"/>
              </a:rPr>
              <a:t>第五十七条</a:t>
            </a:r>
            <a:r>
              <a:rPr lang="zh-CN" altLang="en-US" sz="2700" b="1" dirty="0">
                <a:latin typeface="黑体" pitchFamily="49" charset="-122"/>
                <a:ea typeface="黑体" pitchFamily="49" charset="-122"/>
              </a:rPr>
              <a:t> 招标人和中标人应当自中标通知书发出之日起</a:t>
            </a:r>
            <a:r>
              <a:rPr lang="en-US" altLang="zh-CN" sz="2700" b="1" dirty="0">
                <a:latin typeface="黑体" pitchFamily="49" charset="-122"/>
                <a:ea typeface="黑体" pitchFamily="49" charset="-122"/>
              </a:rPr>
              <a:t>30</a:t>
            </a:r>
            <a:r>
              <a:rPr lang="zh-CN" altLang="en-US" sz="2700" b="1" dirty="0">
                <a:latin typeface="黑体" pitchFamily="49" charset="-122"/>
                <a:ea typeface="黑体" pitchFamily="49" charset="-122"/>
              </a:rPr>
              <a:t>日内，按照招标文件和中标人的投标文件订立书面合同，合同的</a:t>
            </a:r>
            <a:r>
              <a:rPr lang="zh-CN" altLang="en-US" sz="2700" b="1" dirty="0">
                <a:solidFill>
                  <a:srgbClr val="FF0000"/>
                </a:solidFill>
                <a:latin typeface="黑体" pitchFamily="49" charset="-122"/>
                <a:ea typeface="黑体" pitchFamily="49" charset="-122"/>
              </a:rPr>
              <a:t>标的、价格、质量、安全、履行期限、主要人员</a:t>
            </a:r>
            <a:r>
              <a:rPr lang="zh-CN" altLang="en-US" sz="2700" b="1" dirty="0">
                <a:latin typeface="黑体" pitchFamily="49" charset="-122"/>
                <a:ea typeface="黑体" pitchFamily="49" charset="-122"/>
              </a:rPr>
              <a:t>等主要条款应当与上述文件的内容一致。招标人和中标人不得再行订立背离合同实质性内容的其他协议。</a:t>
            </a:r>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78594" y="0"/>
            <a:ext cx="3245644" cy="5393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158723" name="Rectangle 6"/>
          <p:cNvSpPr>
            <a:spLocks noGrp="1" noChangeArrowheads="1"/>
          </p:cNvSpPr>
          <p:nvPr>
            <p:ph type="sldNum" sz="quarter" idx="10"/>
          </p:nvPr>
        </p:nvSpPr>
        <p:spPr bwMode="auto">
          <a:noFill/>
          <a:ln>
            <a:miter lim="800000"/>
            <a:headEnd/>
            <a:tailEnd/>
          </a:ln>
        </p:spPr>
        <p:txBody>
          <a:bodyPr anchor="t"/>
          <a:lstStyle/>
          <a:p>
            <a:fld id="{E80A70D6-307A-4EDA-882B-FF51A111E8D3}" type="slidenum">
              <a:rPr lang="en-US" altLang="zh-CN" smtClean="0">
                <a:solidFill>
                  <a:schemeClr val="tx1"/>
                </a:solidFill>
                <a:ea typeface="宋体" charset="-122"/>
              </a:rPr>
              <a:pPr/>
              <a:t>122</a:t>
            </a:fld>
            <a:endParaRPr lang="en-US" altLang="zh-CN">
              <a:solidFill>
                <a:schemeClr val="tx1"/>
              </a:solidFill>
              <a:ea typeface="宋体" charset="-122"/>
            </a:endParaRPr>
          </a:p>
        </p:txBody>
      </p:sp>
      <p:sp>
        <p:nvSpPr>
          <p:cNvPr id="158725" name="文本框 8"/>
          <p:cNvSpPr txBox="1">
            <a:spLocks noChangeArrowheads="1"/>
          </p:cNvSpPr>
          <p:nvPr/>
        </p:nvSpPr>
        <p:spPr bwMode="auto">
          <a:xfrm>
            <a:off x="541736" y="73819"/>
            <a:ext cx="3058715"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158726" name="Rectangle 3"/>
          <p:cNvSpPr txBox="1">
            <a:spLocks noRot="1" noChangeArrowheads="1"/>
          </p:cNvSpPr>
          <p:nvPr/>
        </p:nvSpPr>
        <p:spPr bwMode="auto">
          <a:xfrm>
            <a:off x="1007269" y="829867"/>
            <a:ext cx="7561660" cy="3145631"/>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pPr>
            <a:r>
              <a:rPr lang="zh-CN" altLang="en-US" sz="2800" b="1" dirty="0">
                <a:latin typeface="黑体" pitchFamily="49" charset="-122"/>
                <a:ea typeface="黑体" pitchFamily="49" charset="-122"/>
              </a:rPr>
              <a:t>    招标人最迟应当在</a:t>
            </a:r>
            <a:r>
              <a:rPr lang="zh-CN" altLang="en-US" sz="2800" b="1" dirty="0">
                <a:solidFill>
                  <a:srgbClr val="FF0000"/>
                </a:solidFill>
                <a:latin typeface="黑体" pitchFamily="49" charset="-122"/>
                <a:ea typeface="黑体" pitchFamily="49" charset="-122"/>
              </a:rPr>
              <a:t>中标通知书发出后</a:t>
            </a:r>
            <a:r>
              <a:rPr lang="en-US" altLang="zh-CN" sz="2800" b="1" dirty="0">
                <a:solidFill>
                  <a:srgbClr val="FF0000"/>
                </a:solidFill>
                <a:latin typeface="黑体" pitchFamily="49" charset="-122"/>
                <a:ea typeface="黑体" pitchFamily="49" charset="-122"/>
              </a:rPr>
              <a:t>5</a:t>
            </a:r>
            <a:r>
              <a:rPr lang="zh-CN" altLang="en-US" sz="2800" b="1" dirty="0">
                <a:solidFill>
                  <a:srgbClr val="FF0000"/>
                </a:solidFill>
                <a:latin typeface="黑体" pitchFamily="49" charset="-122"/>
                <a:ea typeface="黑体" pitchFamily="49" charset="-122"/>
              </a:rPr>
              <a:t>日内</a:t>
            </a:r>
            <a:r>
              <a:rPr lang="zh-CN" altLang="en-US" sz="2800" b="1" dirty="0">
                <a:latin typeface="黑体" pitchFamily="49" charset="-122"/>
                <a:ea typeface="黑体" pitchFamily="49" charset="-122"/>
              </a:rPr>
              <a:t>向中标候选人以外的其他投标人退还投标保证金，与中标人</a:t>
            </a:r>
            <a:r>
              <a:rPr lang="zh-CN" altLang="en-US" sz="2800" b="1" dirty="0">
                <a:solidFill>
                  <a:srgbClr val="FF0000"/>
                </a:solidFill>
                <a:latin typeface="黑体" pitchFamily="49" charset="-122"/>
                <a:ea typeface="黑体" pitchFamily="49" charset="-122"/>
              </a:rPr>
              <a:t>签订书面合同后</a:t>
            </a:r>
            <a:r>
              <a:rPr lang="en-US" altLang="zh-CN" sz="2800" b="1" dirty="0">
                <a:solidFill>
                  <a:srgbClr val="FF0000"/>
                </a:solidFill>
                <a:latin typeface="黑体" pitchFamily="49" charset="-122"/>
                <a:ea typeface="黑体" pitchFamily="49" charset="-122"/>
              </a:rPr>
              <a:t>5</a:t>
            </a:r>
            <a:r>
              <a:rPr lang="zh-CN" altLang="en-US" sz="2800" b="1" dirty="0">
                <a:solidFill>
                  <a:srgbClr val="FF0000"/>
                </a:solidFill>
                <a:latin typeface="黑体" pitchFamily="49" charset="-122"/>
                <a:ea typeface="黑体" pitchFamily="49" charset="-122"/>
              </a:rPr>
              <a:t>日内</a:t>
            </a:r>
            <a:r>
              <a:rPr lang="zh-CN" altLang="en-US" sz="2800" b="1" dirty="0">
                <a:latin typeface="黑体" pitchFamily="49" charset="-122"/>
                <a:ea typeface="黑体" pitchFamily="49" charset="-122"/>
              </a:rPr>
              <a:t>向中标人和其他中标候选人退还投标保证金。以现金或者支票形式提交的投标保证金，招标人应当同时退还投标保证金的银行同期活期存款利息，且</a:t>
            </a:r>
            <a:r>
              <a:rPr lang="zh-CN" altLang="en-US" sz="2800" b="1" dirty="0">
                <a:solidFill>
                  <a:srgbClr val="FF0000"/>
                </a:solidFill>
                <a:latin typeface="黑体" pitchFamily="49" charset="-122"/>
                <a:ea typeface="黑体" pitchFamily="49" charset="-122"/>
              </a:rPr>
              <a:t>退还至投标人的基本账户</a:t>
            </a:r>
            <a:r>
              <a:rPr lang="zh-CN" altLang="en-US" sz="2800" b="1" dirty="0">
                <a:latin typeface="黑体" pitchFamily="49" charset="-122"/>
                <a:ea typeface="黑体" pitchFamily="49" charset="-122"/>
              </a:rPr>
              <a:t>。</a:t>
            </a:r>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公路工程招标投标管理重点</a:t>
            </a:r>
          </a:p>
        </p:txBody>
      </p:sp>
      <p:sp>
        <p:nvSpPr>
          <p:cNvPr id="6" name="标题 1"/>
          <p:cNvSpPr txBox="1">
            <a:spLocks/>
          </p:cNvSpPr>
          <p:nvPr/>
        </p:nvSpPr>
        <p:spPr>
          <a:xfrm>
            <a:off x="467544" y="1599642"/>
            <a:ext cx="8496944" cy="1625346"/>
          </a:xfrm>
          <a:prstGeom prst="rect">
            <a:avLst/>
          </a:prstGeom>
        </p:spPr>
        <p:txBody>
          <a:bodyPr vert="horz" lIns="91440" tIns="45720" rIns="91440" bIns="45720" rtlCol="0" anchor="ctr">
            <a:normAutofit fontScale="97500"/>
          </a:bodyPr>
          <a:lstStyle/>
          <a:p>
            <a:pPr fontAlgn="ctr">
              <a:spcBef>
                <a:spcPct val="0"/>
              </a:spcBef>
            </a:pPr>
            <a:r>
              <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26</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是否对招标代理进行了有效监督、管理</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22910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6"/>
          <p:cNvSpPr>
            <a:spLocks noGrp="1" noChangeArrowheads="1"/>
          </p:cNvSpPr>
          <p:nvPr>
            <p:ph type="sldNum" sz="quarter" idx="10"/>
          </p:nvPr>
        </p:nvSpPr>
        <p:spPr bwMode="auto">
          <a:noFill/>
          <a:ln>
            <a:miter lim="800000"/>
            <a:headEnd/>
            <a:tailEnd/>
          </a:ln>
        </p:spPr>
        <p:txBody>
          <a:bodyPr anchor="t"/>
          <a:lstStyle/>
          <a:p>
            <a:fld id="{45BEACAF-4754-4C02-99CF-BCEEC29BDD33}" type="slidenum">
              <a:rPr lang="en-US" altLang="zh-CN" smtClean="0">
                <a:solidFill>
                  <a:schemeClr val="tx1"/>
                </a:solidFill>
                <a:ea typeface="宋体" charset="-122"/>
              </a:rPr>
              <a:pPr/>
              <a:t>124</a:t>
            </a:fld>
            <a:endParaRPr lang="en-US" altLang="zh-CN">
              <a:solidFill>
                <a:schemeClr val="tx1"/>
              </a:solidFill>
              <a:ea typeface="宋体" charset="-122"/>
            </a:endParaRPr>
          </a:p>
        </p:txBody>
      </p:sp>
      <p:sp>
        <p:nvSpPr>
          <p:cNvPr id="131076" name="文本框 8"/>
          <p:cNvSpPr txBox="1">
            <a:spLocks noChangeArrowheads="1"/>
          </p:cNvSpPr>
          <p:nvPr/>
        </p:nvSpPr>
        <p:spPr bwMode="auto">
          <a:xfrm>
            <a:off x="541735" y="73819"/>
            <a:ext cx="1890713" cy="364408"/>
          </a:xfrm>
          <a:prstGeom prst="rect">
            <a:avLst/>
          </a:prstGeom>
          <a:noFill/>
          <a:ln w="9525">
            <a:noFill/>
            <a:miter lim="800000"/>
            <a:headEnd/>
            <a:tailEnd/>
          </a:ln>
        </p:spPr>
        <p:txBody>
          <a:bodyPr lIns="71323" tIns="35662" rIns="71323" bIns="35662">
            <a:spAutoFit/>
          </a:bodyPr>
          <a:lstStyle/>
          <a:p>
            <a:r>
              <a:rPr lang="zh-CN" altLang="en-US" sz="1900" b="1" dirty="0">
                <a:latin typeface="黑体" pitchFamily="49" charset="-122"/>
                <a:ea typeface="黑体" pitchFamily="49" charset="-122"/>
              </a:rPr>
              <a:t>第三章 投标</a:t>
            </a:r>
          </a:p>
        </p:txBody>
      </p:sp>
      <p:sp>
        <p:nvSpPr>
          <p:cNvPr id="10245" name="Rectangle 3"/>
          <p:cNvSpPr txBox="1">
            <a:spLocks noRot="1" noChangeArrowheads="1"/>
          </p:cNvSpPr>
          <p:nvPr/>
        </p:nvSpPr>
        <p:spPr bwMode="auto">
          <a:xfrm>
            <a:off x="1035844" y="589360"/>
            <a:ext cx="7777163" cy="3455194"/>
          </a:xfrm>
          <a:prstGeom prst="rect">
            <a:avLst/>
          </a:prstGeom>
          <a:noFill/>
          <a:ln w="9525">
            <a:noFill/>
            <a:miter lim="800000"/>
            <a:headEnd/>
            <a:tailEnd/>
          </a:ln>
        </p:spPr>
        <p:txBody>
          <a:bodyPr lIns="71323" tIns="35662" rIns="71323" bIns="35662"/>
          <a:lstStyle/>
          <a:p>
            <a:pPr algn="ctr">
              <a:lnSpc>
                <a:spcPct val="130000"/>
              </a:lnSpc>
              <a:spcBef>
                <a:spcPts val="468"/>
              </a:spcBef>
              <a:buClr>
                <a:srgbClr val="FFC000"/>
              </a:buClr>
              <a:buSzPct val="80000"/>
              <a:defRPr/>
            </a:pPr>
            <a:r>
              <a:rPr lang="en-US" altLang="zh-CN" sz="2500" b="1" dirty="0">
                <a:latin typeface="黑体" pitchFamily="49" charset="-122"/>
                <a:ea typeface="黑体" pitchFamily="49" charset="-122"/>
              </a:rPr>
              <a:t>《</a:t>
            </a:r>
            <a:r>
              <a:rPr lang="zh-CN" altLang="en-US" sz="2500" b="1" dirty="0">
                <a:latin typeface="黑体" pitchFamily="49" charset="-122"/>
                <a:ea typeface="黑体" pitchFamily="49" charset="-122"/>
              </a:rPr>
              <a:t>中华人民共和国招标投标法实施条例</a:t>
            </a:r>
            <a:r>
              <a:rPr lang="en-US" altLang="zh-CN" sz="2500" b="1" dirty="0">
                <a:latin typeface="黑体" pitchFamily="49" charset="-122"/>
                <a:ea typeface="黑体" pitchFamily="49" charset="-122"/>
              </a:rPr>
              <a:t>》</a:t>
            </a:r>
          </a:p>
          <a:p>
            <a:pPr algn="ctr">
              <a:lnSpc>
                <a:spcPct val="130000"/>
              </a:lnSpc>
              <a:spcBef>
                <a:spcPts val="468"/>
              </a:spcBef>
              <a:buClr>
                <a:srgbClr val="FFC000"/>
              </a:buClr>
              <a:buSzPct val="80000"/>
              <a:defRPr/>
            </a:pPr>
            <a:r>
              <a:rPr lang="zh-CN" altLang="en-US" sz="1900" b="1" dirty="0">
                <a:solidFill>
                  <a:srgbClr val="FF0000"/>
                </a:solidFill>
                <a:latin typeface="黑体" pitchFamily="49" charset="-122"/>
                <a:ea typeface="黑体" pitchFamily="49" charset="-122"/>
              </a:rPr>
              <a:t>国务院令 第</a:t>
            </a:r>
            <a:r>
              <a:rPr lang="en-US" altLang="zh-CN" sz="1900" b="1" dirty="0">
                <a:solidFill>
                  <a:srgbClr val="FF0000"/>
                </a:solidFill>
                <a:latin typeface="黑体" pitchFamily="49" charset="-122"/>
                <a:ea typeface="黑体" pitchFamily="49" charset="-122"/>
              </a:rPr>
              <a:t>613</a:t>
            </a:r>
            <a:r>
              <a:rPr lang="zh-CN" altLang="en-US" sz="1900" b="1" dirty="0">
                <a:solidFill>
                  <a:srgbClr val="FF0000"/>
                </a:solidFill>
                <a:latin typeface="黑体" pitchFamily="49" charset="-122"/>
                <a:ea typeface="黑体" pitchFamily="49" charset="-122"/>
              </a:rPr>
              <a:t>号</a:t>
            </a:r>
            <a:endParaRPr lang="en-US" altLang="zh-CN" sz="1900" b="1" dirty="0">
              <a:solidFill>
                <a:srgbClr val="FF0000"/>
              </a:solidFill>
              <a:latin typeface="黑体" pitchFamily="49" charset="-122"/>
              <a:ea typeface="黑体" pitchFamily="49" charset="-122"/>
            </a:endParaRPr>
          </a:p>
          <a:p>
            <a:pPr indent="279845" algn="just">
              <a:lnSpc>
                <a:spcPct val="110000"/>
              </a:lnSpc>
              <a:defRPr/>
            </a:pPr>
            <a:r>
              <a:rPr lang="zh-CN" altLang="en-US" sz="2200" b="1" dirty="0">
                <a:latin typeface="黑体" pitchFamily="49" charset="-122"/>
                <a:ea typeface="黑体" pitchFamily="49" charset="-122"/>
              </a:rPr>
              <a:t>第十三条 招标代理机构在招标人委托的范围内开展招标代理业务，任何单位和个人不得非法干涉。</a:t>
            </a:r>
          </a:p>
          <a:p>
            <a:pPr indent="279845" algn="just">
              <a:lnSpc>
                <a:spcPct val="110000"/>
              </a:lnSpc>
              <a:defRPr/>
            </a:pPr>
            <a:r>
              <a:rPr lang="zh-CN" altLang="en-US" sz="2200" b="1" dirty="0">
                <a:latin typeface="黑体" pitchFamily="49" charset="-122"/>
                <a:ea typeface="黑体" pitchFamily="49" charset="-122"/>
              </a:rPr>
              <a:t>招标代理机构代理招标业务，应当遵守招标投标法和本条例关于招标人的规定。招标代理机构不得在所代理的招标项目中投标或者代理投标，也不得为所代理的招标项目的投标人提供咨询。</a:t>
            </a:r>
          </a:p>
          <a:p>
            <a:pPr indent="279845" algn="just">
              <a:lnSpc>
                <a:spcPct val="110000"/>
              </a:lnSpc>
              <a:defRPr/>
            </a:pPr>
            <a:r>
              <a:rPr lang="zh-CN" altLang="en-US" sz="2200" b="1" dirty="0">
                <a:latin typeface="黑体" pitchFamily="49" charset="-122"/>
                <a:ea typeface="黑体" pitchFamily="49" charset="-122"/>
              </a:rPr>
              <a:t>第十四条 招标人应当与被委托的招标代理机构签订书面委托合同，合同约定的收费标准应当符合国家有关规定。</a:t>
            </a:r>
            <a:endParaRPr lang="zh-CN" altLang="en-US" sz="2200" b="1" dirty="0">
              <a:latin typeface="黑体" pitchFamily="49" charset="-122"/>
              <a:ea typeface="黑体" pitchFamily="49" charset="-122"/>
              <a:cs typeface="楷体" pitchFamily="49" charset="-122"/>
            </a:endParaRPr>
          </a:p>
        </p:txBody>
      </p:sp>
      <p:sp>
        <p:nvSpPr>
          <p:cNvPr id="6" name="五边形 5"/>
          <p:cNvSpPr/>
          <p:nvPr/>
        </p:nvSpPr>
        <p:spPr>
          <a:xfrm>
            <a:off x="500062" y="0"/>
            <a:ext cx="3053954" cy="5393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公路工程招标投标管理重点</a:t>
            </a:r>
          </a:p>
        </p:txBody>
      </p:sp>
      <p:sp>
        <p:nvSpPr>
          <p:cNvPr id="6" name="标题 1"/>
          <p:cNvSpPr txBox="1">
            <a:spLocks/>
          </p:cNvSpPr>
          <p:nvPr/>
        </p:nvSpPr>
        <p:spPr>
          <a:xfrm>
            <a:off x="467544" y="1599642"/>
            <a:ext cx="8496944" cy="1625346"/>
          </a:xfrm>
          <a:prstGeom prst="rect">
            <a:avLst/>
          </a:prstGeom>
        </p:spPr>
        <p:txBody>
          <a:bodyPr vert="horz" lIns="91440" tIns="45720" rIns="91440" bIns="45720" rtlCol="0" anchor="ctr">
            <a:normAutofit fontScale="97500"/>
          </a:bodyPr>
          <a:lstStyle/>
          <a:p>
            <a:pPr fontAlgn="ctr">
              <a:spcBef>
                <a:spcPct val="0"/>
              </a:spcBef>
            </a:pPr>
            <a:r>
              <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27</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是否对招投标过程中的</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异议、</a:t>
            </a:r>
            <a:r>
              <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投诉及反映的问题进行及时有效处理</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22910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sldNum" sz="quarter" idx="10"/>
          </p:nvPr>
        </p:nvSpPr>
        <p:spPr bwMode="auto">
          <a:noFill/>
          <a:ln>
            <a:miter lim="800000"/>
            <a:headEnd/>
            <a:tailEnd/>
          </a:ln>
        </p:spPr>
        <p:txBody>
          <a:bodyPr anchor="t"/>
          <a:lstStyle/>
          <a:p>
            <a:fld id="{560390BD-63B3-4E8F-8B81-F1AD740AAA48}" type="slidenum">
              <a:rPr lang="en-US" altLang="zh-CN" smtClean="0">
                <a:solidFill>
                  <a:schemeClr val="tx1"/>
                </a:solidFill>
                <a:ea typeface="宋体" charset="-122"/>
              </a:rPr>
              <a:pPr/>
              <a:t>126</a:t>
            </a:fld>
            <a:endParaRPr lang="en-US" altLang="zh-CN">
              <a:solidFill>
                <a:schemeClr val="tx1"/>
              </a:solidFill>
              <a:ea typeface="宋体" charset="-122"/>
            </a:endParaRPr>
          </a:p>
        </p:txBody>
      </p:sp>
      <p:sp>
        <p:nvSpPr>
          <p:cNvPr id="10245" name="Rectangle 3"/>
          <p:cNvSpPr txBox="1">
            <a:spLocks noRot="1" noChangeArrowheads="1"/>
          </p:cNvSpPr>
          <p:nvPr/>
        </p:nvSpPr>
        <p:spPr bwMode="auto">
          <a:xfrm>
            <a:off x="1035844" y="696516"/>
            <a:ext cx="7777163" cy="3455194"/>
          </a:xfrm>
          <a:prstGeom prst="rect">
            <a:avLst/>
          </a:prstGeom>
          <a:noFill/>
          <a:ln w="9525">
            <a:noFill/>
            <a:miter lim="800000"/>
            <a:headEnd/>
            <a:tailEnd/>
          </a:ln>
        </p:spPr>
        <p:txBody>
          <a:bodyPr lIns="71323" tIns="35662" rIns="71323" bIns="35662"/>
          <a:lstStyle/>
          <a:p>
            <a:pPr algn="ctr">
              <a:lnSpc>
                <a:spcPct val="130000"/>
              </a:lnSpc>
              <a:spcBef>
                <a:spcPts val="468"/>
              </a:spcBef>
              <a:buClr>
                <a:srgbClr val="FFC000"/>
              </a:buClr>
              <a:buSzPct val="80000"/>
              <a:defRPr/>
            </a:pPr>
            <a:r>
              <a:rPr lang="en-US" altLang="zh-CN" sz="2500" b="1" dirty="0">
                <a:latin typeface="黑体" pitchFamily="49" charset="-122"/>
                <a:ea typeface="黑体" pitchFamily="49" charset="-122"/>
              </a:rPr>
              <a:t>《</a:t>
            </a:r>
            <a:r>
              <a:rPr lang="zh-CN" altLang="en-US" sz="2500" b="1" dirty="0">
                <a:latin typeface="黑体" pitchFamily="49" charset="-122"/>
                <a:ea typeface="黑体" pitchFamily="49" charset="-122"/>
              </a:rPr>
              <a:t>中华人民共和国招标投标法实施条例</a:t>
            </a:r>
            <a:r>
              <a:rPr lang="en-US" altLang="zh-CN" sz="2500" b="1" dirty="0">
                <a:latin typeface="黑体" pitchFamily="49" charset="-122"/>
                <a:ea typeface="黑体" pitchFamily="49" charset="-122"/>
              </a:rPr>
              <a:t>》</a:t>
            </a:r>
          </a:p>
          <a:p>
            <a:pPr algn="ctr">
              <a:lnSpc>
                <a:spcPct val="130000"/>
              </a:lnSpc>
              <a:spcBef>
                <a:spcPts val="468"/>
              </a:spcBef>
              <a:buClr>
                <a:srgbClr val="FFC000"/>
              </a:buClr>
              <a:buSzPct val="80000"/>
              <a:defRPr/>
            </a:pPr>
            <a:r>
              <a:rPr lang="zh-CN" altLang="en-US" sz="1900" b="1" dirty="0">
                <a:solidFill>
                  <a:srgbClr val="FF0000"/>
                </a:solidFill>
                <a:latin typeface="黑体" pitchFamily="49" charset="-122"/>
                <a:ea typeface="黑体" pitchFamily="49" charset="-122"/>
              </a:rPr>
              <a:t>国务院令 第</a:t>
            </a:r>
            <a:r>
              <a:rPr lang="en-US" altLang="zh-CN" sz="1900" b="1" dirty="0">
                <a:solidFill>
                  <a:srgbClr val="FF0000"/>
                </a:solidFill>
                <a:latin typeface="黑体" pitchFamily="49" charset="-122"/>
                <a:ea typeface="黑体" pitchFamily="49" charset="-122"/>
              </a:rPr>
              <a:t>613</a:t>
            </a:r>
            <a:r>
              <a:rPr lang="zh-CN" altLang="en-US" sz="1900" b="1" dirty="0">
                <a:solidFill>
                  <a:srgbClr val="FF0000"/>
                </a:solidFill>
                <a:latin typeface="黑体" pitchFamily="49" charset="-122"/>
                <a:ea typeface="黑体" pitchFamily="49" charset="-122"/>
              </a:rPr>
              <a:t>号</a:t>
            </a:r>
            <a:endParaRPr lang="en-US" altLang="zh-CN" sz="1900" b="1" dirty="0">
              <a:solidFill>
                <a:srgbClr val="FF0000"/>
              </a:solidFill>
              <a:latin typeface="黑体" pitchFamily="49" charset="-122"/>
              <a:ea typeface="黑体" pitchFamily="49" charset="-122"/>
            </a:endParaRPr>
          </a:p>
          <a:p>
            <a:pPr indent="279845" algn="just">
              <a:lnSpc>
                <a:spcPct val="120000"/>
              </a:lnSpc>
              <a:defRPr/>
            </a:pPr>
            <a:r>
              <a:rPr lang="zh-CN" altLang="en-US" sz="2200" b="1" dirty="0">
                <a:latin typeface="黑体" pitchFamily="49" charset="-122"/>
                <a:ea typeface="黑体" pitchFamily="49" charset="-122"/>
              </a:rPr>
              <a:t>第二十二条　</a:t>
            </a:r>
            <a:r>
              <a:rPr lang="zh-CN" altLang="en-US" sz="2200" b="1" dirty="0">
                <a:solidFill>
                  <a:srgbClr val="FF0000"/>
                </a:solidFill>
                <a:latin typeface="黑体" pitchFamily="49" charset="-122"/>
                <a:ea typeface="黑体" pitchFamily="49" charset="-122"/>
              </a:rPr>
              <a:t>潜在投标人或者其他利害关系人</a:t>
            </a:r>
            <a:r>
              <a:rPr lang="zh-CN" altLang="en-US" sz="2200" b="1" dirty="0">
                <a:latin typeface="黑体" pitchFamily="49" charset="-122"/>
                <a:ea typeface="黑体" pitchFamily="49" charset="-122"/>
              </a:rPr>
              <a:t>对资格预审文件有异议的，应当在提交资格预审申请文件截止时间</a:t>
            </a:r>
            <a:r>
              <a:rPr lang="en-US" altLang="en-US" sz="2200" b="1" dirty="0">
                <a:solidFill>
                  <a:srgbClr val="FF0000"/>
                </a:solidFill>
                <a:latin typeface="黑体" pitchFamily="49" charset="-122"/>
                <a:ea typeface="黑体" pitchFamily="49" charset="-122"/>
              </a:rPr>
              <a:t>2</a:t>
            </a:r>
            <a:r>
              <a:rPr lang="zh-CN" altLang="en-US" sz="2200" b="1" dirty="0">
                <a:solidFill>
                  <a:srgbClr val="FF0000"/>
                </a:solidFill>
                <a:latin typeface="黑体" pitchFamily="49" charset="-122"/>
                <a:ea typeface="黑体" pitchFamily="49" charset="-122"/>
              </a:rPr>
              <a:t>日前</a:t>
            </a:r>
            <a:r>
              <a:rPr lang="zh-CN" altLang="en-US" sz="2200" b="1" dirty="0">
                <a:latin typeface="黑体" pitchFamily="49" charset="-122"/>
                <a:ea typeface="黑体" pitchFamily="49" charset="-122"/>
              </a:rPr>
              <a:t>提出；对招标文件有异议的，应当在投标截止时间</a:t>
            </a:r>
            <a:r>
              <a:rPr lang="en-US" altLang="en-US" sz="2200" b="1" dirty="0">
                <a:solidFill>
                  <a:srgbClr val="FF0000"/>
                </a:solidFill>
                <a:latin typeface="黑体" pitchFamily="49" charset="-122"/>
                <a:ea typeface="黑体" pitchFamily="49" charset="-122"/>
              </a:rPr>
              <a:t>10</a:t>
            </a:r>
            <a:r>
              <a:rPr lang="zh-CN" altLang="en-US" sz="2200" b="1" dirty="0">
                <a:solidFill>
                  <a:srgbClr val="FF0000"/>
                </a:solidFill>
                <a:latin typeface="黑体" pitchFamily="49" charset="-122"/>
                <a:ea typeface="黑体" pitchFamily="49" charset="-122"/>
              </a:rPr>
              <a:t>日前</a:t>
            </a:r>
            <a:r>
              <a:rPr lang="zh-CN" altLang="en-US" sz="2200" b="1" dirty="0">
                <a:latin typeface="黑体" pitchFamily="49" charset="-122"/>
                <a:ea typeface="黑体" pitchFamily="49" charset="-122"/>
              </a:rPr>
              <a:t>提出。招标人应当自收到异议之日起</a:t>
            </a:r>
            <a:r>
              <a:rPr lang="en-US" altLang="en-US" sz="2200" b="1" dirty="0">
                <a:solidFill>
                  <a:srgbClr val="FF3300"/>
                </a:solidFill>
                <a:latin typeface="黑体" pitchFamily="49" charset="-122"/>
                <a:ea typeface="黑体" pitchFamily="49" charset="-122"/>
              </a:rPr>
              <a:t>3</a:t>
            </a:r>
            <a:r>
              <a:rPr lang="zh-CN" altLang="en-US" sz="2200" b="1" dirty="0">
                <a:solidFill>
                  <a:srgbClr val="FF3300"/>
                </a:solidFill>
                <a:latin typeface="黑体" pitchFamily="49" charset="-122"/>
                <a:ea typeface="黑体" pitchFamily="49" charset="-122"/>
              </a:rPr>
              <a:t>日内</a:t>
            </a:r>
            <a:r>
              <a:rPr lang="zh-CN" altLang="en-US" sz="2200" b="1" dirty="0">
                <a:latin typeface="黑体" pitchFamily="49" charset="-122"/>
                <a:ea typeface="黑体" pitchFamily="49" charset="-122"/>
              </a:rPr>
              <a:t>作出答复；作出答复前，应当</a:t>
            </a:r>
            <a:r>
              <a:rPr lang="zh-CN" altLang="en-US" sz="2200" b="1" dirty="0">
                <a:solidFill>
                  <a:schemeClr val="tx2"/>
                </a:solidFill>
                <a:latin typeface="黑体" pitchFamily="49" charset="-122"/>
                <a:ea typeface="黑体" pitchFamily="49" charset="-122"/>
              </a:rPr>
              <a:t>暂停</a:t>
            </a:r>
            <a:r>
              <a:rPr lang="zh-CN" altLang="en-US" sz="2200" b="1" dirty="0">
                <a:latin typeface="黑体" pitchFamily="49" charset="-122"/>
                <a:ea typeface="黑体" pitchFamily="49" charset="-122"/>
              </a:rPr>
              <a:t>招标投标活动。</a:t>
            </a:r>
            <a:r>
              <a:rPr lang="en-US" altLang="en-US" sz="2200" b="1" dirty="0">
                <a:latin typeface="黑体" pitchFamily="49" charset="-122"/>
                <a:ea typeface="黑体" pitchFamily="49" charset="-122"/>
              </a:rPr>
              <a:t> </a:t>
            </a:r>
            <a:endParaRPr lang="zh-CN" altLang="en-US" sz="2000" b="1" kern="0" dirty="0">
              <a:solidFill>
                <a:srgbClr val="FFFFFF"/>
              </a:solidFill>
              <a:latin typeface="黑体" pitchFamily="49" charset="-122"/>
              <a:ea typeface="黑体" pitchFamily="49" charset="-122"/>
            </a:endParaRPr>
          </a:p>
        </p:txBody>
      </p:sp>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78594" y="0"/>
            <a:ext cx="3245644" cy="5393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108547" name="Rectangle 6"/>
          <p:cNvSpPr>
            <a:spLocks noGrp="1" noChangeArrowheads="1"/>
          </p:cNvSpPr>
          <p:nvPr>
            <p:ph type="sldNum" sz="quarter" idx="10"/>
          </p:nvPr>
        </p:nvSpPr>
        <p:spPr bwMode="auto">
          <a:noFill/>
          <a:ln>
            <a:miter lim="800000"/>
            <a:headEnd/>
            <a:tailEnd/>
          </a:ln>
        </p:spPr>
        <p:txBody>
          <a:bodyPr anchor="t"/>
          <a:lstStyle/>
          <a:p>
            <a:fld id="{AEBD386B-0978-4442-A278-D595F11FA17D}" type="slidenum">
              <a:rPr lang="en-US" altLang="zh-CN" smtClean="0">
                <a:solidFill>
                  <a:schemeClr val="tx1"/>
                </a:solidFill>
                <a:ea typeface="宋体" charset="-122"/>
              </a:rPr>
              <a:pPr/>
              <a:t>127</a:t>
            </a:fld>
            <a:endParaRPr lang="en-US" altLang="zh-CN">
              <a:solidFill>
                <a:schemeClr val="tx1"/>
              </a:solidFill>
              <a:ea typeface="宋体" charset="-122"/>
            </a:endParaRPr>
          </a:p>
        </p:txBody>
      </p:sp>
      <p:sp>
        <p:nvSpPr>
          <p:cNvPr id="108549" name="文本框 8"/>
          <p:cNvSpPr txBox="1">
            <a:spLocks noChangeArrowheads="1"/>
          </p:cNvSpPr>
          <p:nvPr/>
        </p:nvSpPr>
        <p:spPr bwMode="auto">
          <a:xfrm>
            <a:off x="541736" y="73819"/>
            <a:ext cx="3058715"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108550" name="Rectangle 3"/>
          <p:cNvSpPr txBox="1">
            <a:spLocks noRot="1" noChangeArrowheads="1"/>
          </p:cNvSpPr>
          <p:nvPr/>
        </p:nvSpPr>
        <p:spPr bwMode="auto">
          <a:xfrm>
            <a:off x="1007269" y="1059656"/>
            <a:ext cx="7561660" cy="3132535"/>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pPr>
            <a:r>
              <a:rPr lang="zh-CN" altLang="en-US" sz="2800" b="1" dirty="0">
                <a:solidFill>
                  <a:srgbClr val="FF9900"/>
                </a:solidFill>
                <a:latin typeface="黑体" pitchFamily="49" charset="-122"/>
                <a:ea typeface="黑体" pitchFamily="49" charset="-122"/>
              </a:rPr>
              <a:t>第三十六条 </a:t>
            </a:r>
            <a:r>
              <a:rPr lang="zh-CN" altLang="en-US" sz="2800" b="1" dirty="0">
                <a:latin typeface="黑体" pitchFamily="49" charset="-122"/>
                <a:ea typeface="黑体" pitchFamily="49" charset="-122"/>
              </a:rPr>
              <a:t>开标由招标人主持，邀请所有投标人参加。开标过程应当记录，并存档备查。投标人对</a:t>
            </a:r>
            <a:r>
              <a:rPr lang="zh-CN" altLang="en-US" sz="2800" b="1" dirty="0">
                <a:solidFill>
                  <a:srgbClr val="FF0000"/>
                </a:solidFill>
                <a:latin typeface="黑体" pitchFamily="49" charset="-122"/>
                <a:ea typeface="黑体" pitchFamily="49" charset="-122"/>
              </a:rPr>
              <a:t>开标有异议的，应当在开标现场提出</a:t>
            </a:r>
            <a:r>
              <a:rPr lang="zh-CN" altLang="en-US" sz="2800" b="1" dirty="0">
                <a:latin typeface="黑体" pitchFamily="49" charset="-122"/>
                <a:ea typeface="黑体" pitchFamily="49" charset="-122"/>
              </a:rPr>
              <a:t>，招标人应当当场作出答复，并</a:t>
            </a:r>
            <a:r>
              <a:rPr lang="zh-CN" altLang="en-US" sz="2800" b="1" dirty="0">
                <a:solidFill>
                  <a:srgbClr val="FF0000"/>
                </a:solidFill>
                <a:latin typeface="黑体" pitchFamily="49" charset="-122"/>
                <a:ea typeface="黑体" pitchFamily="49" charset="-122"/>
              </a:rPr>
              <a:t>制作记录</a:t>
            </a:r>
            <a:r>
              <a:rPr lang="zh-CN" altLang="en-US" sz="2800" b="1" dirty="0">
                <a:latin typeface="黑体" pitchFamily="49" charset="-122"/>
                <a:ea typeface="黑体" pitchFamily="49" charset="-122"/>
              </a:rPr>
              <a:t>。未参加开标的投标人，视为对开标过程无异议。</a:t>
            </a:r>
          </a:p>
        </p:txBody>
      </p:sp>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232172" y="0"/>
            <a:ext cx="3245644" cy="5393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149507" name="Rectangle 6"/>
          <p:cNvSpPr>
            <a:spLocks noGrp="1" noChangeArrowheads="1"/>
          </p:cNvSpPr>
          <p:nvPr>
            <p:ph type="sldNum" sz="quarter" idx="10"/>
          </p:nvPr>
        </p:nvSpPr>
        <p:spPr bwMode="auto">
          <a:noFill/>
          <a:ln>
            <a:miter lim="800000"/>
            <a:headEnd/>
            <a:tailEnd/>
          </a:ln>
        </p:spPr>
        <p:txBody>
          <a:bodyPr anchor="t"/>
          <a:lstStyle/>
          <a:p>
            <a:fld id="{F6A4F931-DE5A-4691-AC0B-70F444B94EAB}" type="slidenum">
              <a:rPr lang="en-US" altLang="zh-CN" smtClean="0">
                <a:solidFill>
                  <a:schemeClr val="tx1"/>
                </a:solidFill>
                <a:ea typeface="宋体" charset="-122"/>
              </a:rPr>
              <a:pPr/>
              <a:t>128</a:t>
            </a:fld>
            <a:endParaRPr lang="en-US" altLang="zh-CN">
              <a:solidFill>
                <a:schemeClr val="tx1"/>
              </a:solidFill>
              <a:ea typeface="宋体" charset="-122"/>
            </a:endParaRPr>
          </a:p>
        </p:txBody>
      </p:sp>
      <p:sp>
        <p:nvSpPr>
          <p:cNvPr id="149509" name="文本框 8"/>
          <p:cNvSpPr txBox="1">
            <a:spLocks noChangeArrowheads="1"/>
          </p:cNvSpPr>
          <p:nvPr/>
        </p:nvSpPr>
        <p:spPr bwMode="auto">
          <a:xfrm>
            <a:off x="541736" y="73819"/>
            <a:ext cx="3058715"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149510" name="Rectangle 3"/>
          <p:cNvSpPr txBox="1">
            <a:spLocks noRot="1" noChangeArrowheads="1"/>
          </p:cNvSpPr>
          <p:nvPr/>
        </p:nvSpPr>
        <p:spPr bwMode="auto">
          <a:xfrm>
            <a:off x="971600" y="627534"/>
            <a:ext cx="7561660" cy="3145631"/>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pPr>
            <a:r>
              <a:rPr lang="zh-CN" altLang="en-US" sz="2000" b="1" dirty="0">
                <a:solidFill>
                  <a:srgbClr val="FF9900"/>
                </a:solidFill>
                <a:latin typeface="黑体" pitchFamily="49" charset="-122"/>
                <a:ea typeface="黑体" pitchFamily="49" charset="-122"/>
              </a:rPr>
              <a:t>第五十三条 </a:t>
            </a:r>
            <a:r>
              <a:rPr lang="zh-CN" altLang="en-US" sz="2000" b="1" dirty="0">
                <a:latin typeface="黑体" pitchFamily="49" charset="-122"/>
                <a:ea typeface="黑体" pitchFamily="49" charset="-122"/>
              </a:rPr>
              <a:t>依法必须进行招标的公路建设项目，招标人应当自收到评标报告之日起</a:t>
            </a:r>
            <a:r>
              <a:rPr lang="en-US" altLang="zh-CN" sz="2000" b="1" dirty="0">
                <a:latin typeface="黑体" pitchFamily="49" charset="-122"/>
                <a:ea typeface="黑体" pitchFamily="49" charset="-122"/>
              </a:rPr>
              <a:t>3</a:t>
            </a:r>
            <a:r>
              <a:rPr lang="zh-CN" altLang="en-US" sz="2000" b="1" dirty="0">
                <a:latin typeface="黑体" pitchFamily="49" charset="-122"/>
                <a:ea typeface="黑体" pitchFamily="49" charset="-122"/>
              </a:rPr>
              <a:t>日内，在对该项目具有招标监督职责的交通运输主管部门政府网站或者其指定的其他网站上公示中标候选人，公示期不得少于</a:t>
            </a:r>
            <a:r>
              <a:rPr lang="en-US" altLang="zh-CN" sz="2000" b="1" dirty="0">
                <a:latin typeface="黑体" pitchFamily="49" charset="-122"/>
                <a:ea typeface="黑体" pitchFamily="49" charset="-122"/>
              </a:rPr>
              <a:t>3</a:t>
            </a:r>
            <a:r>
              <a:rPr lang="zh-CN" altLang="en-US" sz="2000" b="1" dirty="0">
                <a:latin typeface="黑体" pitchFamily="49" charset="-122"/>
                <a:ea typeface="黑体" pitchFamily="49" charset="-122"/>
              </a:rPr>
              <a:t>日，公示内容包括：</a:t>
            </a:r>
          </a:p>
          <a:p>
            <a:pPr algn="just">
              <a:lnSpc>
                <a:spcPct val="130000"/>
              </a:lnSpc>
              <a:spcBef>
                <a:spcPts val="468"/>
              </a:spcBef>
              <a:buClr>
                <a:srgbClr val="FFC000"/>
              </a:buClr>
              <a:buSzPct val="80000"/>
            </a:pPr>
            <a:r>
              <a:rPr lang="zh-CN" altLang="en-US" sz="2000" b="1" dirty="0">
                <a:latin typeface="黑体" pitchFamily="49" charset="-122"/>
                <a:ea typeface="黑体" pitchFamily="49" charset="-122"/>
              </a:rPr>
              <a:t>   （一）中标候选人排序、名称、投标报价；</a:t>
            </a:r>
            <a:endParaRPr lang="en-US" altLang="zh-CN" sz="2000" b="1" dirty="0">
              <a:latin typeface="黑体" pitchFamily="49" charset="-122"/>
              <a:ea typeface="黑体" pitchFamily="49" charset="-122"/>
            </a:endParaRPr>
          </a:p>
          <a:p>
            <a:pPr algn="just">
              <a:lnSpc>
                <a:spcPct val="130000"/>
              </a:lnSpc>
              <a:spcBef>
                <a:spcPts val="468"/>
              </a:spcBef>
              <a:buClr>
                <a:srgbClr val="FFC000"/>
              </a:buClr>
              <a:buSzPct val="80000"/>
            </a:pPr>
            <a:r>
              <a:rPr lang="zh-CN" altLang="en-US" sz="2000" b="1" dirty="0">
                <a:latin typeface="黑体" pitchFamily="49" charset="-122"/>
                <a:ea typeface="黑体" pitchFamily="49" charset="-122"/>
              </a:rPr>
              <a:t>   （二）中标候选人在投标文件中承诺的</a:t>
            </a:r>
            <a:r>
              <a:rPr lang="zh-CN" altLang="en-US" sz="2000" b="1" dirty="0">
                <a:solidFill>
                  <a:srgbClr val="FF0000"/>
                </a:solidFill>
                <a:latin typeface="黑体" pitchFamily="49" charset="-122"/>
                <a:ea typeface="黑体" pitchFamily="49" charset="-122"/>
              </a:rPr>
              <a:t>主要人员姓名、个人业绩、相关证书编号</a:t>
            </a:r>
            <a:r>
              <a:rPr lang="zh-CN" altLang="en-US" sz="2000" b="1" dirty="0">
                <a:latin typeface="黑体" pitchFamily="49" charset="-122"/>
                <a:ea typeface="黑体" pitchFamily="49" charset="-122"/>
              </a:rPr>
              <a:t>；</a:t>
            </a:r>
            <a:endParaRPr lang="en-US" altLang="zh-CN" sz="2000" b="1" dirty="0">
              <a:latin typeface="黑体" pitchFamily="49" charset="-122"/>
              <a:ea typeface="黑体" pitchFamily="49" charset="-122"/>
            </a:endParaRPr>
          </a:p>
          <a:p>
            <a:pPr algn="just">
              <a:lnSpc>
                <a:spcPct val="130000"/>
              </a:lnSpc>
              <a:spcBef>
                <a:spcPts val="468"/>
              </a:spcBef>
              <a:buClr>
                <a:srgbClr val="FFC000"/>
              </a:buClr>
              <a:buSzPct val="80000"/>
            </a:pPr>
            <a:r>
              <a:rPr lang="zh-CN" altLang="en-US" sz="2000" b="1" dirty="0">
                <a:latin typeface="黑体" pitchFamily="49" charset="-122"/>
                <a:ea typeface="黑体" pitchFamily="49" charset="-122"/>
              </a:rPr>
              <a:t>   （三）中标候选人在投标文件中填报的</a:t>
            </a:r>
            <a:r>
              <a:rPr lang="zh-CN" altLang="en-US" sz="2000" b="1" dirty="0">
                <a:solidFill>
                  <a:srgbClr val="FF0000"/>
                </a:solidFill>
                <a:latin typeface="黑体" pitchFamily="49" charset="-122"/>
                <a:ea typeface="黑体" pitchFamily="49" charset="-122"/>
              </a:rPr>
              <a:t>项目业绩</a:t>
            </a:r>
            <a:r>
              <a:rPr lang="zh-CN" altLang="en-US" sz="2000" b="1" dirty="0">
                <a:latin typeface="黑体" pitchFamily="49" charset="-122"/>
                <a:ea typeface="黑体" pitchFamily="49" charset="-122"/>
              </a:rPr>
              <a:t>；</a:t>
            </a:r>
          </a:p>
          <a:p>
            <a:pPr algn="just">
              <a:lnSpc>
                <a:spcPct val="130000"/>
              </a:lnSpc>
              <a:spcBef>
                <a:spcPts val="468"/>
              </a:spcBef>
              <a:buClr>
                <a:srgbClr val="FFC000"/>
              </a:buClr>
              <a:buSzPct val="80000"/>
            </a:pPr>
            <a:r>
              <a:rPr lang="zh-CN" altLang="en-US" sz="2000" b="1" dirty="0">
                <a:latin typeface="黑体" pitchFamily="49" charset="-122"/>
                <a:ea typeface="黑体" pitchFamily="49" charset="-122"/>
              </a:rPr>
              <a:t>   （四）被</a:t>
            </a:r>
            <a:r>
              <a:rPr lang="zh-CN" altLang="en-US" sz="2000" b="1" dirty="0">
                <a:solidFill>
                  <a:srgbClr val="FF0000"/>
                </a:solidFill>
                <a:latin typeface="黑体" pitchFamily="49" charset="-122"/>
                <a:ea typeface="黑体" pitchFamily="49" charset="-122"/>
              </a:rPr>
              <a:t>否决投标</a:t>
            </a:r>
            <a:r>
              <a:rPr lang="zh-CN" altLang="en-US" sz="2000" b="1" dirty="0">
                <a:latin typeface="黑体" pitchFamily="49" charset="-122"/>
                <a:ea typeface="黑体" pitchFamily="49" charset="-122"/>
              </a:rPr>
              <a:t>的投标人名称、否决依据和原因；</a:t>
            </a:r>
          </a:p>
          <a:p>
            <a:pPr algn="just">
              <a:lnSpc>
                <a:spcPct val="130000"/>
              </a:lnSpc>
              <a:spcBef>
                <a:spcPts val="468"/>
              </a:spcBef>
              <a:buClr>
                <a:srgbClr val="FFC000"/>
              </a:buClr>
              <a:buSzPct val="80000"/>
            </a:pPr>
            <a:r>
              <a:rPr lang="zh-CN" altLang="en-US" sz="2000" b="1" dirty="0">
                <a:latin typeface="黑体" pitchFamily="49" charset="-122"/>
                <a:ea typeface="黑体" pitchFamily="49" charset="-122"/>
              </a:rPr>
              <a:t>   （五）招标文件规定公示的其他内容。</a:t>
            </a:r>
          </a:p>
          <a:p>
            <a:pPr>
              <a:lnSpc>
                <a:spcPct val="130000"/>
              </a:lnSpc>
              <a:spcBef>
                <a:spcPts val="468"/>
              </a:spcBef>
              <a:buClr>
                <a:srgbClr val="FFC000"/>
              </a:buClr>
              <a:buSzPct val="80000"/>
            </a:pPr>
            <a:endParaRPr lang="zh-CN" altLang="en-US" sz="2800" b="1" dirty="0">
              <a:latin typeface="黑体" pitchFamily="49" charset="-122"/>
              <a:ea typeface="黑体" pitchFamily="49" charset="-122"/>
            </a:endParaRPr>
          </a:p>
          <a:p>
            <a:pPr algn="just">
              <a:lnSpc>
                <a:spcPct val="130000"/>
              </a:lnSpc>
              <a:spcBef>
                <a:spcPts val="468"/>
              </a:spcBef>
              <a:buClr>
                <a:srgbClr val="FFC000"/>
              </a:buClr>
              <a:buSzPct val="80000"/>
            </a:pPr>
            <a:endParaRPr lang="en-US" altLang="zh-CN" sz="2800" b="1" dirty="0">
              <a:latin typeface="黑体" pitchFamily="49" charset="-122"/>
              <a:ea typeface="黑体" pitchFamily="49" charset="-122"/>
            </a:endParaRPr>
          </a:p>
          <a:p>
            <a:pPr algn="just">
              <a:lnSpc>
                <a:spcPct val="130000"/>
              </a:lnSpc>
              <a:spcBef>
                <a:spcPts val="468"/>
              </a:spcBef>
              <a:buClr>
                <a:srgbClr val="FFC000"/>
              </a:buClr>
              <a:buSzPct val="80000"/>
            </a:pPr>
            <a:endParaRPr lang="en-US" altLang="zh-CN" sz="2800" b="1" dirty="0">
              <a:latin typeface="黑体" pitchFamily="49" charset="-122"/>
              <a:ea typeface="黑体" pitchFamily="49" charset="-122"/>
            </a:endParaRPr>
          </a:p>
          <a:p>
            <a:pPr algn="just">
              <a:lnSpc>
                <a:spcPct val="130000"/>
              </a:lnSpc>
              <a:spcBef>
                <a:spcPts val="468"/>
              </a:spcBef>
              <a:buClr>
                <a:srgbClr val="FFC000"/>
              </a:buClr>
              <a:buSzPct val="80000"/>
            </a:pPr>
            <a:endParaRPr lang="zh-CN" altLang="en-US" sz="2800" b="1" dirty="0">
              <a:latin typeface="黑体" pitchFamily="49" charset="-122"/>
              <a:ea typeface="黑体" pitchFamily="49" charset="-122"/>
            </a:endParaRPr>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78594" y="0"/>
            <a:ext cx="3245644" cy="5393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151555" name="Rectangle 6"/>
          <p:cNvSpPr>
            <a:spLocks noGrp="1" noChangeArrowheads="1"/>
          </p:cNvSpPr>
          <p:nvPr>
            <p:ph type="sldNum" sz="quarter" idx="10"/>
          </p:nvPr>
        </p:nvSpPr>
        <p:spPr bwMode="auto">
          <a:noFill/>
          <a:ln>
            <a:miter lim="800000"/>
            <a:headEnd/>
            <a:tailEnd/>
          </a:ln>
        </p:spPr>
        <p:txBody>
          <a:bodyPr anchor="t"/>
          <a:lstStyle/>
          <a:p>
            <a:fld id="{7D8AB239-D67D-4EC0-A147-A7B058D4E752}" type="slidenum">
              <a:rPr lang="en-US" altLang="zh-CN" smtClean="0">
                <a:solidFill>
                  <a:schemeClr val="tx1"/>
                </a:solidFill>
                <a:ea typeface="宋体" charset="-122"/>
              </a:rPr>
              <a:pPr/>
              <a:t>129</a:t>
            </a:fld>
            <a:endParaRPr lang="en-US" altLang="zh-CN">
              <a:solidFill>
                <a:schemeClr val="tx1"/>
              </a:solidFill>
              <a:ea typeface="宋体" charset="-122"/>
            </a:endParaRPr>
          </a:p>
        </p:txBody>
      </p:sp>
      <p:sp>
        <p:nvSpPr>
          <p:cNvPr id="151557" name="文本框 8"/>
          <p:cNvSpPr txBox="1">
            <a:spLocks noChangeArrowheads="1"/>
          </p:cNvSpPr>
          <p:nvPr/>
        </p:nvSpPr>
        <p:spPr bwMode="auto">
          <a:xfrm>
            <a:off x="541736" y="73819"/>
            <a:ext cx="3058715"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151558" name="Rectangle 3"/>
          <p:cNvSpPr txBox="1">
            <a:spLocks noRot="1" noChangeArrowheads="1"/>
          </p:cNvSpPr>
          <p:nvPr/>
        </p:nvSpPr>
        <p:spPr bwMode="auto">
          <a:xfrm>
            <a:off x="1007269" y="1100138"/>
            <a:ext cx="7561660" cy="3145631"/>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pPr>
            <a:r>
              <a:rPr lang="zh-CN" altLang="en-US" sz="2800" b="1" dirty="0">
                <a:latin typeface="黑体" pitchFamily="49" charset="-122"/>
                <a:ea typeface="黑体" pitchFamily="49" charset="-122"/>
              </a:rPr>
              <a:t>    </a:t>
            </a:r>
            <a:r>
              <a:rPr lang="zh-CN" altLang="en-US" sz="2800" b="1" dirty="0">
                <a:solidFill>
                  <a:srgbClr val="FF0000"/>
                </a:solidFill>
                <a:latin typeface="黑体" pitchFamily="49" charset="-122"/>
                <a:ea typeface="黑体" pitchFamily="49" charset="-122"/>
              </a:rPr>
              <a:t>投标人或者其他利害关系人对依法必须进行招标的公路工程建设项目的评标结果有异议的</a:t>
            </a:r>
            <a:r>
              <a:rPr lang="zh-CN" altLang="en-US" sz="2800" b="1" dirty="0">
                <a:latin typeface="黑体" pitchFamily="49" charset="-122"/>
                <a:ea typeface="黑体" pitchFamily="49" charset="-122"/>
              </a:rPr>
              <a:t>，应当在中标候选人公示期间提出。招标人应当自收到异议之日起</a:t>
            </a:r>
            <a:r>
              <a:rPr lang="en-US" altLang="zh-CN" sz="2800" b="1" dirty="0">
                <a:latin typeface="黑体" pitchFamily="49" charset="-122"/>
                <a:ea typeface="黑体" pitchFamily="49" charset="-122"/>
              </a:rPr>
              <a:t>3</a:t>
            </a:r>
            <a:r>
              <a:rPr lang="zh-CN" altLang="en-US" sz="2800" b="1" dirty="0">
                <a:latin typeface="黑体" pitchFamily="49" charset="-122"/>
                <a:ea typeface="黑体" pitchFamily="49" charset="-122"/>
              </a:rPr>
              <a:t>日内作出答复；作出答复前，应当暂停招标投标活动。</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依法必须进行招标的招标范围和规模标准</a:t>
            </a:r>
          </a:p>
        </p:txBody>
      </p:sp>
      <p:pic>
        <p:nvPicPr>
          <p:cNvPr id="4098" name="Picture 2"/>
          <p:cNvPicPr>
            <a:picLocks noChangeAspect="1" noChangeArrowheads="1"/>
          </p:cNvPicPr>
          <p:nvPr/>
        </p:nvPicPr>
        <p:blipFill>
          <a:blip r:embed="rId3" cstate="print"/>
          <a:srcRect/>
          <a:stretch>
            <a:fillRect/>
          </a:stretch>
        </p:blipFill>
        <p:spPr bwMode="auto">
          <a:xfrm>
            <a:off x="1475657" y="692341"/>
            <a:ext cx="6357317" cy="3888432"/>
          </a:xfrm>
          <a:prstGeom prst="rect">
            <a:avLst/>
          </a:prstGeom>
          <a:noFill/>
          <a:ln w="9525">
            <a:noFill/>
            <a:miter lim="800000"/>
            <a:headEnd/>
            <a:tailEnd/>
          </a:ln>
        </p:spPr>
      </p:pic>
      <p:sp>
        <p:nvSpPr>
          <p:cNvPr id="5" name="矩形 6">
            <a:extLst>
              <a:ext uri="{FF2B5EF4-FFF2-40B4-BE49-F238E27FC236}">
                <a16:creationId xmlns:a16="http://schemas.microsoft.com/office/drawing/2014/main" id="{49910FA8-264F-8960-C32C-A07AE996071D}"/>
              </a:ext>
            </a:extLst>
          </p:cNvPr>
          <p:cNvSpPr/>
          <p:nvPr/>
        </p:nvSpPr>
        <p:spPr>
          <a:xfrm>
            <a:off x="1619672" y="700792"/>
            <a:ext cx="6048671" cy="2663046"/>
          </a:xfrm>
          <a:prstGeom prst="rect">
            <a:avLst/>
          </a:prstGeom>
          <a:noFill/>
          <a:ln w="31750" cap="flat" cmpd="sng">
            <a:solidFill>
              <a:srgbClr val="FF0000"/>
            </a:solidFill>
            <a:prstDash val="solid"/>
            <a:round/>
            <a:headEnd type="none" w="med" len="med"/>
            <a:tailEnd type="none" w="med" len="med"/>
          </a:ln>
          <a:effectLst>
            <a:outerShdw dist="53882" dir="13499999" algn="ctr" rotWithShape="0">
              <a:schemeClr val="bg2">
                <a:alpha val="50000"/>
              </a:schemeClr>
            </a:outerShdw>
          </a:effectLst>
        </p:spPr>
        <p:txBody>
          <a:bodyPr/>
          <a:lstStyle>
            <a:lvl1pPr marL="342900" indent="-342900" algn="l" rtl="0" eaLnBrk="0" fontAlgn="base" hangingPunct="0">
              <a:spcBef>
                <a:spcPct val="20000"/>
              </a:spcBef>
              <a:spcAft>
                <a:spcPct val="0"/>
              </a:spcAft>
              <a:buClr>
                <a:schemeClr val="tx1"/>
              </a:buClr>
              <a:buFont typeface="Wingdings" panose="05000000000000000000" pitchFamily="2" charset="2"/>
              <a:buChar char="•"/>
              <a:defRPr sz="2400" b="1">
                <a:solidFill>
                  <a:schemeClr val="tx1"/>
                </a:solidFill>
                <a:latin typeface="+mn-lt"/>
                <a:ea typeface="+mn-ea"/>
                <a:cs typeface="仿宋_GB2312" panose="02010609030101010101" charset="-122"/>
              </a:defRPr>
            </a:lvl1pPr>
            <a:lvl2pPr marL="742950" indent="-285750" algn="l" rtl="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mn-lt"/>
                <a:ea typeface="+mn-ea"/>
                <a:cs typeface="仿宋_GB2312" panose="02010609030101010101" charset="-122"/>
              </a:defRPr>
            </a:lvl2pPr>
            <a:lvl3pPr marL="1143000" indent="-228600" algn="l" rtl="0" eaLnBrk="0" fontAlgn="base" hangingPunct="0">
              <a:spcBef>
                <a:spcPct val="20000"/>
              </a:spcBef>
              <a:spcAft>
                <a:spcPct val="0"/>
              </a:spcAft>
              <a:buClr>
                <a:schemeClr val="folHlink"/>
              </a:buClr>
              <a:buFont typeface="Wingdings" panose="05000000000000000000" pitchFamily="2" charset="2"/>
              <a:buChar char="•"/>
              <a:defRPr sz="2400">
                <a:solidFill>
                  <a:schemeClr val="tx1"/>
                </a:solidFill>
                <a:latin typeface="+mn-lt"/>
                <a:ea typeface="+mn-ea"/>
                <a:cs typeface="仿宋_GB2312" panose="02010609030101010101" charset="-122"/>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
              <a:defRPr sz="1600">
                <a:solidFill>
                  <a:schemeClr val="tx1"/>
                </a:solidFill>
                <a:latin typeface="+mn-lt"/>
                <a:ea typeface="+mn-ea"/>
                <a:cs typeface="仿宋_GB2312" panose="02010609030101010101" charset="-122"/>
              </a:defRPr>
            </a:lvl4pPr>
            <a:lvl5pPr marL="2057400" indent="-228600" algn="l" rtl="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mn-lt"/>
                <a:ea typeface="+mn-ea"/>
                <a:cs typeface="仿宋_GB2312" panose="02010609030101010101" charset="-122"/>
              </a:defRPr>
            </a:lvl5pPr>
          </a:lstStyle>
          <a:p>
            <a:pPr marL="0" lvl="0" indent="0">
              <a:spcBef>
                <a:spcPct val="0"/>
              </a:spcBef>
              <a:buClrTx/>
              <a:buFont typeface="Arial" panose="020B0604020202020204" pitchFamily="34" charset="0"/>
              <a:buNone/>
            </a:pPr>
            <a:endParaRPr lang="zh-CN" altLang="en-US" sz="2800" b="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708072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sldNum" sz="quarter" idx="10"/>
          </p:nvPr>
        </p:nvSpPr>
        <p:spPr bwMode="auto">
          <a:noFill/>
          <a:ln>
            <a:miter lim="800000"/>
            <a:headEnd/>
            <a:tailEnd/>
          </a:ln>
        </p:spPr>
        <p:txBody>
          <a:bodyPr anchor="t"/>
          <a:lstStyle/>
          <a:p>
            <a:fld id="{4C239E7B-107B-4364-A4CB-73FBCFCC4359}" type="slidenum">
              <a:rPr lang="en-US" altLang="zh-CN" smtClean="0">
                <a:solidFill>
                  <a:schemeClr val="tx1"/>
                </a:solidFill>
                <a:ea typeface="宋体" charset="-122"/>
              </a:rPr>
              <a:pPr/>
              <a:t>130</a:t>
            </a:fld>
            <a:endParaRPr lang="en-US" altLang="zh-CN">
              <a:solidFill>
                <a:schemeClr val="tx1"/>
              </a:solidFill>
              <a:ea typeface="宋体" charset="-122"/>
            </a:endParaRPr>
          </a:p>
        </p:txBody>
      </p:sp>
      <p:sp>
        <p:nvSpPr>
          <p:cNvPr id="61444" name="文本框 8"/>
          <p:cNvSpPr txBox="1">
            <a:spLocks noChangeArrowheads="1"/>
          </p:cNvSpPr>
          <p:nvPr/>
        </p:nvSpPr>
        <p:spPr bwMode="auto">
          <a:xfrm>
            <a:off x="541735" y="73819"/>
            <a:ext cx="1890713"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61445" name="Rectangle 3"/>
          <p:cNvSpPr txBox="1">
            <a:spLocks noRot="1" noChangeArrowheads="1"/>
          </p:cNvSpPr>
          <p:nvPr/>
        </p:nvSpPr>
        <p:spPr bwMode="auto">
          <a:xfrm>
            <a:off x="1007269" y="573882"/>
            <a:ext cx="7561660" cy="4441031"/>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pPr>
            <a:r>
              <a:rPr lang="zh-CN" altLang="en-US" sz="2400" b="1" dirty="0">
                <a:solidFill>
                  <a:srgbClr val="FF9900"/>
                </a:solidFill>
                <a:latin typeface="黑体" pitchFamily="49" charset="-122"/>
                <a:ea typeface="黑体" pitchFamily="49" charset="-122"/>
              </a:rPr>
              <a:t>第十五条 </a:t>
            </a:r>
            <a:r>
              <a:rPr lang="zh-CN" altLang="en-US" sz="2400" b="1" dirty="0">
                <a:latin typeface="黑体" pitchFamily="49" charset="-122"/>
                <a:ea typeface="黑体" pitchFamily="49" charset="-122"/>
              </a:rPr>
              <a:t>资格预审申请人</a:t>
            </a:r>
            <a:r>
              <a:rPr lang="zh-CN" altLang="en-US" sz="2400" b="1" dirty="0">
                <a:solidFill>
                  <a:srgbClr val="FF0000"/>
                </a:solidFill>
                <a:latin typeface="黑体" pitchFamily="49" charset="-122"/>
                <a:ea typeface="黑体" pitchFamily="49" charset="-122"/>
              </a:rPr>
              <a:t>对资格预审审查结果有异议的</a:t>
            </a:r>
            <a:r>
              <a:rPr lang="zh-CN" altLang="en-US" sz="2400" b="1" dirty="0">
                <a:latin typeface="黑体" pitchFamily="49" charset="-122"/>
                <a:ea typeface="黑体" pitchFamily="49" charset="-122"/>
              </a:rPr>
              <a:t>，应当自收到资格预审结果通知书后</a:t>
            </a:r>
            <a:r>
              <a:rPr lang="en-US" altLang="zh-CN" sz="2400" b="1" dirty="0">
                <a:latin typeface="黑体" pitchFamily="49" charset="-122"/>
                <a:ea typeface="黑体" pitchFamily="49" charset="-122"/>
              </a:rPr>
              <a:t>3</a:t>
            </a:r>
            <a:r>
              <a:rPr lang="zh-CN" altLang="en-US" sz="2400" b="1" dirty="0">
                <a:latin typeface="黑体" pitchFamily="49" charset="-122"/>
                <a:ea typeface="黑体" pitchFamily="49" charset="-122"/>
              </a:rPr>
              <a:t>日内提出。招标人应当自收到异议之日起</a:t>
            </a:r>
            <a:r>
              <a:rPr lang="en-US" altLang="zh-CN" sz="2400" b="1" dirty="0">
                <a:latin typeface="黑体" pitchFamily="49" charset="-122"/>
                <a:ea typeface="黑体" pitchFamily="49" charset="-122"/>
              </a:rPr>
              <a:t>3</a:t>
            </a:r>
            <a:r>
              <a:rPr lang="zh-CN" altLang="en-US" sz="2400" b="1" dirty="0">
                <a:latin typeface="黑体" pitchFamily="49" charset="-122"/>
                <a:ea typeface="黑体" pitchFamily="49" charset="-122"/>
              </a:rPr>
              <a:t>日内作出答复；作出答复前，应当暂停招标投标活动。</a:t>
            </a:r>
          </a:p>
          <a:p>
            <a:pPr algn="just">
              <a:lnSpc>
                <a:spcPct val="130000"/>
              </a:lnSpc>
              <a:spcBef>
                <a:spcPts val="468"/>
              </a:spcBef>
              <a:buClr>
                <a:srgbClr val="FFC000"/>
              </a:buClr>
              <a:buSzPct val="80000"/>
            </a:pPr>
            <a:r>
              <a:rPr lang="zh-CN" altLang="en-US" sz="2400" b="1" dirty="0">
                <a:latin typeface="黑体" pitchFamily="49" charset="-122"/>
                <a:ea typeface="黑体" pitchFamily="49" charset="-122"/>
              </a:rPr>
              <a:t>    招标人未收到异议或者收到异议并已作出答复的，应当及时向通过资格预审的申请人发出投标邀请书。未通过资格预审的申请人不具有投标资格。</a:t>
            </a:r>
          </a:p>
        </p:txBody>
      </p:sp>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78595" y="0"/>
            <a:ext cx="2382441" cy="5393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169987" name="Rectangle 6"/>
          <p:cNvSpPr>
            <a:spLocks noGrp="1" noChangeArrowheads="1"/>
          </p:cNvSpPr>
          <p:nvPr>
            <p:ph type="sldNum" sz="quarter" idx="10"/>
          </p:nvPr>
        </p:nvSpPr>
        <p:spPr bwMode="auto">
          <a:noFill/>
          <a:ln>
            <a:miter lim="800000"/>
            <a:headEnd/>
            <a:tailEnd/>
          </a:ln>
        </p:spPr>
        <p:txBody>
          <a:bodyPr anchor="t"/>
          <a:lstStyle/>
          <a:p>
            <a:fld id="{00388498-502A-499F-B835-BE0182FDFE2D}" type="slidenum">
              <a:rPr lang="en-US" altLang="zh-CN" smtClean="0">
                <a:solidFill>
                  <a:schemeClr val="tx1"/>
                </a:solidFill>
                <a:ea typeface="宋体" charset="-122"/>
              </a:rPr>
              <a:pPr/>
              <a:t>131</a:t>
            </a:fld>
            <a:endParaRPr lang="en-US" altLang="zh-CN">
              <a:solidFill>
                <a:schemeClr val="tx1"/>
              </a:solidFill>
              <a:ea typeface="宋体" charset="-122"/>
            </a:endParaRPr>
          </a:p>
        </p:txBody>
      </p:sp>
      <p:sp>
        <p:nvSpPr>
          <p:cNvPr id="169989" name="文本框 8"/>
          <p:cNvSpPr txBox="1">
            <a:spLocks noChangeArrowheads="1"/>
          </p:cNvSpPr>
          <p:nvPr/>
        </p:nvSpPr>
        <p:spPr bwMode="auto">
          <a:xfrm>
            <a:off x="541736" y="73819"/>
            <a:ext cx="3058715"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169990" name="Rectangle 3"/>
          <p:cNvSpPr txBox="1">
            <a:spLocks noRot="1" noChangeArrowheads="1"/>
          </p:cNvSpPr>
          <p:nvPr/>
        </p:nvSpPr>
        <p:spPr bwMode="auto">
          <a:xfrm>
            <a:off x="1007269" y="627460"/>
            <a:ext cx="7561660" cy="3145631"/>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pPr>
            <a:r>
              <a:rPr lang="zh-CN" altLang="en-US" sz="2400" b="1" dirty="0">
                <a:solidFill>
                  <a:srgbClr val="FF9900"/>
                </a:solidFill>
                <a:latin typeface="黑体" pitchFamily="49" charset="-122"/>
                <a:ea typeface="黑体" pitchFamily="49" charset="-122"/>
              </a:rPr>
              <a:t>第六十三条 </a:t>
            </a:r>
            <a:r>
              <a:rPr lang="zh-CN" altLang="en-US" sz="2400" b="1" dirty="0">
                <a:latin typeface="黑体" pitchFamily="49" charset="-122"/>
                <a:ea typeface="黑体" pitchFamily="49" charset="-122"/>
              </a:rPr>
              <a:t>投标人或者其他利害关系人认为招标投标活动不符合法律、行政法规规定的，可以自知道或者应当知道之日起</a:t>
            </a:r>
            <a:r>
              <a:rPr lang="en-US" altLang="zh-CN" sz="2400" b="1" dirty="0">
                <a:solidFill>
                  <a:srgbClr val="FF0000"/>
                </a:solidFill>
                <a:latin typeface="黑体" pitchFamily="49" charset="-122"/>
                <a:ea typeface="黑体" pitchFamily="49" charset="-122"/>
              </a:rPr>
              <a:t>10</a:t>
            </a:r>
            <a:r>
              <a:rPr lang="zh-CN" altLang="en-US" sz="2400" b="1" dirty="0">
                <a:solidFill>
                  <a:srgbClr val="FF0000"/>
                </a:solidFill>
                <a:latin typeface="黑体" pitchFamily="49" charset="-122"/>
                <a:ea typeface="黑体" pitchFamily="49" charset="-122"/>
              </a:rPr>
              <a:t>日内</a:t>
            </a:r>
            <a:r>
              <a:rPr lang="zh-CN" altLang="en-US" sz="2400" b="1" dirty="0">
                <a:latin typeface="黑体" pitchFamily="49" charset="-122"/>
                <a:ea typeface="黑体" pitchFamily="49" charset="-122"/>
              </a:rPr>
              <a:t>向交通运输主管部门投诉。</a:t>
            </a:r>
          </a:p>
          <a:p>
            <a:pPr algn="just">
              <a:lnSpc>
                <a:spcPct val="130000"/>
              </a:lnSpc>
              <a:spcBef>
                <a:spcPts val="468"/>
              </a:spcBef>
              <a:buClr>
                <a:srgbClr val="FFC000"/>
              </a:buClr>
              <a:buSzPct val="80000"/>
            </a:pPr>
            <a:r>
              <a:rPr lang="zh-CN" altLang="en-US" sz="2400" b="1" dirty="0">
                <a:latin typeface="黑体" pitchFamily="49" charset="-122"/>
                <a:ea typeface="黑体" pitchFamily="49" charset="-122"/>
              </a:rPr>
              <a:t>    就本办法第十五条、第十九条、第三十六条、第五十三条规定事项投诉的，应当先向招标人提出异议，异议答复期间不计算在前款规定的期限内。</a:t>
            </a:r>
          </a:p>
        </p:txBody>
      </p:sp>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78595" y="0"/>
            <a:ext cx="2382441" cy="5393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171011" name="Rectangle 6"/>
          <p:cNvSpPr>
            <a:spLocks noGrp="1" noChangeArrowheads="1"/>
          </p:cNvSpPr>
          <p:nvPr>
            <p:ph type="sldNum" sz="quarter" idx="10"/>
          </p:nvPr>
        </p:nvSpPr>
        <p:spPr bwMode="auto">
          <a:noFill/>
          <a:ln>
            <a:miter lim="800000"/>
            <a:headEnd/>
            <a:tailEnd/>
          </a:ln>
        </p:spPr>
        <p:txBody>
          <a:bodyPr anchor="t"/>
          <a:lstStyle/>
          <a:p>
            <a:fld id="{2240F53E-D16B-410D-BA8D-A2F445A25194}" type="slidenum">
              <a:rPr lang="en-US" altLang="zh-CN" smtClean="0">
                <a:solidFill>
                  <a:schemeClr val="tx1"/>
                </a:solidFill>
                <a:ea typeface="宋体" charset="-122"/>
              </a:rPr>
              <a:pPr/>
              <a:t>132</a:t>
            </a:fld>
            <a:endParaRPr lang="en-US" altLang="zh-CN">
              <a:solidFill>
                <a:schemeClr val="tx1"/>
              </a:solidFill>
              <a:ea typeface="宋体" charset="-122"/>
            </a:endParaRPr>
          </a:p>
        </p:txBody>
      </p:sp>
      <p:sp>
        <p:nvSpPr>
          <p:cNvPr id="171013" name="文本框 8"/>
          <p:cNvSpPr txBox="1">
            <a:spLocks noChangeArrowheads="1"/>
          </p:cNvSpPr>
          <p:nvPr/>
        </p:nvSpPr>
        <p:spPr bwMode="auto">
          <a:xfrm>
            <a:off x="541736" y="73819"/>
            <a:ext cx="3058715"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171014" name="Rectangle 3"/>
          <p:cNvSpPr txBox="1">
            <a:spLocks noRot="1" noChangeArrowheads="1"/>
          </p:cNvSpPr>
          <p:nvPr/>
        </p:nvSpPr>
        <p:spPr bwMode="auto">
          <a:xfrm>
            <a:off x="1007269" y="667942"/>
            <a:ext cx="7561660" cy="3145631"/>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pPr>
            <a:r>
              <a:rPr lang="zh-CN" altLang="en-US" sz="2400" b="1" dirty="0">
                <a:solidFill>
                  <a:srgbClr val="FF9900"/>
                </a:solidFill>
                <a:latin typeface="黑体" pitchFamily="49" charset="-122"/>
                <a:ea typeface="黑体" pitchFamily="49" charset="-122"/>
              </a:rPr>
              <a:t>第六十四条 </a:t>
            </a:r>
            <a:r>
              <a:rPr lang="zh-CN" altLang="en-US" sz="2400" b="1" dirty="0">
                <a:latin typeface="黑体" pitchFamily="49" charset="-122"/>
                <a:ea typeface="黑体" pitchFamily="49" charset="-122"/>
              </a:rPr>
              <a:t>投诉人投诉时，应当提交投诉书。投诉书应当包括下列内容：</a:t>
            </a:r>
          </a:p>
          <a:p>
            <a:pPr algn="just">
              <a:lnSpc>
                <a:spcPct val="130000"/>
              </a:lnSpc>
              <a:spcBef>
                <a:spcPts val="468"/>
              </a:spcBef>
              <a:buClr>
                <a:srgbClr val="FFC000"/>
              </a:buClr>
              <a:buSzPct val="80000"/>
            </a:pPr>
            <a:r>
              <a:rPr lang="zh-CN" altLang="en-US" sz="2400" b="1" dirty="0">
                <a:latin typeface="黑体" pitchFamily="49" charset="-122"/>
                <a:ea typeface="黑体" pitchFamily="49" charset="-122"/>
              </a:rPr>
              <a:t>   （一）投诉人的名称、地址及有效联系方式；</a:t>
            </a:r>
          </a:p>
          <a:p>
            <a:pPr algn="just">
              <a:lnSpc>
                <a:spcPct val="130000"/>
              </a:lnSpc>
              <a:spcBef>
                <a:spcPts val="468"/>
              </a:spcBef>
              <a:buClr>
                <a:srgbClr val="FFC000"/>
              </a:buClr>
              <a:buSzPct val="80000"/>
            </a:pPr>
            <a:r>
              <a:rPr lang="zh-CN" altLang="en-US" sz="2400" b="1" dirty="0">
                <a:latin typeface="黑体" pitchFamily="49" charset="-122"/>
                <a:ea typeface="黑体" pitchFamily="49" charset="-122"/>
              </a:rPr>
              <a:t>   （二）被投诉人的名称、地址及有效联系方式；</a:t>
            </a:r>
          </a:p>
          <a:p>
            <a:pPr algn="just">
              <a:lnSpc>
                <a:spcPct val="130000"/>
              </a:lnSpc>
              <a:spcBef>
                <a:spcPts val="468"/>
              </a:spcBef>
              <a:buClr>
                <a:srgbClr val="FFC000"/>
              </a:buClr>
              <a:buSzPct val="80000"/>
            </a:pPr>
            <a:r>
              <a:rPr lang="zh-CN" altLang="en-US" sz="2400" b="1" dirty="0">
                <a:latin typeface="黑体" pitchFamily="49" charset="-122"/>
                <a:ea typeface="黑体" pitchFamily="49" charset="-122"/>
              </a:rPr>
              <a:t>   （三）投诉事项的基本事实；</a:t>
            </a:r>
          </a:p>
          <a:p>
            <a:pPr algn="just">
              <a:lnSpc>
                <a:spcPct val="130000"/>
              </a:lnSpc>
              <a:spcBef>
                <a:spcPts val="468"/>
              </a:spcBef>
              <a:buClr>
                <a:srgbClr val="FFC000"/>
              </a:buClr>
              <a:buSzPct val="80000"/>
            </a:pPr>
            <a:r>
              <a:rPr lang="zh-CN" altLang="en-US" sz="2400" b="1" dirty="0">
                <a:latin typeface="黑体" pitchFamily="49" charset="-122"/>
                <a:ea typeface="黑体" pitchFamily="49" charset="-122"/>
              </a:rPr>
              <a:t>   （四）</a:t>
            </a:r>
            <a:r>
              <a:rPr lang="zh-CN" altLang="en-US" sz="2400" b="1" dirty="0">
                <a:solidFill>
                  <a:srgbClr val="FF0000"/>
                </a:solidFill>
                <a:latin typeface="黑体" pitchFamily="49" charset="-122"/>
                <a:ea typeface="黑体" pitchFamily="49" charset="-122"/>
              </a:rPr>
              <a:t>异议的提出及招标人答复情况</a:t>
            </a:r>
            <a:r>
              <a:rPr lang="zh-CN" altLang="en-US" sz="2400" b="1" dirty="0">
                <a:latin typeface="黑体" pitchFamily="49" charset="-122"/>
                <a:ea typeface="黑体" pitchFamily="49" charset="-122"/>
              </a:rPr>
              <a:t>；</a:t>
            </a:r>
          </a:p>
          <a:p>
            <a:pPr algn="just">
              <a:lnSpc>
                <a:spcPct val="130000"/>
              </a:lnSpc>
              <a:spcBef>
                <a:spcPts val="468"/>
              </a:spcBef>
              <a:buClr>
                <a:srgbClr val="FFC000"/>
              </a:buClr>
              <a:buSzPct val="80000"/>
            </a:pPr>
            <a:r>
              <a:rPr lang="zh-CN" altLang="en-US" sz="2400" b="1" dirty="0">
                <a:latin typeface="黑体" pitchFamily="49" charset="-122"/>
                <a:ea typeface="黑体" pitchFamily="49" charset="-122"/>
              </a:rPr>
              <a:t>   （五）相关请求及主张；</a:t>
            </a:r>
          </a:p>
        </p:txBody>
      </p:sp>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78595" y="0"/>
            <a:ext cx="2382441" cy="5393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172035" name="Rectangle 6"/>
          <p:cNvSpPr>
            <a:spLocks noGrp="1" noChangeArrowheads="1"/>
          </p:cNvSpPr>
          <p:nvPr>
            <p:ph type="sldNum" sz="quarter" idx="10"/>
          </p:nvPr>
        </p:nvSpPr>
        <p:spPr bwMode="auto">
          <a:noFill/>
          <a:ln>
            <a:miter lim="800000"/>
            <a:headEnd/>
            <a:tailEnd/>
          </a:ln>
        </p:spPr>
        <p:txBody>
          <a:bodyPr anchor="t"/>
          <a:lstStyle/>
          <a:p>
            <a:fld id="{2D5000DB-6E95-4767-85B3-9016EEAABDEA}" type="slidenum">
              <a:rPr lang="en-US" altLang="zh-CN" smtClean="0">
                <a:solidFill>
                  <a:schemeClr val="tx1"/>
                </a:solidFill>
                <a:ea typeface="宋体" charset="-122"/>
              </a:rPr>
              <a:pPr/>
              <a:t>133</a:t>
            </a:fld>
            <a:endParaRPr lang="en-US" altLang="zh-CN">
              <a:solidFill>
                <a:schemeClr val="tx1"/>
              </a:solidFill>
              <a:ea typeface="宋体" charset="-122"/>
            </a:endParaRPr>
          </a:p>
        </p:txBody>
      </p:sp>
      <p:sp>
        <p:nvSpPr>
          <p:cNvPr id="172037" name="文本框 8"/>
          <p:cNvSpPr txBox="1">
            <a:spLocks noChangeArrowheads="1"/>
          </p:cNvSpPr>
          <p:nvPr/>
        </p:nvSpPr>
        <p:spPr bwMode="auto">
          <a:xfrm>
            <a:off x="541736" y="73819"/>
            <a:ext cx="3058715"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172038" name="Rectangle 3"/>
          <p:cNvSpPr txBox="1">
            <a:spLocks noRot="1" noChangeArrowheads="1"/>
          </p:cNvSpPr>
          <p:nvPr/>
        </p:nvSpPr>
        <p:spPr bwMode="auto">
          <a:xfrm>
            <a:off x="1007269" y="951310"/>
            <a:ext cx="7561660" cy="3145631"/>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pPr>
            <a:r>
              <a:rPr lang="zh-CN" altLang="en-US" sz="2800" b="1" dirty="0">
                <a:solidFill>
                  <a:srgbClr val="FF9900"/>
                </a:solidFill>
                <a:latin typeface="黑体" pitchFamily="49" charset="-122"/>
                <a:ea typeface="黑体" pitchFamily="49" charset="-122"/>
              </a:rPr>
              <a:t>   </a:t>
            </a:r>
            <a:r>
              <a:rPr lang="zh-CN" altLang="en-US" sz="2800" b="1" dirty="0">
                <a:latin typeface="黑体" pitchFamily="49" charset="-122"/>
                <a:ea typeface="黑体" pitchFamily="49" charset="-122"/>
              </a:rPr>
              <a:t>（六）有效线索和相关证明材料。</a:t>
            </a:r>
          </a:p>
          <a:p>
            <a:pPr algn="just">
              <a:lnSpc>
                <a:spcPct val="130000"/>
              </a:lnSpc>
              <a:spcBef>
                <a:spcPts val="468"/>
              </a:spcBef>
              <a:buClr>
                <a:srgbClr val="FFC000"/>
              </a:buClr>
              <a:buSzPct val="80000"/>
            </a:pPr>
            <a:r>
              <a:rPr lang="zh-CN" altLang="en-US" sz="2800" b="1" dirty="0">
                <a:latin typeface="黑体" pitchFamily="49" charset="-122"/>
                <a:ea typeface="黑体" pitchFamily="49" charset="-122"/>
              </a:rPr>
              <a:t>    对本办法规定应先提出异议的事项进行投诉的，应当提交已提出异议的证明文件。未按规定提出异议或者未提交已提出异议的证明文件的投诉，</a:t>
            </a:r>
            <a:r>
              <a:rPr lang="zh-CN" altLang="en-US" sz="2800" b="1" dirty="0">
                <a:solidFill>
                  <a:srgbClr val="FF0000"/>
                </a:solidFill>
                <a:latin typeface="黑体" pitchFamily="49" charset="-122"/>
                <a:ea typeface="黑体" pitchFamily="49" charset="-122"/>
              </a:rPr>
              <a:t>交通运输主管部门可以不予受理</a:t>
            </a:r>
            <a:r>
              <a:rPr lang="zh-CN" altLang="en-US" sz="2800" b="1" dirty="0">
                <a:latin typeface="黑体" pitchFamily="49" charset="-122"/>
                <a:ea typeface="黑体" pitchFamily="49" charset="-122"/>
              </a:rPr>
              <a:t>。</a:t>
            </a:r>
          </a:p>
        </p:txBody>
      </p:sp>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78595" y="0"/>
            <a:ext cx="2382441" cy="5393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173059" name="Rectangle 6"/>
          <p:cNvSpPr>
            <a:spLocks noGrp="1" noChangeArrowheads="1"/>
          </p:cNvSpPr>
          <p:nvPr>
            <p:ph type="sldNum" sz="quarter" idx="10"/>
          </p:nvPr>
        </p:nvSpPr>
        <p:spPr bwMode="auto">
          <a:noFill/>
          <a:ln>
            <a:miter lim="800000"/>
            <a:headEnd/>
            <a:tailEnd/>
          </a:ln>
        </p:spPr>
        <p:txBody>
          <a:bodyPr anchor="t"/>
          <a:lstStyle/>
          <a:p>
            <a:fld id="{72F2483E-6C2B-42E4-B916-1480EBF01E17}" type="slidenum">
              <a:rPr lang="en-US" altLang="zh-CN" smtClean="0">
                <a:solidFill>
                  <a:schemeClr val="tx1"/>
                </a:solidFill>
                <a:ea typeface="宋体" charset="-122"/>
              </a:rPr>
              <a:pPr/>
              <a:t>134</a:t>
            </a:fld>
            <a:endParaRPr lang="en-US" altLang="zh-CN">
              <a:solidFill>
                <a:schemeClr val="tx1"/>
              </a:solidFill>
              <a:ea typeface="宋体" charset="-122"/>
            </a:endParaRPr>
          </a:p>
        </p:txBody>
      </p:sp>
      <p:sp>
        <p:nvSpPr>
          <p:cNvPr id="173061" name="文本框 8"/>
          <p:cNvSpPr txBox="1">
            <a:spLocks noChangeArrowheads="1"/>
          </p:cNvSpPr>
          <p:nvPr/>
        </p:nvSpPr>
        <p:spPr bwMode="auto">
          <a:xfrm>
            <a:off x="541736" y="73819"/>
            <a:ext cx="3058715"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173062" name="Rectangle 3"/>
          <p:cNvSpPr txBox="1">
            <a:spLocks noRot="1" noChangeArrowheads="1"/>
          </p:cNvSpPr>
          <p:nvPr/>
        </p:nvSpPr>
        <p:spPr bwMode="auto">
          <a:xfrm>
            <a:off x="1007269" y="789385"/>
            <a:ext cx="7561660" cy="3145631"/>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pPr>
            <a:r>
              <a:rPr lang="zh-CN" altLang="en-US" sz="2700" b="1" dirty="0">
                <a:solidFill>
                  <a:srgbClr val="FF9900"/>
                </a:solidFill>
                <a:latin typeface="黑体" pitchFamily="49" charset="-122"/>
                <a:ea typeface="黑体" pitchFamily="49" charset="-122"/>
              </a:rPr>
              <a:t>第六十五条 </a:t>
            </a:r>
            <a:r>
              <a:rPr lang="zh-CN" altLang="en-US" sz="2700" b="1" dirty="0">
                <a:latin typeface="黑体" pitchFamily="49" charset="-122"/>
                <a:ea typeface="黑体" pitchFamily="49" charset="-122"/>
              </a:rPr>
              <a:t>投诉人就同一事项向两个以上交通运输主管部门投诉的，由</a:t>
            </a:r>
            <a:r>
              <a:rPr lang="zh-CN" altLang="en-US" sz="2700" b="1" dirty="0">
                <a:solidFill>
                  <a:srgbClr val="FF0000"/>
                </a:solidFill>
                <a:latin typeface="黑体" pitchFamily="49" charset="-122"/>
                <a:ea typeface="黑体" pitchFamily="49" charset="-122"/>
              </a:rPr>
              <a:t>具体承担该项目招标投标活动监督管理职责</a:t>
            </a:r>
            <a:r>
              <a:rPr lang="zh-CN" altLang="en-US" sz="2700" b="1" dirty="0">
                <a:latin typeface="黑体" pitchFamily="49" charset="-122"/>
                <a:ea typeface="黑体" pitchFamily="49" charset="-122"/>
              </a:rPr>
              <a:t>的交通运输主管部门负责处理。</a:t>
            </a:r>
          </a:p>
          <a:p>
            <a:pPr algn="just">
              <a:lnSpc>
                <a:spcPct val="130000"/>
              </a:lnSpc>
              <a:spcBef>
                <a:spcPts val="468"/>
              </a:spcBef>
              <a:buClr>
                <a:srgbClr val="FFC000"/>
              </a:buClr>
              <a:buSzPct val="80000"/>
            </a:pPr>
            <a:r>
              <a:rPr lang="zh-CN" altLang="en-US" sz="2700" b="1" dirty="0">
                <a:latin typeface="黑体" pitchFamily="49" charset="-122"/>
                <a:ea typeface="黑体" pitchFamily="49" charset="-122"/>
              </a:rPr>
              <a:t>    交通运输主管部门应当自收到投诉之日起</a:t>
            </a:r>
            <a:r>
              <a:rPr lang="en-US" altLang="zh-CN" sz="2700" b="1" dirty="0">
                <a:latin typeface="黑体" pitchFamily="49" charset="-122"/>
                <a:ea typeface="黑体" pitchFamily="49" charset="-122"/>
              </a:rPr>
              <a:t>3</a:t>
            </a:r>
            <a:r>
              <a:rPr lang="zh-CN" altLang="en-US" sz="2700" b="1" dirty="0">
                <a:latin typeface="黑体" pitchFamily="49" charset="-122"/>
                <a:ea typeface="黑体" pitchFamily="49" charset="-122"/>
              </a:rPr>
              <a:t>个工作日内决定是否受理投诉，</a:t>
            </a:r>
            <a:r>
              <a:rPr lang="zh-CN" altLang="en-US" sz="2700" b="1" dirty="0">
                <a:solidFill>
                  <a:srgbClr val="FF0000"/>
                </a:solidFill>
                <a:latin typeface="黑体" pitchFamily="49" charset="-122"/>
                <a:ea typeface="黑体" pitchFamily="49" charset="-122"/>
              </a:rPr>
              <a:t>并自受理投诉之日起</a:t>
            </a:r>
            <a:r>
              <a:rPr lang="en-US" altLang="zh-CN" sz="2700" b="1" dirty="0">
                <a:solidFill>
                  <a:srgbClr val="FF0000"/>
                </a:solidFill>
                <a:latin typeface="黑体" pitchFamily="49" charset="-122"/>
                <a:ea typeface="黑体" pitchFamily="49" charset="-122"/>
              </a:rPr>
              <a:t>30</a:t>
            </a:r>
            <a:r>
              <a:rPr lang="zh-CN" altLang="en-US" sz="2700" b="1" dirty="0">
                <a:solidFill>
                  <a:srgbClr val="FF0000"/>
                </a:solidFill>
                <a:latin typeface="黑体" pitchFamily="49" charset="-122"/>
                <a:ea typeface="黑体" pitchFamily="49" charset="-122"/>
              </a:rPr>
              <a:t>个工作日内作出书面处理决定</a:t>
            </a:r>
            <a:r>
              <a:rPr lang="zh-CN" altLang="en-US" sz="2700" b="1" dirty="0">
                <a:latin typeface="黑体" pitchFamily="49" charset="-122"/>
                <a:ea typeface="黑体" pitchFamily="49" charset="-122"/>
              </a:rPr>
              <a:t>；需要检验、检测、鉴定、专家评审的，所需时间不计算在内。</a:t>
            </a:r>
          </a:p>
        </p:txBody>
      </p:sp>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78595" y="0"/>
            <a:ext cx="2382441" cy="5393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174083" name="Rectangle 6"/>
          <p:cNvSpPr>
            <a:spLocks noGrp="1" noChangeArrowheads="1"/>
          </p:cNvSpPr>
          <p:nvPr>
            <p:ph type="sldNum" sz="quarter" idx="10"/>
          </p:nvPr>
        </p:nvSpPr>
        <p:spPr bwMode="auto">
          <a:noFill/>
          <a:ln>
            <a:miter lim="800000"/>
            <a:headEnd/>
            <a:tailEnd/>
          </a:ln>
        </p:spPr>
        <p:txBody>
          <a:bodyPr anchor="t"/>
          <a:lstStyle/>
          <a:p>
            <a:fld id="{A7B90711-14BF-444F-8EDA-96F27CFDD013}" type="slidenum">
              <a:rPr lang="en-US" altLang="zh-CN" smtClean="0">
                <a:solidFill>
                  <a:schemeClr val="tx1"/>
                </a:solidFill>
                <a:ea typeface="宋体" charset="-122"/>
              </a:rPr>
              <a:pPr/>
              <a:t>135</a:t>
            </a:fld>
            <a:endParaRPr lang="en-US" altLang="zh-CN">
              <a:solidFill>
                <a:schemeClr val="tx1"/>
              </a:solidFill>
              <a:ea typeface="宋体" charset="-122"/>
            </a:endParaRPr>
          </a:p>
        </p:txBody>
      </p:sp>
      <p:sp>
        <p:nvSpPr>
          <p:cNvPr id="174085" name="文本框 8"/>
          <p:cNvSpPr txBox="1">
            <a:spLocks noChangeArrowheads="1"/>
          </p:cNvSpPr>
          <p:nvPr/>
        </p:nvSpPr>
        <p:spPr bwMode="auto">
          <a:xfrm>
            <a:off x="541736" y="73819"/>
            <a:ext cx="3058715"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174086" name="Rectangle 3"/>
          <p:cNvSpPr txBox="1">
            <a:spLocks noRot="1" noChangeArrowheads="1"/>
          </p:cNvSpPr>
          <p:nvPr/>
        </p:nvSpPr>
        <p:spPr bwMode="auto">
          <a:xfrm>
            <a:off x="1007269" y="991791"/>
            <a:ext cx="7561660" cy="3145631"/>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pPr>
            <a:r>
              <a:rPr lang="zh-CN" altLang="en-US" sz="2800" b="1" dirty="0">
                <a:latin typeface="黑体" pitchFamily="49" charset="-122"/>
                <a:ea typeface="黑体" pitchFamily="49" charset="-122"/>
              </a:rPr>
              <a:t>    投诉人缺乏事实根据或者法律依据进行投诉的，或者有证据表明投诉人捏造事实、伪造材料的，或者投诉人以</a:t>
            </a:r>
            <a:r>
              <a:rPr lang="zh-CN" altLang="en-US" sz="2800" b="1" dirty="0">
                <a:solidFill>
                  <a:srgbClr val="FF0000"/>
                </a:solidFill>
                <a:latin typeface="黑体" pitchFamily="49" charset="-122"/>
                <a:ea typeface="黑体" pitchFamily="49" charset="-122"/>
              </a:rPr>
              <a:t>非法手段</a:t>
            </a:r>
            <a:r>
              <a:rPr lang="zh-CN" altLang="en-US" sz="2800" b="1" dirty="0">
                <a:latin typeface="黑体" pitchFamily="49" charset="-122"/>
                <a:ea typeface="黑体" pitchFamily="49" charset="-122"/>
              </a:rPr>
              <a:t>取得证明材料进行投诉的，交通运输主管部门</a:t>
            </a:r>
            <a:r>
              <a:rPr lang="zh-CN" altLang="en-US" sz="2800" b="1" dirty="0">
                <a:solidFill>
                  <a:srgbClr val="FF0000"/>
                </a:solidFill>
                <a:latin typeface="黑体" pitchFamily="49" charset="-122"/>
                <a:ea typeface="黑体" pitchFamily="49" charset="-122"/>
              </a:rPr>
              <a:t>应当予以驳回</a:t>
            </a:r>
            <a:r>
              <a:rPr lang="zh-CN" altLang="en-US" sz="2800" b="1" dirty="0">
                <a:latin typeface="黑体" pitchFamily="49" charset="-122"/>
                <a:ea typeface="黑体" pitchFamily="49" charset="-122"/>
              </a:rPr>
              <a:t>，并对恶意投诉按照有关规定追究投诉人责任。</a:t>
            </a:r>
          </a:p>
        </p:txBody>
      </p:sp>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78595" y="0"/>
            <a:ext cx="2382441" cy="5393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175107" name="Rectangle 6"/>
          <p:cNvSpPr>
            <a:spLocks noGrp="1" noChangeArrowheads="1"/>
          </p:cNvSpPr>
          <p:nvPr>
            <p:ph type="sldNum" sz="quarter" idx="10"/>
          </p:nvPr>
        </p:nvSpPr>
        <p:spPr bwMode="auto">
          <a:noFill/>
          <a:ln>
            <a:miter lim="800000"/>
            <a:headEnd/>
            <a:tailEnd/>
          </a:ln>
        </p:spPr>
        <p:txBody>
          <a:bodyPr anchor="t"/>
          <a:lstStyle/>
          <a:p>
            <a:fld id="{D10B92B2-6F7D-4718-9458-AA13A933F311}" type="slidenum">
              <a:rPr lang="en-US" altLang="zh-CN" smtClean="0">
                <a:solidFill>
                  <a:schemeClr val="tx1"/>
                </a:solidFill>
                <a:ea typeface="宋体" charset="-122"/>
              </a:rPr>
              <a:pPr/>
              <a:t>136</a:t>
            </a:fld>
            <a:endParaRPr lang="en-US" altLang="zh-CN">
              <a:solidFill>
                <a:schemeClr val="tx1"/>
              </a:solidFill>
              <a:ea typeface="宋体" charset="-122"/>
            </a:endParaRPr>
          </a:p>
        </p:txBody>
      </p:sp>
      <p:sp>
        <p:nvSpPr>
          <p:cNvPr id="175109" name="文本框 8"/>
          <p:cNvSpPr txBox="1">
            <a:spLocks noChangeArrowheads="1"/>
          </p:cNvSpPr>
          <p:nvPr/>
        </p:nvSpPr>
        <p:spPr bwMode="auto">
          <a:xfrm>
            <a:off x="541736" y="73819"/>
            <a:ext cx="3058715"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175110" name="Rectangle 3"/>
          <p:cNvSpPr txBox="1">
            <a:spLocks noRot="1" noChangeArrowheads="1"/>
          </p:cNvSpPr>
          <p:nvPr/>
        </p:nvSpPr>
        <p:spPr bwMode="auto">
          <a:xfrm>
            <a:off x="1007269" y="844153"/>
            <a:ext cx="7561660" cy="3144441"/>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pPr>
            <a:r>
              <a:rPr lang="zh-CN" altLang="en-US" sz="2800" b="1" dirty="0">
                <a:solidFill>
                  <a:srgbClr val="FF9900"/>
                </a:solidFill>
                <a:latin typeface="黑体" pitchFamily="49" charset="-122"/>
                <a:ea typeface="黑体" pitchFamily="49" charset="-122"/>
              </a:rPr>
              <a:t>第六十六条 </a:t>
            </a:r>
            <a:r>
              <a:rPr lang="zh-CN" altLang="en-US" sz="2800" b="1" dirty="0">
                <a:latin typeface="黑体" pitchFamily="49" charset="-122"/>
                <a:ea typeface="黑体" pitchFamily="49" charset="-122"/>
              </a:rPr>
              <a:t>交通运输主管部门处理投诉，有权查阅、复制有关文件、资料，调查有关情况，相关单位和人员应当予以配合。必要时，交通运输主管部门可以责令暂停招标投标活动。</a:t>
            </a:r>
          </a:p>
          <a:p>
            <a:pPr algn="just">
              <a:lnSpc>
                <a:spcPct val="130000"/>
              </a:lnSpc>
              <a:spcBef>
                <a:spcPts val="468"/>
              </a:spcBef>
              <a:buClr>
                <a:srgbClr val="FFC000"/>
              </a:buClr>
              <a:buSzPct val="80000"/>
            </a:pPr>
            <a:r>
              <a:rPr lang="zh-CN" altLang="en-US" sz="2800" b="1" dirty="0">
                <a:latin typeface="黑体" pitchFamily="49" charset="-122"/>
                <a:ea typeface="黑体" pitchFamily="49" charset="-122"/>
              </a:rPr>
              <a:t>    交通运输主管部门的工作人员对监督检查过程中知悉的国家秘密、商业秘密，应当依法予以保密。</a:t>
            </a:r>
          </a:p>
        </p:txBody>
      </p:sp>
    </p:spTree>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公路工程招标投标管理重点</a:t>
            </a:r>
          </a:p>
        </p:txBody>
      </p:sp>
      <p:sp>
        <p:nvSpPr>
          <p:cNvPr id="6" name="标题 1"/>
          <p:cNvSpPr txBox="1">
            <a:spLocks/>
          </p:cNvSpPr>
          <p:nvPr/>
        </p:nvSpPr>
        <p:spPr>
          <a:xfrm>
            <a:off x="467544" y="1599642"/>
            <a:ext cx="8496944" cy="1625346"/>
          </a:xfrm>
          <a:prstGeom prst="rect">
            <a:avLst/>
          </a:prstGeom>
        </p:spPr>
        <p:txBody>
          <a:bodyPr vert="horz" lIns="91440" tIns="45720" rIns="91440" bIns="45720" rtlCol="0" anchor="ctr">
            <a:normAutofit fontScale="90000"/>
          </a:bodyPr>
          <a:lstStyle/>
          <a:p>
            <a:pPr fontAlgn="ctr">
              <a:spcBef>
                <a:spcPct val="0"/>
              </a:spcBef>
            </a:pPr>
            <a:r>
              <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28</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有</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无</a:t>
            </a:r>
            <a:r>
              <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违反招投标相关法规的其他内容</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a:p>
            <a:pPr algn="r" fontAlgn="ctr">
              <a:spcBef>
                <a:spcPct val="0"/>
              </a:spcBef>
            </a:pPr>
            <a:r>
              <a:rPr lang="en-US"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是否做到“五公开”、“三记录”？暂估价项目是否招标？投标保证金是否及时退还？</a:t>
            </a:r>
            <a:endParaRPr lang="zh-CN"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a:p>
            <a:pPr fontAlgn="ctr">
              <a:spcBef>
                <a:spcPct val="0"/>
              </a:spcBef>
            </a:pPr>
            <a:endPar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a:p>
            <a:pPr fontAlgn="ctr">
              <a:spcBef>
                <a:spcPct val="0"/>
              </a:spcBef>
            </a:pPr>
            <a:endPar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22910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Grp="1" noChangeArrowheads="1"/>
          </p:cNvSpPr>
          <p:nvPr>
            <p:ph type="sldNum" sz="quarter" idx="10"/>
          </p:nvPr>
        </p:nvSpPr>
        <p:spPr bwMode="auto">
          <a:noFill/>
          <a:ln>
            <a:miter lim="800000"/>
            <a:headEnd/>
            <a:tailEnd/>
          </a:ln>
        </p:spPr>
        <p:txBody>
          <a:bodyPr anchor="t"/>
          <a:lstStyle/>
          <a:p>
            <a:fld id="{94A60BEE-8A62-432B-AD3D-C613D70F9F72}" type="slidenum">
              <a:rPr lang="en-US" altLang="zh-CN" smtClean="0">
                <a:solidFill>
                  <a:schemeClr val="tx1"/>
                </a:solidFill>
                <a:ea typeface="宋体" charset="-122"/>
              </a:rPr>
              <a:pPr/>
              <a:t>138</a:t>
            </a:fld>
            <a:endParaRPr lang="en-US" altLang="zh-CN">
              <a:solidFill>
                <a:schemeClr val="tx1"/>
              </a:solidFill>
              <a:ea typeface="宋体" charset="-122"/>
            </a:endParaRPr>
          </a:p>
        </p:txBody>
      </p:sp>
      <p:sp>
        <p:nvSpPr>
          <p:cNvPr id="90116" name="文本框 8"/>
          <p:cNvSpPr txBox="1">
            <a:spLocks noChangeArrowheads="1"/>
          </p:cNvSpPr>
          <p:nvPr/>
        </p:nvSpPr>
        <p:spPr bwMode="auto">
          <a:xfrm>
            <a:off x="541735" y="73819"/>
            <a:ext cx="1890713"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90117" name="Rectangle 3"/>
          <p:cNvSpPr txBox="1">
            <a:spLocks noRot="1" noChangeArrowheads="1"/>
          </p:cNvSpPr>
          <p:nvPr/>
        </p:nvSpPr>
        <p:spPr bwMode="auto">
          <a:xfrm>
            <a:off x="1007269" y="1059656"/>
            <a:ext cx="7561660" cy="3132535"/>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pPr>
            <a:r>
              <a:rPr lang="zh-CN" altLang="en-US" sz="2800" b="1" dirty="0">
                <a:solidFill>
                  <a:srgbClr val="FF9900"/>
                </a:solidFill>
                <a:latin typeface="黑体" pitchFamily="49" charset="-122"/>
                <a:ea typeface="黑体" pitchFamily="49" charset="-122"/>
              </a:rPr>
              <a:t>第二十九条 </a:t>
            </a:r>
            <a:r>
              <a:rPr lang="zh-CN" altLang="en-US" sz="2800" b="1" dirty="0">
                <a:latin typeface="黑体" pitchFamily="49" charset="-122"/>
                <a:ea typeface="黑体" pitchFamily="49" charset="-122"/>
              </a:rPr>
              <a:t>以暂估价形式包括在招标项目范围内的工程、货物、服务，属于依法必须进行招标的项目范围且达到国家规定规模标准的，应当依法进行招标。招标项目的合同条款中应当约定负责实施暂估价项目</a:t>
            </a:r>
            <a:r>
              <a:rPr lang="zh-CN" altLang="en-US" sz="2800" b="1" dirty="0">
                <a:solidFill>
                  <a:srgbClr val="FF0000"/>
                </a:solidFill>
                <a:latin typeface="黑体" pitchFamily="49" charset="-122"/>
                <a:ea typeface="黑体" pitchFamily="49" charset="-122"/>
              </a:rPr>
              <a:t>招标的主体</a:t>
            </a:r>
            <a:r>
              <a:rPr lang="zh-CN" altLang="en-US" sz="2800" b="1" dirty="0">
                <a:latin typeface="黑体" pitchFamily="49" charset="-122"/>
                <a:ea typeface="黑体" pitchFamily="49" charset="-122"/>
              </a:rPr>
              <a:t>以及相应的</a:t>
            </a:r>
            <a:r>
              <a:rPr lang="zh-CN" altLang="en-US" sz="2800" b="1" dirty="0">
                <a:solidFill>
                  <a:srgbClr val="FF0000"/>
                </a:solidFill>
                <a:latin typeface="黑体" pitchFamily="49" charset="-122"/>
                <a:ea typeface="黑体" pitchFamily="49" charset="-122"/>
              </a:rPr>
              <a:t>招标程序</a:t>
            </a:r>
            <a:r>
              <a:rPr lang="zh-CN" altLang="en-US" sz="2800" b="1" dirty="0">
                <a:latin typeface="黑体" pitchFamily="49" charset="-122"/>
                <a:ea typeface="黑体" pitchFamily="49" charset="-122"/>
              </a:rPr>
              <a:t>。</a:t>
            </a:r>
          </a:p>
        </p:txBody>
      </p:sp>
    </p:spTree>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Grp="1" noChangeArrowheads="1"/>
          </p:cNvSpPr>
          <p:nvPr>
            <p:ph type="sldNum" sz="quarter" idx="10"/>
          </p:nvPr>
        </p:nvSpPr>
        <p:spPr bwMode="auto">
          <a:noFill/>
          <a:ln>
            <a:miter lim="800000"/>
            <a:headEnd/>
            <a:tailEnd/>
          </a:ln>
        </p:spPr>
        <p:txBody>
          <a:bodyPr anchor="t"/>
          <a:lstStyle/>
          <a:p>
            <a:fld id="{1C37FE03-2791-4CAB-B743-0ACC8C9F0A6F}" type="slidenum">
              <a:rPr lang="en-US" altLang="zh-CN" smtClean="0">
                <a:solidFill>
                  <a:schemeClr val="tx1"/>
                </a:solidFill>
                <a:ea typeface="宋体" charset="-122"/>
              </a:rPr>
              <a:pPr/>
              <a:t>139</a:t>
            </a:fld>
            <a:endParaRPr lang="en-US" altLang="zh-CN">
              <a:solidFill>
                <a:schemeClr val="tx1"/>
              </a:solidFill>
              <a:ea typeface="宋体" charset="-122"/>
            </a:endParaRPr>
          </a:p>
        </p:txBody>
      </p:sp>
      <p:sp>
        <p:nvSpPr>
          <p:cNvPr id="10245" name="Rectangle 3"/>
          <p:cNvSpPr txBox="1">
            <a:spLocks noRot="1" noChangeArrowheads="1"/>
          </p:cNvSpPr>
          <p:nvPr/>
        </p:nvSpPr>
        <p:spPr bwMode="auto">
          <a:xfrm>
            <a:off x="1035844" y="696516"/>
            <a:ext cx="7777163" cy="3455194"/>
          </a:xfrm>
          <a:prstGeom prst="rect">
            <a:avLst/>
          </a:prstGeom>
          <a:noFill/>
          <a:ln w="9525">
            <a:noFill/>
            <a:miter lim="800000"/>
            <a:headEnd/>
            <a:tailEnd/>
          </a:ln>
        </p:spPr>
        <p:txBody>
          <a:bodyPr lIns="71323" tIns="35662" rIns="71323" bIns="35662"/>
          <a:lstStyle/>
          <a:p>
            <a:pPr algn="ctr">
              <a:lnSpc>
                <a:spcPct val="130000"/>
              </a:lnSpc>
              <a:spcBef>
                <a:spcPts val="468"/>
              </a:spcBef>
              <a:buClr>
                <a:srgbClr val="FFC000"/>
              </a:buClr>
              <a:buSzPct val="80000"/>
              <a:defRPr/>
            </a:pPr>
            <a:r>
              <a:rPr lang="en-US" altLang="zh-CN" sz="2500" b="1" dirty="0">
                <a:latin typeface="黑体" pitchFamily="49" charset="-122"/>
                <a:ea typeface="黑体" pitchFamily="49" charset="-122"/>
              </a:rPr>
              <a:t>《</a:t>
            </a:r>
            <a:r>
              <a:rPr lang="zh-CN" altLang="en-US" sz="2500" b="1" dirty="0">
                <a:latin typeface="黑体" pitchFamily="49" charset="-122"/>
                <a:ea typeface="黑体" pitchFamily="49" charset="-122"/>
              </a:rPr>
              <a:t>中华人民共和国招标投标法实施条例</a:t>
            </a:r>
            <a:r>
              <a:rPr lang="en-US" altLang="zh-CN" sz="2500" b="1" dirty="0">
                <a:latin typeface="黑体" pitchFamily="49" charset="-122"/>
                <a:ea typeface="黑体" pitchFamily="49" charset="-122"/>
              </a:rPr>
              <a:t>》</a:t>
            </a:r>
          </a:p>
          <a:p>
            <a:pPr algn="ctr">
              <a:lnSpc>
                <a:spcPct val="130000"/>
              </a:lnSpc>
              <a:spcBef>
                <a:spcPts val="468"/>
              </a:spcBef>
              <a:buClr>
                <a:srgbClr val="FFC000"/>
              </a:buClr>
              <a:buSzPct val="80000"/>
              <a:defRPr/>
            </a:pPr>
            <a:r>
              <a:rPr lang="zh-CN" altLang="en-US" sz="1900" b="1" dirty="0">
                <a:solidFill>
                  <a:srgbClr val="FF0000"/>
                </a:solidFill>
                <a:latin typeface="黑体" pitchFamily="49" charset="-122"/>
                <a:ea typeface="黑体" pitchFamily="49" charset="-122"/>
              </a:rPr>
              <a:t>国务院令 第</a:t>
            </a:r>
            <a:r>
              <a:rPr lang="en-US" altLang="zh-CN" sz="1900" b="1" dirty="0">
                <a:solidFill>
                  <a:srgbClr val="FF0000"/>
                </a:solidFill>
                <a:latin typeface="黑体" pitchFamily="49" charset="-122"/>
                <a:ea typeface="黑体" pitchFamily="49" charset="-122"/>
              </a:rPr>
              <a:t>613</a:t>
            </a:r>
            <a:r>
              <a:rPr lang="zh-CN" altLang="en-US" sz="1900" b="1" dirty="0">
                <a:solidFill>
                  <a:srgbClr val="FF0000"/>
                </a:solidFill>
                <a:latin typeface="黑体" pitchFamily="49" charset="-122"/>
                <a:ea typeface="黑体" pitchFamily="49" charset="-122"/>
              </a:rPr>
              <a:t>号</a:t>
            </a:r>
            <a:endParaRPr lang="en-US" altLang="zh-CN" sz="1900" b="1" dirty="0">
              <a:solidFill>
                <a:srgbClr val="FF0000"/>
              </a:solidFill>
              <a:latin typeface="黑体" pitchFamily="49" charset="-122"/>
              <a:ea typeface="黑体" pitchFamily="49" charset="-122"/>
            </a:endParaRPr>
          </a:p>
          <a:p>
            <a:pPr indent="279845" algn="just">
              <a:lnSpc>
                <a:spcPct val="120000"/>
              </a:lnSpc>
              <a:spcAft>
                <a:spcPts val="468"/>
              </a:spcAft>
              <a:defRPr/>
            </a:pPr>
            <a:r>
              <a:rPr lang="zh-CN" altLang="en-US" sz="2200" b="1" dirty="0">
                <a:latin typeface="黑体" pitchFamily="49" charset="-122"/>
                <a:ea typeface="黑体" pitchFamily="49" charset="-122"/>
              </a:rPr>
              <a:t>第三十四条　与招标人存在利害关系</a:t>
            </a:r>
            <a:r>
              <a:rPr lang="zh-CN" altLang="en-US" sz="2200" b="1" dirty="0">
                <a:solidFill>
                  <a:srgbClr val="FF0000"/>
                </a:solidFill>
                <a:latin typeface="黑体" pitchFamily="49" charset="-122"/>
                <a:ea typeface="黑体" pitchFamily="49" charset="-122"/>
              </a:rPr>
              <a:t>可能影响招标公正性</a:t>
            </a:r>
            <a:r>
              <a:rPr lang="zh-CN" altLang="en-US" sz="2200" b="1" dirty="0">
                <a:latin typeface="黑体" pitchFamily="49" charset="-122"/>
                <a:ea typeface="黑体" pitchFamily="49" charset="-122"/>
              </a:rPr>
              <a:t>的法人、其他组织或者个人，不得参加投标。</a:t>
            </a:r>
            <a:endParaRPr lang="en-US" altLang="zh-CN" sz="2200" b="1" dirty="0">
              <a:latin typeface="黑体" pitchFamily="49" charset="-122"/>
              <a:ea typeface="黑体" pitchFamily="49" charset="-122"/>
            </a:endParaRPr>
          </a:p>
          <a:p>
            <a:pPr indent="279845" algn="just">
              <a:lnSpc>
                <a:spcPct val="120000"/>
              </a:lnSpc>
              <a:spcAft>
                <a:spcPts val="468"/>
              </a:spcAft>
              <a:defRPr/>
            </a:pPr>
            <a:r>
              <a:rPr lang="zh-CN" altLang="en-US" sz="2200" b="1" dirty="0">
                <a:latin typeface="黑体" pitchFamily="49" charset="-122"/>
                <a:ea typeface="黑体" pitchFamily="49" charset="-122"/>
              </a:rPr>
              <a:t>  </a:t>
            </a:r>
            <a:r>
              <a:rPr lang="zh-CN" altLang="en-US" sz="2200" b="1" dirty="0">
                <a:solidFill>
                  <a:srgbClr val="FF0000"/>
                </a:solidFill>
                <a:latin typeface="黑体" pitchFamily="49" charset="-122"/>
                <a:ea typeface="黑体" pitchFamily="49" charset="-122"/>
              </a:rPr>
              <a:t>单位负责人为同一人或者存在控股、管理关系的不同单位，不得参加同一标段投标或者未划分标段的同一招标项目投标。</a:t>
            </a:r>
            <a:endParaRPr lang="en-US" altLang="zh-CN" sz="2200" b="1" dirty="0">
              <a:solidFill>
                <a:srgbClr val="FF0000"/>
              </a:solidFill>
              <a:latin typeface="黑体" pitchFamily="49" charset="-122"/>
              <a:ea typeface="黑体" pitchFamily="49" charset="-122"/>
            </a:endParaRPr>
          </a:p>
          <a:p>
            <a:pPr indent="279845" algn="just">
              <a:lnSpc>
                <a:spcPct val="120000"/>
              </a:lnSpc>
              <a:spcAft>
                <a:spcPts val="468"/>
              </a:spcAft>
              <a:defRPr/>
            </a:pPr>
            <a:r>
              <a:rPr lang="en-US" altLang="en-US" sz="2200" b="1" dirty="0">
                <a:latin typeface="黑体" pitchFamily="49" charset="-122"/>
                <a:ea typeface="黑体" pitchFamily="49" charset="-122"/>
              </a:rPr>
              <a:t>  </a:t>
            </a:r>
            <a:r>
              <a:rPr lang="zh-CN" altLang="en-US" sz="2200" b="1" dirty="0">
                <a:latin typeface="黑体" pitchFamily="49" charset="-122"/>
                <a:ea typeface="黑体" pitchFamily="49" charset="-122"/>
              </a:rPr>
              <a:t>违反前两款规定的，</a:t>
            </a:r>
            <a:r>
              <a:rPr lang="zh-CN" altLang="en-US" sz="2200" b="1" dirty="0">
                <a:solidFill>
                  <a:srgbClr val="FF0000"/>
                </a:solidFill>
                <a:latin typeface="黑体" pitchFamily="49" charset="-122"/>
                <a:ea typeface="黑体" pitchFamily="49" charset="-122"/>
              </a:rPr>
              <a:t>相关投标均无效</a:t>
            </a:r>
            <a:r>
              <a:rPr lang="zh-CN" altLang="en-US" sz="2200" b="1" dirty="0">
                <a:latin typeface="黑体" pitchFamily="49" charset="-122"/>
                <a:ea typeface="黑体" pitchFamily="49" charset="-122"/>
              </a:rPr>
              <a:t>。</a:t>
            </a:r>
            <a:r>
              <a:rPr lang="en-US" altLang="en-US" sz="2200" b="1" dirty="0">
                <a:latin typeface="黑体" pitchFamily="49" charset="-122"/>
                <a:ea typeface="黑体" pitchFamily="49" charset="-122"/>
              </a:rPr>
              <a:t> </a:t>
            </a:r>
          </a:p>
          <a:p>
            <a:pPr indent="279845" algn="just">
              <a:lnSpc>
                <a:spcPct val="120000"/>
              </a:lnSpc>
              <a:spcBef>
                <a:spcPts val="468"/>
              </a:spcBef>
              <a:spcAft>
                <a:spcPts val="468"/>
              </a:spcAft>
              <a:defRPr/>
            </a:pPr>
            <a:r>
              <a:rPr lang="zh-CN" altLang="en-US" sz="2200" b="1" i="1" u="sng" dirty="0">
                <a:solidFill>
                  <a:schemeClr val="tx2"/>
                </a:solidFill>
                <a:latin typeface="黑体" pitchFamily="49" charset="-122"/>
                <a:ea typeface="黑体" pitchFamily="49" charset="-122"/>
              </a:rPr>
              <a:t>（</a:t>
            </a:r>
            <a:r>
              <a:rPr lang="zh-CN" altLang="en-US" sz="2200" b="1" i="1" u="sng" strike="sngStrike" dirty="0">
                <a:solidFill>
                  <a:schemeClr val="tx2"/>
                </a:solidFill>
                <a:latin typeface="黑体" pitchFamily="49" charset="-122"/>
                <a:ea typeface="黑体" pitchFamily="49" charset="-122"/>
              </a:rPr>
              <a:t>对比：具有投资参股关系的关联企业，或具有直接管理和被管理关系的母子公司，或同一母公司的子公司，不得</a:t>
            </a:r>
            <a:r>
              <a:rPr lang="zh-CN" altLang="en-US" sz="2200" b="1" i="1" u="sng" strike="sngStrike" dirty="0">
                <a:solidFill>
                  <a:srgbClr val="FF0000"/>
                </a:solidFill>
                <a:latin typeface="黑体" pitchFamily="49" charset="-122"/>
                <a:ea typeface="黑体" pitchFamily="49" charset="-122"/>
              </a:rPr>
              <a:t>同时申请同一标段的资格预审</a:t>
            </a:r>
            <a:r>
              <a:rPr lang="zh-CN" altLang="en-US" sz="2200" b="1" i="1" u="sng" strike="sngStrike" dirty="0">
                <a:solidFill>
                  <a:schemeClr val="tx2"/>
                </a:solidFill>
                <a:latin typeface="黑体" pitchFamily="49" charset="-122"/>
                <a:ea typeface="黑体" pitchFamily="49" charset="-122"/>
              </a:rPr>
              <a:t>。</a:t>
            </a:r>
            <a:r>
              <a:rPr lang="zh-CN" altLang="en-US" sz="2200" b="1" i="1" u="sng" dirty="0">
                <a:solidFill>
                  <a:schemeClr val="tx2"/>
                </a:solidFill>
                <a:latin typeface="黑体" pitchFamily="49" charset="-122"/>
                <a:ea typeface="黑体" pitchFamily="49" charset="-122"/>
              </a:rPr>
              <a:t>）</a:t>
            </a:r>
          </a:p>
          <a:p>
            <a:pPr indent="279845" algn="just">
              <a:lnSpc>
                <a:spcPct val="120000"/>
              </a:lnSpc>
              <a:spcBef>
                <a:spcPts val="468"/>
              </a:spcBef>
              <a:spcAft>
                <a:spcPts val="468"/>
              </a:spcAft>
              <a:defRPr/>
            </a:pPr>
            <a:endParaRPr lang="zh-CN" altLang="en-US" sz="2000" b="1" kern="0" dirty="0">
              <a:solidFill>
                <a:srgbClr val="FFFFFF"/>
              </a:solidFill>
              <a:latin typeface="黑体" pitchFamily="49" charset="-122"/>
              <a:ea typeface="黑体" pitchFamily="49"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依法必须进行招标的招标范围和规模标准</a:t>
            </a:r>
          </a:p>
        </p:txBody>
      </p:sp>
      <p:pic>
        <p:nvPicPr>
          <p:cNvPr id="1026" name="Picture 2"/>
          <p:cNvPicPr>
            <a:picLocks noChangeAspect="1" noChangeArrowheads="1"/>
          </p:cNvPicPr>
          <p:nvPr/>
        </p:nvPicPr>
        <p:blipFill>
          <a:blip r:embed="rId3" cstate="print"/>
          <a:srcRect/>
          <a:stretch>
            <a:fillRect/>
          </a:stretch>
        </p:blipFill>
        <p:spPr bwMode="auto">
          <a:xfrm>
            <a:off x="0" y="692341"/>
            <a:ext cx="9144000" cy="4082854"/>
          </a:xfrm>
          <a:prstGeom prst="rect">
            <a:avLst/>
          </a:prstGeom>
          <a:noFill/>
          <a:ln w="9525">
            <a:noFill/>
            <a:miter lim="800000"/>
            <a:headEnd/>
            <a:tailEnd/>
          </a:ln>
        </p:spPr>
      </p:pic>
    </p:spTree>
    <p:extLst>
      <p:ext uri="{BB962C8B-B14F-4D97-AF65-F5344CB8AC3E}">
        <p14:creationId xmlns:p14="http://schemas.microsoft.com/office/powerpoint/2010/main" val="2708072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p:cNvSpPr>
            <a:spLocks noGrp="1" noChangeArrowheads="1"/>
          </p:cNvSpPr>
          <p:nvPr>
            <p:ph type="sldNum" sz="quarter" idx="10"/>
          </p:nvPr>
        </p:nvSpPr>
        <p:spPr bwMode="auto">
          <a:noFill/>
          <a:ln>
            <a:miter lim="800000"/>
            <a:headEnd/>
            <a:tailEnd/>
          </a:ln>
        </p:spPr>
        <p:txBody>
          <a:bodyPr anchor="t"/>
          <a:lstStyle/>
          <a:p>
            <a:fld id="{9393D5E4-D7C3-4543-B72D-1673557DA739}" type="slidenum">
              <a:rPr lang="en-US" altLang="zh-CN" smtClean="0">
                <a:solidFill>
                  <a:schemeClr val="tx1"/>
                </a:solidFill>
                <a:ea typeface="宋体" charset="-122"/>
              </a:rPr>
              <a:pPr/>
              <a:t>140</a:t>
            </a:fld>
            <a:endParaRPr lang="en-US" altLang="zh-CN">
              <a:solidFill>
                <a:schemeClr val="tx1"/>
              </a:solidFill>
              <a:ea typeface="宋体" charset="-122"/>
            </a:endParaRPr>
          </a:p>
        </p:txBody>
      </p:sp>
      <p:sp>
        <p:nvSpPr>
          <p:cNvPr id="10245" name="Rectangle 3"/>
          <p:cNvSpPr txBox="1">
            <a:spLocks noRot="1" noChangeArrowheads="1"/>
          </p:cNvSpPr>
          <p:nvPr/>
        </p:nvSpPr>
        <p:spPr bwMode="auto">
          <a:xfrm>
            <a:off x="1035844" y="696516"/>
            <a:ext cx="7777163" cy="3455194"/>
          </a:xfrm>
          <a:prstGeom prst="rect">
            <a:avLst/>
          </a:prstGeom>
          <a:noFill/>
          <a:ln w="9525">
            <a:noFill/>
            <a:miter lim="800000"/>
            <a:headEnd/>
            <a:tailEnd/>
          </a:ln>
        </p:spPr>
        <p:txBody>
          <a:bodyPr lIns="71323" tIns="35662" rIns="71323" bIns="35662"/>
          <a:lstStyle/>
          <a:p>
            <a:pPr algn="ctr">
              <a:lnSpc>
                <a:spcPct val="130000"/>
              </a:lnSpc>
              <a:spcBef>
                <a:spcPts val="468"/>
              </a:spcBef>
              <a:buClr>
                <a:srgbClr val="FFC000"/>
              </a:buClr>
              <a:buSzPct val="80000"/>
              <a:defRPr/>
            </a:pPr>
            <a:r>
              <a:rPr lang="en-US" altLang="zh-CN" sz="2500" b="1" dirty="0">
                <a:latin typeface="黑体" pitchFamily="49" charset="-122"/>
                <a:ea typeface="黑体" pitchFamily="49" charset="-122"/>
              </a:rPr>
              <a:t>《</a:t>
            </a:r>
            <a:r>
              <a:rPr lang="zh-CN" altLang="en-US" sz="2500" b="1" dirty="0">
                <a:latin typeface="黑体" pitchFamily="49" charset="-122"/>
                <a:ea typeface="黑体" pitchFamily="49" charset="-122"/>
              </a:rPr>
              <a:t>中华人民共和国招标投标法实施条例</a:t>
            </a:r>
            <a:r>
              <a:rPr lang="en-US" altLang="zh-CN" sz="2500" b="1" dirty="0">
                <a:latin typeface="黑体" pitchFamily="49" charset="-122"/>
                <a:ea typeface="黑体" pitchFamily="49" charset="-122"/>
              </a:rPr>
              <a:t>》</a:t>
            </a:r>
          </a:p>
          <a:p>
            <a:pPr algn="ctr">
              <a:lnSpc>
                <a:spcPct val="130000"/>
              </a:lnSpc>
              <a:spcBef>
                <a:spcPts val="468"/>
              </a:spcBef>
              <a:buClr>
                <a:srgbClr val="FFC000"/>
              </a:buClr>
              <a:buSzPct val="80000"/>
              <a:defRPr/>
            </a:pPr>
            <a:r>
              <a:rPr lang="zh-CN" altLang="en-US" sz="1900" b="1" dirty="0">
                <a:solidFill>
                  <a:srgbClr val="FF0000"/>
                </a:solidFill>
                <a:latin typeface="黑体" pitchFamily="49" charset="-122"/>
                <a:ea typeface="黑体" pitchFamily="49" charset="-122"/>
              </a:rPr>
              <a:t>国务院令 第</a:t>
            </a:r>
            <a:r>
              <a:rPr lang="en-US" altLang="zh-CN" sz="1900" b="1" dirty="0">
                <a:solidFill>
                  <a:srgbClr val="FF0000"/>
                </a:solidFill>
                <a:latin typeface="黑体" pitchFamily="49" charset="-122"/>
                <a:ea typeface="黑体" pitchFamily="49" charset="-122"/>
              </a:rPr>
              <a:t>613</a:t>
            </a:r>
            <a:r>
              <a:rPr lang="zh-CN" altLang="en-US" sz="1900" b="1" dirty="0">
                <a:solidFill>
                  <a:srgbClr val="FF0000"/>
                </a:solidFill>
                <a:latin typeface="黑体" pitchFamily="49" charset="-122"/>
                <a:ea typeface="黑体" pitchFamily="49" charset="-122"/>
              </a:rPr>
              <a:t>号</a:t>
            </a:r>
            <a:endParaRPr lang="en-US" altLang="zh-CN" sz="1900" b="1" dirty="0">
              <a:solidFill>
                <a:srgbClr val="FF0000"/>
              </a:solidFill>
              <a:latin typeface="黑体" pitchFamily="49" charset="-122"/>
              <a:ea typeface="黑体" pitchFamily="49" charset="-122"/>
            </a:endParaRPr>
          </a:p>
          <a:p>
            <a:pPr indent="279845" algn="just">
              <a:lnSpc>
                <a:spcPct val="110000"/>
              </a:lnSpc>
              <a:defRPr/>
            </a:pPr>
            <a:r>
              <a:rPr lang="zh-CN" altLang="en-US" sz="2200" b="1" dirty="0">
                <a:latin typeface="黑体" pitchFamily="49" charset="-122"/>
                <a:ea typeface="黑体" pitchFamily="49" charset="-122"/>
              </a:rPr>
              <a:t>第三十七条　招标人应当在资格预审公告、招标公告或者投标邀请书中</a:t>
            </a:r>
            <a:r>
              <a:rPr lang="zh-CN" altLang="en-US" sz="2200" b="1" dirty="0">
                <a:solidFill>
                  <a:srgbClr val="FF0000"/>
                </a:solidFill>
                <a:latin typeface="黑体" pitchFamily="49" charset="-122"/>
                <a:ea typeface="黑体" pitchFamily="49" charset="-122"/>
              </a:rPr>
              <a:t>载明是否接受联合体投标。</a:t>
            </a:r>
            <a:endParaRPr lang="en-US" altLang="zh-CN" sz="2200" b="1" dirty="0">
              <a:solidFill>
                <a:srgbClr val="FF0000"/>
              </a:solidFill>
              <a:latin typeface="黑体" pitchFamily="49" charset="-122"/>
              <a:ea typeface="黑体" pitchFamily="49" charset="-122"/>
            </a:endParaRPr>
          </a:p>
          <a:p>
            <a:pPr indent="279845" algn="just">
              <a:lnSpc>
                <a:spcPct val="110000"/>
              </a:lnSpc>
              <a:defRPr/>
            </a:pPr>
            <a:r>
              <a:rPr lang="en-US" altLang="en-US" sz="2200" b="1" dirty="0">
                <a:latin typeface="黑体" pitchFamily="49" charset="-122"/>
                <a:ea typeface="黑体" pitchFamily="49" charset="-122"/>
              </a:rPr>
              <a:t>  </a:t>
            </a:r>
            <a:r>
              <a:rPr lang="zh-CN" altLang="en-US" sz="2200" b="1" dirty="0">
                <a:latin typeface="黑体" pitchFamily="49" charset="-122"/>
                <a:ea typeface="黑体" pitchFamily="49" charset="-122"/>
              </a:rPr>
              <a:t>招标人接受联合体投标并进行资格预审的，</a:t>
            </a:r>
            <a:r>
              <a:rPr lang="zh-CN" altLang="en-US" sz="2200" b="1" dirty="0">
                <a:solidFill>
                  <a:srgbClr val="FF0000"/>
                </a:solidFill>
                <a:latin typeface="黑体" pitchFamily="49" charset="-122"/>
                <a:ea typeface="黑体" pitchFamily="49" charset="-122"/>
              </a:rPr>
              <a:t>联合体应当在提交资格预审申请文件前</a:t>
            </a:r>
            <a:r>
              <a:rPr lang="zh-CN" altLang="en-US" sz="2200" b="1" dirty="0">
                <a:latin typeface="黑体" pitchFamily="49" charset="-122"/>
                <a:ea typeface="黑体" pitchFamily="49" charset="-122"/>
              </a:rPr>
              <a:t>组成。</a:t>
            </a:r>
            <a:r>
              <a:rPr lang="zh-CN" altLang="en-US" sz="2200" b="1" dirty="0">
                <a:solidFill>
                  <a:srgbClr val="FF3300"/>
                </a:solidFill>
                <a:latin typeface="黑体" pitchFamily="49" charset="-122"/>
                <a:ea typeface="黑体" pitchFamily="49" charset="-122"/>
              </a:rPr>
              <a:t>资格预审后联合体增减、更换成员的，其投标无效。</a:t>
            </a:r>
            <a:endParaRPr lang="en-US" altLang="zh-CN" sz="2200" b="1" dirty="0">
              <a:solidFill>
                <a:srgbClr val="FF3300"/>
              </a:solidFill>
              <a:latin typeface="黑体" pitchFamily="49" charset="-122"/>
              <a:ea typeface="黑体" pitchFamily="49" charset="-122"/>
            </a:endParaRPr>
          </a:p>
          <a:p>
            <a:pPr indent="279845" algn="just">
              <a:lnSpc>
                <a:spcPct val="110000"/>
              </a:lnSpc>
              <a:defRPr/>
            </a:pPr>
            <a:r>
              <a:rPr lang="en-US" altLang="en-US" sz="2200" b="1" dirty="0">
                <a:latin typeface="黑体" pitchFamily="49" charset="-122"/>
                <a:ea typeface="黑体" pitchFamily="49" charset="-122"/>
              </a:rPr>
              <a:t>   </a:t>
            </a:r>
            <a:r>
              <a:rPr lang="zh-CN" altLang="en-US" sz="2200" b="1" dirty="0">
                <a:latin typeface="黑体" pitchFamily="49" charset="-122"/>
                <a:ea typeface="黑体" pitchFamily="49" charset="-122"/>
              </a:rPr>
              <a:t>联合体各方在</a:t>
            </a:r>
            <a:r>
              <a:rPr lang="zh-CN" altLang="en-US" sz="2200" b="1" dirty="0">
                <a:solidFill>
                  <a:srgbClr val="FF0000"/>
                </a:solidFill>
                <a:latin typeface="黑体" pitchFamily="49" charset="-122"/>
                <a:ea typeface="黑体" pitchFamily="49" charset="-122"/>
              </a:rPr>
              <a:t>同一招标项目</a:t>
            </a:r>
            <a:r>
              <a:rPr lang="zh-CN" altLang="en-US" sz="2200" b="1" dirty="0">
                <a:latin typeface="黑体" pitchFamily="49" charset="-122"/>
                <a:ea typeface="黑体" pitchFamily="49" charset="-122"/>
              </a:rPr>
              <a:t>中以自己名义单独投标或者参加其他联合体投标的，</a:t>
            </a:r>
            <a:r>
              <a:rPr lang="zh-CN" altLang="en-US" sz="2200" b="1" dirty="0">
                <a:solidFill>
                  <a:srgbClr val="FF3300"/>
                </a:solidFill>
                <a:latin typeface="黑体" pitchFamily="49" charset="-122"/>
                <a:ea typeface="黑体" pitchFamily="49" charset="-122"/>
              </a:rPr>
              <a:t>相关投标均无效。</a:t>
            </a:r>
            <a:r>
              <a:rPr lang="en-US" altLang="en-US" sz="2200" b="1" dirty="0">
                <a:solidFill>
                  <a:srgbClr val="FF3300"/>
                </a:solidFill>
                <a:latin typeface="黑体" pitchFamily="49" charset="-122"/>
                <a:ea typeface="黑体" pitchFamily="49" charset="-122"/>
              </a:rPr>
              <a:t> </a:t>
            </a:r>
            <a:endParaRPr lang="zh-CN" altLang="en-US" sz="2000" b="1" kern="0" dirty="0">
              <a:solidFill>
                <a:srgbClr val="FFFFFF"/>
              </a:solidFill>
              <a:latin typeface="黑体" pitchFamily="49" charset="-122"/>
              <a:ea typeface="黑体" pitchFamily="49" charset="-122"/>
            </a:endParaRPr>
          </a:p>
        </p:txBody>
      </p:sp>
    </p:spTree>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a:spLocks noGrp="1" noChangeArrowheads="1"/>
          </p:cNvSpPr>
          <p:nvPr>
            <p:ph type="sldNum" sz="quarter" idx="10"/>
          </p:nvPr>
        </p:nvSpPr>
        <p:spPr bwMode="auto">
          <a:noFill/>
          <a:ln>
            <a:miter lim="800000"/>
            <a:headEnd/>
            <a:tailEnd/>
          </a:ln>
        </p:spPr>
        <p:txBody>
          <a:bodyPr anchor="t"/>
          <a:lstStyle/>
          <a:p>
            <a:fld id="{62937F01-15B1-4D6E-8A85-D9E0C2F1DA5B}" type="slidenum">
              <a:rPr lang="en-US" altLang="zh-CN" smtClean="0">
                <a:solidFill>
                  <a:schemeClr val="tx1"/>
                </a:solidFill>
                <a:ea typeface="宋体" charset="-122"/>
              </a:rPr>
              <a:pPr/>
              <a:t>141</a:t>
            </a:fld>
            <a:endParaRPr lang="en-US" altLang="zh-CN">
              <a:solidFill>
                <a:schemeClr val="tx1"/>
              </a:solidFill>
              <a:ea typeface="宋体" charset="-122"/>
            </a:endParaRPr>
          </a:p>
        </p:txBody>
      </p:sp>
      <p:sp>
        <p:nvSpPr>
          <p:cNvPr id="10245" name="Rectangle 3"/>
          <p:cNvSpPr txBox="1">
            <a:spLocks noRot="1" noChangeArrowheads="1"/>
          </p:cNvSpPr>
          <p:nvPr/>
        </p:nvSpPr>
        <p:spPr bwMode="auto">
          <a:xfrm>
            <a:off x="1035844" y="696516"/>
            <a:ext cx="7777163" cy="3455194"/>
          </a:xfrm>
          <a:prstGeom prst="rect">
            <a:avLst/>
          </a:prstGeom>
          <a:noFill/>
          <a:ln w="9525">
            <a:noFill/>
            <a:miter lim="800000"/>
            <a:headEnd/>
            <a:tailEnd/>
          </a:ln>
        </p:spPr>
        <p:txBody>
          <a:bodyPr lIns="71323" tIns="35662" rIns="71323" bIns="35662"/>
          <a:lstStyle/>
          <a:p>
            <a:pPr algn="ctr">
              <a:lnSpc>
                <a:spcPct val="130000"/>
              </a:lnSpc>
              <a:spcBef>
                <a:spcPts val="468"/>
              </a:spcBef>
              <a:buClr>
                <a:srgbClr val="FFC000"/>
              </a:buClr>
              <a:buSzPct val="80000"/>
              <a:defRPr/>
            </a:pPr>
            <a:r>
              <a:rPr lang="en-US" altLang="zh-CN" sz="2500" b="1" dirty="0">
                <a:latin typeface="+mn-ea"/>
              </a:rPr>
              <a:t>《</a:t>
            </a:r>
            <a:r>
              <a:rPr lang="zh-CN" altLang="en-US" sz="2500" b="1" dirty="0">
                <a:latin typeface="+mn-ea"/>
              </a:rPr>
              <a:t>中华人民共和国招标投标法</a:t>
            </a:r>
            <a:r>
              <a:rPr lang="en-US" altLang="zh-CN" sz="2500" b="1" dirty="0">
                <a:latin typeface="+mn-ea"/>
              </a:rPr>
              <a:t>》</a:t>
            </a:r>
          </a:p>
          <a:p>
            <a:pPr indent="279845" algn="just">
              <a:lnSpc>
                <a:spcPct val="110000"/>
              </a:lnSpc>
              <a:defRPr/>
            </a:pPr>
            <a:endParaRPr lang="en-US" altLang="zh-CN" sz="2200" b="1" dirty="0">
              <a:latin typeface="+mn-ea"/>
            </a:endParaRPr>
          </a:p>
          <a:p>
            <a:pPr indent="279845" algn="just">
              <a:lnSpc>
                <a:spcPct val="110000"/>
              </a:lnSpc>
              <a:defRPr/>
            </a:pPr>
            <a:r>
              <a:rPr lang="zh-CN" altLang="en-US" sz="2800" b="1" dirty="0">
                <a:latin typeface="+mn-ea"/>
              </a:rPr>
              <a:t>联合体资质的确定问题：</a:t>
            </a:r>
            <a:endParaRPr lang="en-US" altLang="zh-CN" sz="2800" b="1" dirty="0">
              <a:latin typeface="+mn-ea"/>
            </a:endParaRPr>
          </a:p>
          <a:p>
            <a:pPr indent="279845" algn="just">
              <a:lnSpc>
                <a:spcPct val="110000"/>
              </a:lnSpc>
              <a:defRPr/>
            </a:pPr>
            <a:endParaRPr lang="en-US" altLang="zh-CN" sz="2200" b="1" dirty="0">
              <a:solidFill>
                <a:srgbClr val="FFFF00"/>
              </a:solidFill>
              <a:latin typeface="+mn-ea"/>
            </a:endParaRPr>
          </a:p>
          <a:p>
            <a:pPr indent="279845" algn="just">
              <a:lnSpc>
                <a:spcPct val="110000"/>
              </a:lnSpc>
              <a:defRPr/>
            </a:pPr>
            <a:r>
              <a:rPr lang="zh-CN" altLang="zh-CN" sz="1800" b="1" kern="100" dirty="0">
                <a:solidFill>
                  <a:srgbClr val="FF0000"/>
                </a:solidFill>
                <a:effectLst/>
                <a:latin typeface="+mn-ea"/>
                <a:cs typeface="Times New Roman" panose="02020603050405020304" pitchFamily="18" charset="0"/>
              </a:rPr>
              <a:t>联合体协议书约定同一专业分工由两个以上成员共同承担的，按照承担该专业工作的资质等级最低的成员确定联合体该专业的资质；不同专业分工由不同成员分别承担的，按照各自的专业资质确定联合体的资质</a:t>
            </a:r>
            <a:r>
              <a:rPr lang="zh-CN" altLang="en-US" sz="1800" b="1" kern="100" dirty="0">
                <a:solidFill>
                  <a:srgbClr val="FF0000"/>
                </a:solidFill>
                <a:effectLst/>
                <a:latin typeface="+mn-ea"/>
                <a:cs typeface="Times New Roman" panose="02020603050405020304" pitchFamily="18" charset="0"/>
              </a:rPr>
              <a:t>。</a:t>
            </a:r>
            <a:endParaRPr lang="zh-CN" altLang="en-US" sz="2000" b="1" kern="0" dirty="0">
              <a:solidFill>
                <a:srgbClr val="FF0000"/>
              </a:solidFill>
              <a:latin typeface="+mn-ea"/>
            </a:endParaRPr>
          </a:p>
        </p:txBody>
      </p:sp>
    </p:spTree>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灯片编号占位符 5"/>
          <p:cNvSpPr>
            <a:spLocks noGrp="1"/>
          </p:cNvSpPr>
          <p:nvPr>
            <p:ph type="sldNum" sz="quarter" idx="12"/>
          </p:nvPr>
        </p:nvSpPr>
        <p:spPr bwMode="auto">
          <a:noFill/>
          <a:ln>
            <a:miter lim="800000"/>
            <a:headEnd/>
            <a:tailEnd/>
          </a:ln>
        </p:spPr>
        <p:txBody>
          <a:bodyPr/>
          <a:lstStyle/>
          <a:p>
            <a:fld id="{391EE610-F608-49D3-AD3F-E18A6EF2DA62}" type="slidenum">
              <a:rPr lang="en-US" altLang="zh-CN" smtClean="0">
                <a:ea typeface="宋体" charset="-122"/>
              </a:rPr>
              <a:pPr/>
              <a:t>142</a:t>
            </a:fld>
            <a:endParaRPr lang="en-US" altLang="zh-CN">
              <a:ea typeface="宋体" charset="-122"/>
            </a:endParaRPr>
          </a:p>
        </p:txBody>
      </p:sp>
      <p:sp>
        <p:nvSpPr>
          <p:cNvPr id="7" name="Rectangle 3"/>
          <p:cNvSpPr txBox="1">
            <a:spLocks noRot="1" noChangeArrowheads="1"/>
          </p:cNvSpPr>
          <p:nvPr/>
        </p:nvSpPr>
        <p:spPr bwMode="auto">
          <a:xfrm>
            <a:off x="395287" y="951310"/>
            <a:ext cx="8424863" cy="3888581"/>
          </a:xfrm>
          <a:prstGeom prst="rect">
            <a:avLst/>
          </a:prstGeom>
          <a:noFill/>
          <a:ln w="9525">
            <a:noFill/>
            <a:miter lim="800000"/>
            <a:headEnd/>
            <a:tailEnd/>
          </a:ln>
        </p:spPr>
        <p:txBody>
          <a:bodyPr lIns="71323" tIns="35662" rIns="71323" bIns="35662"/>
          <a:lstStyle/>
          <a:p>
            <a:pPr marL="267462" indent="-267462" algn="ctr">
              <a:spcBef>
                <a:spcPct val="20000"/>
              </a:spcBef>
              <a:buClr>
                <a:schemeClr val="folHlink"/>
              </a:buClr>
              <a:buSzPct val="90000"/>
              <a:buFont typeface="Wingdings" pitchFamily="2" charset="2"/>
              <a:buChar char="w"/>
              <a:defRPr/>
            </a:pPr>
            <a:r>
              <a:rPr lang="zh-CN" altLang="en-US" sz="2200" b="1" kern="0" dirty="0">
                <a:latin typeface="黑体" pitchFamily="2" charset="-122"/>
                <a:ea typeface="黑体" pitchFamily="2" charset="-122"/>
              </a:rPr>
              <a:t>联合体协议书</a:t>
            </a:r>
            <a:endParaRPr lang="en-US" altLang="zh-CN" sz="2200" b="1" kern="0" dirty="0">
              <a:latin typeface="黑体" pitchFamily="2" charset="-122"/>
              <a:ea typeface="黑体" pitchFamily="2" charset="-122"/>
            </a:endParaRPr>
          </a:p>
          <a:p>
            <a:pPr marL="267462" indent="-267462">
              <a:spcBef>
                <a:spcPct val="20000"/>
              </a:spcBef>
              <a:buClr>
                <a:schemeClr val="folHlink"/>
              </a:buClr>
              <a:buSzPct val="90000"/>
              <a:buFont typeface="Wingdings" pitchFamily="2" charset="2"/>
              <a:buChar char="w"/>
              <a:defRPr/>
            </a:pPr>
            <a:endParaRPr lang="en-US" altLang="zh-CN" sz="2200" b="1" kern="0" dirty="0">
              <a:solidFill>
                <a:schemeClr val="tx2"/>
              </a:solidFill>
              <a:latin typeface="黑体" pitchFamily="2" charset="-122"/>
              <a:ea typeface="黑体" pitchFamily="2" charset="-122"/>
            </a:endParaRPr>
          </a:p>
          <a:p>
            <a:pPr marL="267462" indent="-267462">
              <a:spcBef>
                <a:spcPct val="20000"/>
              </a:spcBef>
              <a:buClr>
                <a:schemeClr val="folHlink"/>
              </a:buClr>
              <a:buSzPct val="90000"/>
              <a:buFont typeface="Wingdings" pitchFamily="2" charset="2"/>
              <a:buChar char="w"/>
              <a:defRPr/>
            </a:pPr>
            <a:r>
              <a:rPr lang="en-US" altLang="en-US" sz="2200" b="1" kern="0" dirty="0">
                <a:latin typeface="黑体" pitchFamily="2" charset="-122"/>
                <a:ea typeface="黑体" pitchFamily="2" charset="-122"/>
              </a:rPr>
              <a:t>5.</a:t>
            </a:r>
            <a:r>
              <a:rPr lang="zh-CN" altLang="en-US" sz="2200" b="1" kern="0" dirty="0">
                <a:latin typeface="黑体" pitchFamily="2" charset="-122"/>
                <a:ea typeface="黑体" pitchFamily="2" charset="-122"/>
              </a:rPr>
              <a:t>联合体各成员单位内部的职责分工如下：</a:t>
            </a:r>
            <a:r>
              <a:rPr lang="en-US" altLang="en-US" sz="2200" b="1" kern="0" dirty="0">
                <a:latin typeface="黑体" pitchFamily="2" charset="-122"/>
                <a:ea typeface="黑体" pitchFamily="2" charset="-122"/>
              </a:rPr>
              <a:t>(</a:t>
            </a:r>
            <a:r>
              <a:rPr lang="zh-CN" altLang="en-US" sz="2200" b="1" kern="0" dirty="0">
                <a:latin typeface="黑体" pitchFamily="2" charset="-122"/>
                <a:ea typeface="黑体" pitchFamily="2" charset="-122"/>
              </a:rPr>
              <a:t>牵头人名称</a:t>
            </a:r>
            <a:r>
              <a:rPr lang="en-US" altLang="en-US" sz="2200" b="1" kern="0" dirty="0">
                <a:latin typeface="黑体" pitchFamily="2" charset="-122"/>
                <a:ea typeface="黑体" pitchFamily="2" charset="-122"/>
              </a:rPr>
              <a:t>)</a:t>
            </a:r>
            <a:r>
              <a:rPr lang="zh-CN" altLang="en-US" sz="2200" b="1" kern="0" dirty="0">
                <a:latin typeface="黑体" pitchFamily="2" charset="-122"/>
                <a:ea typeface="黑体" pitchFamily="2" charset="-122"/>
              </a:rPr>
              <a:t>承担</a:t>
            </a:r>
            <a:r>
              <a:rPr lang="en-US" altLang="en-US" sz="2200" b="1" u="sng" kern="0" dirty="0">
                <a:latin typeface="黑体" pitchFamily="2" charset="-122"/>
                <a:ea typeface="黑体" pitchFamily="2" charset="-122"/>
              </a:rPr>
              <a:t>    </a:t>
            </a:r>
            <a:r>
              <a:rPr lang="zh-CN" altLang="en-US" sz="2200" b="1" kern="0" dirty="0">
                <a:latin typeface="黑体" pitchFamily="2" charset="-122"/>
                <a:ea typeface="黑体" pitchFamily="2" charset="-122"/>
              </a:rPr>
              <a:t>专业工程，</a:t>
            </a:r>
            <a:r>
              <a:rPr lang="zh-CN" altLang="zh-CN" sz="2200" b="1" kern="0" dirty="0">
                <a:latin typeface="黑体" pitchFamily="2" charset="-122"/>
                <a:ea typeface="黑体" pitchFamily="2" charset="-122"/>
              </a:rPr>
              <a:t>占总工程量的</a:t>
            </a:r>
            <a:r>
              <a:rPr lang="en-US" altLang="zh-CN" sz="2200" b="1" u="sng" kern="0" dirty="0">
                <a:latin typeface="黑体" pitchFamily="2" charset="-122"/>
                <a:ea typeface="黑体" pitchFamily="2" charset="-122"/>
              </a:rPr>
              <a:t>   </a:t>
            </a:r>
            <a:r>
              <a:rPr lang="en-US" altLang="zh-CN" sz="2200" b="1" kern="0" dirty="0">
                <a:latin typeface="黑体" pitchFamily="2" charset="-122"/>
                <a:ea typeface="黑体" pitchFamily="2" charset="-122"/>
              </a:rPr>
              <a:t>%</a:t>
            </a:r>
            <a:r>
              <a:rPr lang="zh-CN" altLang="en-US" sz="2200" b="1" kern="0" dirty="0">
                <a:latin typeface="黑体" pitchFamily="2" charset="-122"/>
                <a:ea typeface="黑体" pitchFamily="2" charset="-122"/>
              </a:rPr>
              <a:t>；</a:t>
            </a:r>
            <a:r>
              <a:rPr lang="en-US" altLang="en-US" sz="2200" b="1" kern="0" dirty="0">
                <a:latin typeface="黑体" pitchFamily="2" charset="-122"/>
                <a:ea typeface="黑体" pitchFamily="2" charset="-122"/>
              </a:rPr>
              <a:t>(</a:t>
            </a:r>
            <a:r>
              <a:rPr lang="zh-CN" altLang="en-US" sz="2200" b="1" kern="0" dirty="0">
                <a:latin typeface="黑体" pitchFamily="2" charset="-122"/>
                <a:ea typeface="黑体" pitchFamily="2" charset="-122"/>
              </a:rPr>
              <a:t>成员二名称</a:t>
            </a:r>
            <a:r>
              <a:rPr lang="en-US" altLang="en-US" sz="2200" b="1" kern="0" dirty="0">
                <a:latin typeface="黑体" pitchFamily="2" charset="-122"/>
                <a:ea typeface="黑体" pitchFamily="2" charset="-122"/>
              </a:rPr>
              <a:t>)</a:t>
            </a:r>
            <a:r>
              <a:rPr lang="zh-CN" altLang="en-US" sz="2200" b="1" kern="0" dirty="0">
                <a:latin typeface="黑体" pitchFamily="2" charset="-122"/>
                <a:ea typeface="黑体" pitchFamily="2" charset="-122"/>
              </a:rPr>
              <a:t>承担</a:t>
            </a:r>
            <a:r>
              <a:rPr lang="zh-CN" altLang="en-US" sz="2200" b="1" u="sng" kern="0" dirty="0">
                <a:latin typeface="黑体" pitchFamily="2" charset="-122"/>
                <a:ea typeface="黑体" pitchFamily="2" charset="-122"/>
              </a:rPr>
              <a:t>    </a:t>
            </a:r>
            <a:r>
              <a:rPr lang="zh-CN" altLang="en-US" sz="2200" b="1" kern="0" dirty="0">
                <a:solidFill>
                  <a:schemeClr val="tx2"/>
                </a:solidFill>
                <a:latin typeface="黑体" pitchFamily="2" charset="-122"/>
                <a:ea typeface="黑体" pitchFamily="2" charset="-122"/>
              </a:rPr>
              <a:t>专业工程</a:t>
            </a:r>
            <a:r>
              <a:rPr lang="zh-CN" altLang="en-US" sz="2200" b="1" kern="0" dirty="0">
                <a:latin typeface="黑体" pitchFamily="2" charset="-122"/>
                <a:ea typeface="黑体" pitchFamily="2" charset="-122"/>
              </a:rPr>
              <a:t>，</a:t>
            </a:r>
            <a:r>
              <a:rPr lang="zh-CN" altLang="zh-CN" sz="2200" b="1" kern="0" dirty="0">
                <a:latin typeface="黑体" pitchFamily="2" charset="-122"/>
                <a:ea typeface="黑体" pitchFamily="2" charset="-122"/>
              </a:rPr>
              <a:t>占总工程量的</a:t>
            </a:r>
            <a:r>
              <a:rPr lang="en-US" altLang="zh-CN" sz="2200" b="1" u="sng" kern="0" dirty="0">
                <a:latin typeface="黑体" pitchFamily="2" charset="-122"/>
                <a:ea typeface="黑体" pitchFamily="2" charset="-122"/>
              </a:rPr>
              <a:t>  </a:t>
            </a:r>
            <a:r>
              <a:rPr lang="en-US" altLang="zh-CN" sz="2200" b="1" kern="0" dirty="0">
                <a:latin typeface="黑体" pitchFamily="2" charset="-122"/>
                <a:ea typeface="黑体" pitchFamily="2" charset="-122"/>
              </a:rPr>
              <a:t>%</a:t>
            </a:r>
            <a:r>
              <a:rPr lang="zh-CN" altLang="en-US" sz="2200" b="1" kern="0" dirty="0">
                <a:latin typeface="黑体" pitchFamily="2" charset="-122"/>
                <a:ea typeface="黑体" pitchFamily="2" charset="-122"/>
              </a:rPr>
              <a:t>；</a:t>
            </a:r>
            <a:r>
              <a:rPr lang="en-US" altLang="en-US" sz="2200" b="1" kern="0" dirty="0">
                <a:solidFill>
                  <a:schemeClr val="tx2"/>
                </a:solidFill>
                <a:latin typeface="黑体" pitchFamily="2" charset="-122"/>
                <a:ea typeface="黑体" pitchFamily="2" charset="-122"/>
              </a:rPr>
              <a:t>……</a:t>
            </a:r>
            <a:endParaRPr lang="en-US" altLang="zh-CN" sz="2200" b="1" kern="0" dirty="0">
              <a:solidFill>
                <a:schemeClr val="tx2"/>
              </a:solidFill>
              <a:latin typeface="黑体" pitchFamily="2" charset="-122"/>
              <a:ea typeface="黑体" pitchFamily="2" charset="-122"/>
            </a:endParaRPr>
          </a:p>
          <a:p>
            <a:pPr marL="267462" indent="-267462">
              <a:spcBef>
                <a:spcPct val="20000"/>
              </a:spcBef>
              <a:buClr>
                <a:schemeClr val="folHlink"/>
              </a:buClr>
              <a:buSzPct val="90000"/>
              <a:buFont typeface="Wingdings" pitchFamily="2" charset="2"/>
              <a:buChar char="w"/>
              <a:defRPr/>
            </a:pPr>
            <a:endParaRPr lang="en-US" altLang="zh-CN" sz="2200" b="1" kern="0" dirty="0">
              <a:solidFill>
                <a:srgbClr val="FFFF00"/>
              </a:solidFill>
              <a:latin typeface="黑体" pitchFamily="2" charset="-122"/>
              <a:ea typeface="黑体" pitchFamily="2" charset="-122"/>
            </a:endParaRPr>
          </a:p>
          <a:p>
            <a:pPr marL="267462" indent="-267462">
              <a:spcBef>
                <a:spcPct val="20000"/>
              </a:spcBef>
              <a:buClr>
                <a:schemeClr val="folHlink"/>
              </a:buClr>
              <a:buSzPct val="90000"/>
              <a:buFont typeface="Wingdings" pitchFamily="2" charset="2"/>
              <a:buChar char="w"/>
              <a:defRPr/>
            </a:pPr>
            <a:endParaRPr lang="en-US" altLang="zh-CN" sz="2200" b="1" kern="0" dirty="0">
              <a:solidFill>
                <a:srgbClr val="FFFF00"/>
              </a:solidFill>
              <a:latin typeface="黑体" pitchFamily="2" charset="-122"/>
              <a:ea typeface="黑体" pitchFamily="2" charset="-122"/>
            </a:endParaRPr>
          </a:p>
          <a:p>
            <a:pPr marL="267462" indent="-267462">
              <a:spcBef>
                <a:spcPct val="20000"/>
              </a:spcBef>
              <a:buClr>
                <a:schemeClr val="folHlink"/>
              </a:buClr>
              <a:buSzPct val="90000"/>
              <a:buFont typeface="Wingdings" pitchFamily="2" charset="2"/>
              <a:buChar char="w"/>
              <a:defRPr/>
            </a:pPr>
            <a:r>
              <a:rPr lang="zh-CN" altLang="en-US" sz="1900" b="1" kern="0" dirty="0">
                <a:latin typeface="黑体" pitchFamily="2" charset="-122"/>
                <a:ea typeface="黑体" pitchFamily="2" charset="-122"/>
              </a:rPr>
              <a:t>牵头人（成员一）：隧道专业承包一级＋桥梁专业承包二级</a:t>
            </a:r>
            <a:endParaRPr lang="en-US" altLang="zh-CN" sz="1900" b="1" kern="0" dirty="0">
              <a:latin typeface="黑体" pitchFamily="2" charset="-122"/>
              <a:ea typeface="黑体" pitchFamily="2" charset="-122"/>
            </a:endParaRPr>
          </a:p>
          <a:p>
            <a:pPr marL="267462" indent="-267462">
              <a:spcBef>
                <a:spcPct val="20000"/>
              </a:spcBef>
              <a:buClr>
                <a:schemeClr val="folHlink"/>
              </a:buClr>
              <a:buSzPct val="90000"/>
              <a:buFont typeface="Wingdings" pitchFamily="2" charset="2"/>
              <a:buChar char="w"/>
              <a:defRPr/>
            </a:pPr>
            <a:r>
              <a:rPr lang="zh-CN" altLang="en-US" sz="1900" b="1" kern="0" dirty="0">
                <a:latin typeface="黑体" pitchFamily="2" charset="-122"/>
                <a:ea typeface="黑体" pitchFamily="2" charset="-122"/>
              </a:rPr>
              <a:t>成员二：隧道专业承包二级＋桥梁专业承包一级</a:t>
            </a:r>
            <a:endParaRPr lang="zh-CN" altLang="en-US" sz="1900" b="1" kern="0" dirty="0">
              <a:solidFill>
                <a:srgbClr val="FFFF00"/>
              </a:solidFill>
              <a:latin typeface="黑体" pitchFamily="2" charset="-122"/>
              <a:ea typeface="黑体" pitchFamily="2" charset="-122"/>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accent1">
                <a:hueOff val="0"/>
                <a:satOff val="0"/>
                <a:lumOff val="0"/>
                <a:alphaOff val="0"/>
                <a:shade val="93000"/>
                <a:satMod val="130000"/>
              </a:schemeClr>
            </a:gs>
            <a:gs pos="90000">
              <a:schemeClr val="accent5">
                <a:lumMod val="60000"/>
                <a:lumOff val="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矩形 4"/>
          <p:cNvSpPr/>
          <p:nvPr/>
        </p:nvSpPr>
        <p:spPr>
          <a:xfrm>
            <a:off x="0" y="1664449"/>
            <a:ext cx="9144000" cy="200902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405220"/>
            <a:ext cx="9144000" cy="259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3604334"/>
            <a:ext cx="9144000" cy="259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3640540" y="2129074"/>
            <a:ext cx="1723549" cy="707886"/>
          </a:xfrm>
          <a:prstGeom prst="rect">
            <a:avLst/>
          </a:prstGeom>
          <a:noFill/>
        </p:spPr>
        <p:txBody>
          <a:bodyPr wrap="none" rtlCol="0">
            <a:spAutoFit/>
          </a:bodyPr>
          <a:lstStyle/>
          <a:p>
            <a:r>
              <a:rPr lang="zh-CN" altLang="en-US" sz="4000" b="1" dirty="0">
                <a:solidFill>
                  <a:schemeClr val="accent1"/>
                </a:solidFill>
                <a:latin typeface="Arial" pitchFamily="34" charset="0"/>
                <a:cs typeface="Arial" pitchFamily="34" charset="0"/>
              </a:rPr>
              <a:t>谢谢！</a:t>
            </a:r>
          </a:p>
        </p:txBody>
      </p:sp>
    </p:spTree>
    <p:extLst>
      <p:ext uri="{BB962C8B-B14F-4D97-AF65-F5344CB8AC3E}">
        <p14:creationId xmlns:p14="http://schemas.microsoft.com/office/powerpoint/2010/main" val="3239806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依法必须进行招标的招标范围和规模标准</a:t>
            </a:r>
          </a:p>
        </p:txBody>
      </p:sp>
      <p:pic>
        <p:nvPicPr>
          <p:cNvPr id="3074" name="Picture 2"/>
          <p:cNvPicPr>
            <a:picLocks noChangeAspect="1" noChangeArrowheads="1"/>
          </p:cNvPicPr>
          <p:nvPr/>
        </p:nvPicPr>
        <p:blipFill>
          <a:blip r:embed="rId3" cstate="print"/>
          <a:srcRect/>
          <a:stretch>
            <a:fillRect/>
          </a:stretch>
        </p:blipFill>
        <p:spPr bwMode="auto">
          <a:xfrm>
            <a:off x="755576" y="821956"/>
            <a:ext cx="7848872" cy="3873399"/>
          </a:xfrm>
          <a:prstGeom prst="rect">
            <a:avLst/>
          </a:prstGeom>
          <a:noFill/>
          <a:ln w="9525">
            <a:noFill/>
            <a:miter lim="800000"/>
            <a:headEnd/>
            <a:tailEnd/>
          </a:ln>
        </p:spPr>
      </p:pic>
    </p:spTree>
    <p:extLst>
      <p:ext uri="{BB962C8B-B14F-4D97-AF65-F5344CB8AC3E}">
        <p14:creationId xmlns:p14="http://schemas.microsoft.com/office/powerpoint/2010/main" val="2708072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依法必须进行招标的招标范围和规模标准</a:t>
            </a:r>
          </a:p>
        </p:txBody>
      </p:sp>
      <p:pic>
        <p:nvPicPr>
          <p:cNvPr id="4098" name="Picture 2"/>
          <p:cNvPicPr>
            <a:picLocks noChangeAspect="1" noChangeArrowheads="1"/>
          </p:cNvPicPr>
          <p:nvPr/>
        </p:nvPicPr>
        <p:blipFill>
          <a:blip r:embed="rId3" cstate="print"/>
          <a:srcRect/>
          <a:stretch>
            <a:fillRect/>
          </a:stretch>
        </p:blipFill>
        <p:spPr bwMode="auto">
          <a:xfrm>
            <a:off x="300782" y="915566"/>
            <a:ext cx="8352928" cy="3795648"/>
          </a:xfrm>
          <a:prstGeom prst="rect">
            <a:avLst/>
          </a:prstGeom>
          <a:noFill/>
          <a:ln w="9525">
            <a:noFill/>
            <a:miter lim="800000"/>
            <a:headEnd/>
            <a:tailEnd/>
          </a:ln>
        </p:spPr>
      </p:pic>
      <p:sp>
        <p:nvSpPr>
          <p:cNvPr id="5" name="矩形 6">
            <a:extLst>
              <a:ext uri="{FF2B5EF4-FFF2-40B4-BE49-F238E27FC236}">
                <a16:creationId xmlns:a16="http://schemas.microsoft.com/office/drawing/2014/main" id="{A37D5EE5-CC5D-B931-B392-2A6984BBC237}"/>
              </a:ext>
            </a:extLst>
          </p:cNvPr>
          <p:cNvSpPr/>
          <p:nvPr/>
        </p:nvSpPr>
        <p:spPr>
          <a:xfrm>
            <a:off x="755576" y="1779662"/>
            <a:ext cx="7632848" cy="1001872"/>
          </a:xfrm>
          <a:prstGeom prst="rect">
            <a:avLst/>
          </a:prstGeom>
          <a:noFill/>
          <a:ln w="31750" cap="flat" cmpd="sng">
            <a:solidFill>
              <a:srgbClr val="FF0000"/>
            </a:solidFill>
            <a:prstDash val="solid"/>
            <a:round/>
            <a:headEnd type="none" w="med" len="med"/>
            <a:tailEnd type="none" w="med" len="med"/>
          </a:ln>
          <a:effectLst>
            <a:outerShdw dist="53882" dir="13499999" algn="ctr" rotWithShape="0">
              <a:schemeClr val="bg2">
                <a:alpha val="50000"/>
              </a:schemeClr>
            </a:outerShdw>
          </a:effectLst>
        </p:spPr>
        <p:txBody>
          <a:bodyPr/>
          <a:lstStyle>
            <a:lvl1pPr marL="342900" indent="-342900" algn="l" rtl="0" eaLnBrk="0" fontAlgn="base" hangingPunct="0">
              <a:spcBef>
                <a:spcPct val="20000"/>
              </a:spcBef>
              <a:spcAft>
                <a:spcPct val="0"/>
              </a:spcAft>
              <a:buClr>
                <a:schemeClr val="tx1"/>
              </a:buClr>
              <a:buFont typeface="Wingdings" panose="05000000000000000000" pitchFamily="2" charset="2"/>
              <a:buChar char="•"/>
              <a:defRPr sz="2400" b="1">
                <a:solidFill>
                  <a:schemeClr val="tx1"/>
                </a:solidFill>
                <a:latin typeface="+mn-lt"/>
                <a:ea typeface="+mn-ea"/>
                <a:cs typeface="仿宋_GB2312" panose="02010609030101010101" charset="-122"/>
              </a:defRPr>
            </a:lvl1pPr>
            <a:lvl2pPr marL="742950" indent="-285750" algn="l" rtl="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mn-lt"/>
                <a:ea typeface="+mn-ea"/>
                <a:cs typeface="仿宋_GB2312" panose="02010609030101010101" charset="-122"/>
              </a:defRPr>
            </a:lvl2pPr>
            <a:lvl3pPr marL="1143000" indent="-228600" algn="l" rtl="0" eaLnBrk="0" fontAlgn="base" hangingPunct="0">
              <a:spcBef>
                <a:spcPct val="20000"/>
              </a:spcBef>
              <a:spcAft>
                <a:spcPct val="0"/>
              </a:spcAft>
              <a:buClr>
                <a:schemeClr val="folHlink"/>
              </a:buClr>
              <a:buFont typeface="Wingdings" panose="05000000000000000000" pitchFamily="2" charset="2"/>
              <a:buChar char="•"/>
              <a:defRPr sz="2400">
                <a:solidFill>
                  <a:schemeClr val="tx1"/>
                </a:solidFill>
                <a:latin typeface="+mn-lt"/>
                <a:ea typeface="+mn-ea"/>
                <a:cs typeface="仿宋_GB2312" panose="02010609030101010101" charset="-122"/>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
              <a:defRPr sz="1600">
                <a:solidFill>
                  <a:schemeClr val="tx1"/>
                </a:solidFill>
                <a:latin typeface="+mn-lt"/>
                <a:ea typeface="+mn-ea"/>
                <a:cs typeface="仿宋_GB2312" panose="02010609030101010101" charset="-122"/>
              </a:defRPr>
            </a:lvl4pPr>
            <a:lvl5pPr marL="2057400" indent="-228600" algn="l" rtl="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mn-lt"/>
                <a:ea typeface="+mn-ea"/>
                <a:cs typeface="仿宋_GB2312" panose="02010609030101010101" charset="-122"/>
              </a:defRPr>
            </a:lvl5pPr>
          </a:lstStyle>
          <a:p>
            <a:pPr marL="0" lvl="0" indent="0">
              <a:spcBef>
                <a:spcPct val="0"/>
              </a:spcBef>
              <a:buClrTx/>
              <a:buFont typeface="Arial" panose="020B0604020202020204" pitchFamily="34" charset="0"/>
              <a:buNone/>
            </a:pPr>
            <a:endParaRPr lang="zh-CN" altLang="en-US" sz="2800" b="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708072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Rot="1" noChangeArrowheads="1"/>
          </p:cNvSpPr>
          <p:nvPr/>
        </p:nvSpPr>
        <p:spPr bwMode="auto">
          <a:xfrm>
            <a:off x="899592" y="915566"/>
            <a:ext cx="7777163" cy="3455194"/>
          </a:xfrm>
          <a:prstGeom prst="rect">
            <a:avLst/>
          </a:prstGeom>
          <a:noFill/>
          <a:ln w="9525">
            <a:noFill/>
            <a:miter lim="800000"/>
            <a:headEnd/>
            <a:tailEnd/>
          </a:ln>
        </p:spPr>
        <p:txBody>
          <a:bodyPr lIns="71323" tIns="35662" rIns="71323" bIns="35662"/>
          <a:lstStyle/>
          <a:p>
            <a:pPr marL="215504">
              <a:lnSpc>
                <a:spcPct val="130000"/>
              </a:lnSpc>
              <a:buClr>
                <a:srgbClr val="FFC000"/>
              </a:buClr>
            </a:pPr>
            <a:r>
              <a:rPr lang="zh-CN" altLang="en-US" sz="2800" b="1" dirty="0">
                <a:solidFill>
                  <a:srgbClr val="FF0000"/>
                </a:solidFill>
                <a:latin typeface="微软雅黑" panose="020B0503020204020204" pitchFamily="34" charset="-122"/>
                <a:ea typeface="微软雅黑" panose="020B0503020204020204" pitchFamily="34" charset="-122"/>
                <a:cs typeface="楷体" pitchFamily="49" charset="-122"/>
              </a:rPr>
              <a:t>招标项目分三个层次：</a:t>
            </a:r>
            <a:endParaRPr lang="en-US" altLang="zh-CN" sz="2800" b="1" dirty="0">
              <a:solidFill>
                <a:srgbClr val="FF0000"/>
              </a:solidFill>
              <a:latin typeface="微软雅黑" panose="020B0503020204020204" pitchFamily="34" charset="-122"/>
              <a:ea typeface="微软雅黑" panose="020B0503020204020204" pitchFamily="34" charset="-122"/>
              <a:cs typeface="楷体" pitchFamily="49" charset="-122"/>
            </a:endParaRPr>
          </a:p>
          <a:p>
            <a:pPr marL="558404" indent="-342900">
              <a:lnSpc>
                <a:spcPct val="130000"/>
              </a:lnSpc>
              <a:buClr>
                <a:srgbClr val="FFC000"/>
              </a:buClr>
              <a:buFont typeface="Wingdings" panose="05000000000000000000" pitchFamily="2" charset="2"/>
              <a:buChar char="u"/>
            </a:pPr>
            <a:r>
              <a:rPr lang="zh-CN" altLang="en-US" sz="2800" b="1" dirty="0">
                <a:latin typeface="微软雅黑" panose="020B0503020204020204" pitchFamily="34" charset="-122"/>
                <a:ea typeface="微软雅黑" panose="020B0503020204020204" pitchFamily="34" charset="-122"/>
                <a:cs typeface="楷体" pitchFamily="49" charset="-122"/>
              </a:rPr>
              <a:t>自愿招标的项目</a:t>
            </a:r>
            <a:endParaRPr lang="en-US" altLang="zh-CN" sz="2800" b="1" dirty="0">
              <a:latin typeface="微软雅黑" panose="020B0503020204020204" pitchFamily="34" charset="-122"/>
              <a:ea typeface="微软雅黑" panose="020B0503020204020204" pitchFamily="34" charset="-122"/>
              <a:cs typeface="楷体" pitchFamily="49" charset="-122"/>
            </a:endParaRPr>
          </a:p>
          <a:p>
            <a:pPr marL="558404" indent="-342900">
              <a:lnSpc>
                <a:spcPct val="130000"/>
              </a:lnSpc>
              <a:buClr>
                <a:srgbClr val="FFC000"/>
              </a:buClr>
              <a:buFont typeface="Wingdings" panose="05000000000000000000" pitchFamily="2" charset="2"/>
              <a:buChar char="u"/>
            </a:pPr>
            <a:r>
              <a:rPr lang="zh-CN" altLang="en-US" sz="2800" b="1" dirty="0">
                <a:latin typeface="微软雅黑" panose="020B0503020204020204" pitchFamily="34" charset="-122"/>
                <a:ea typeface="微软雅黑" panose="020B0503020204020204" pitchFamily="34" charset="-122"/>
                <a:cs typeface="楷体" pitchFamily="49" charset="-122"/>
              </a:rPr>
              <a:t>依法必须进行招标的项目</a:t>
            </a:r>
            <a:endParaRPr lang="en-US" altLang="zh-CN" sz="2800" b="1" dirty="0">
              <a:latin typeface="微软雅黑" panose="020B0503020204020204" pitchFamily="34" charset="-122"/>
              <a:ea typeface="微软雅黑" panose="020B0503020204020204" pitchFamily="34" charset="-122"/>
              <a:cs typeface="楷体" pitchFamily="49" charset="-122"/>
            </a:endParaRPr>
          </a:p>
          <a:p>
            <a:pPr marL="558404" indent="-342900">
              <a:lnSpc>
                <a:spcPct val="130000"/>
              </a:lnSpc>
              <a:buClr>
                <a:srgbClr val="FFC000"/>
              </a:buClr>
              <a:buFont typeface="Wingdings" panose="05000000000000000000" pitchFamily="2" charset="2"/>
              <a:buChar char="u"/>
            </a:pPr>
            <a:r>
              <a:rPr lang="zh-CN" altLang="en-US" sz="2800" b="1" dirty="0">
                <a:latin typeface="微软雅黑" panose="020B0503020204020204" pitchFamily="34" charset="-122"/>
                <a:ea typeface="微软雅黑" panose="020B0503020204020204" pitchFamily="34" charset="-122"/>
                <a:cs typeface="楷体" pitchFamily="49" charset="-122"/>
              </a:rPr>
              <a:t>国有资金占控股或者主导地位的依法必须进行招标的项目</a:t>
            </a:r>
            <a:endParaRPr lang="en-US" altLang="zh-CN" sz="2800" b="1" dirty="0">
              <a:latin typeface="微软雅黑" panose="020B0503020204020204" pitchFamily="34" charset="-122"/>
              <a:ea typeface="微软雅黑" panose="020B0503020204020204" pitchFamily="34" charset="-122"/>
              <a:cs typeface="楷体" pitchFamily="49" charset="-122"/>
            </a:endParaRPr>
          </a:p>
        </p:txBody>
      </p:sp>
    </p:spTree>
    <p:extLst>
      <p:ext uri="{BB962C8B-B14F-4D97-AF65-F5344CB8AC3E}">
        <p14:creationId xmlns:p14="http://schemas.microsoft.com/office/powerpoint/2010/main" val="16566345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依法必须进行招标的招标范围和规模标准</a:t>
            </a:r>
          </a:p>
        </p:txBody>
      </p:sp>
      <p:sp>
        <p:nvSpPr>
          <p:cNvPr id="5" name="Rectangle 3"/>
          <p:cNvSpPr txBox="1">
            <a:spLocks noRot="1" noChangeArrowheads="1"/>
          </p:cNvSpPr>
          <p:nvPr/>
        </p:nvSpPr>
        <p:spPr bwMode="auto">
          <a:xfrm>
            <a:off x="899592" y="915566"/>
            <a:ext cx="7777163" cy="3455194"/>
          </a:xfrm>
          <a:prstGeom prst="rect">
            <a:avLst/>
          </a:prstGeom>
          <a:noFill/>
          <a:ln w="9525">
            <a:noFill/>
            <a:miter lim="800000"/>
            <a:headEnd/>
            <a:tailEnd/>
          </a:ln>
        </p:spPr>
        <p:txBody>
          <a:bodyPr lIns="71323" tIns="35662" rIns="71323" bIns="35662"/>
          <a:lstStyle/>
          <a:p>
            <a:pPr algn="ctr">
              <a:lnSpc>
                <a:spcPct val="130000"/>
              </a:lnSpc>
              <a:spcBef>
                <a:spcPts val="468"/>
              </a:spcBef>
              <a:buClr>
                <a:srgbClr val="FFC000"/>
              </a:buClr>
              <a:buSzPct val="80000"/>
              <a:defRPr/>
            </a:pPr>
            <a:r>
              <a:rPr lang="zh-CN" altLang="en-US" sz="2500" b="1" dirty="0">
                <a:latin typeface="黑体" pitchFamily="49" charset="-122"/>
                <a:ea typeface="黑体" pitchFamily="49" charset="-122"/>
                <a:sym typeface="Microsoft YaHei" panose="020B0503020204020204" pitchFamily="34" charset="-122"/>
              </a:rPr>
              <a:t>普遍存疑问题</a:t>
            </a:r>
          </a:p>
          <a:p>
            <a:pPr>
              <a:defRPr/>
            </a:pPr>
            <a:endParaRPr lang="en-US" altLang="zh-CN" sz="2000" dirty="0">
              <a:latin typeface="Arial"/>
              <a:cs typeface="+mn-ea"/>
              <a:sym typeface="+mn-lt"/>
            </a:endParaRPr>
          </a:p>
          <a:p>
            <a:pPr>
              <a:defRPr/>
            </a:pPr>
            <a:r>
              <a:rPr lang="en-US" altLang="zh-CN" sz="2000" b="1" dirty="0">
                <a:latin typeface="黑体" pitchFamily="49" charset="-122"/>
                <a:ea typeface="黑体" pitchFamily="49" charset="-122"/>
                <a:cs typeface="+mn-ea"/>
                <a:sym typeface="+mn-lt"/>
              </a:rPr>
              <a:t>1.</a:t>
            </a:r>
            <a:r>
              <a:rPr lang="zh-CN" altLang="en-US" sz="2000" b="1" dirty="0">
                <a:latin typeface="黑体" pitchFamily="49" charset="-122"/>
                <a:ea typeface="黑体" pitchFamily="49" charset="-122"/>
                <a:cs typeface="+mn-ea"/>
                <a:sym typeface="+mn-lt"/>
              </a:rPr>
              <a:t>除勘察、设计、监理外，其他与工程建设项目相关的服务，如招标代理、可行性研究编制等服务，是否属于依法必须进行招标的服务类型？</a:t>
            </a:r>
            <a:endParaRPr lang="zh-CN" altLang="en-US" sz="2000" b="1" kern="0" dirty="0">
              <a:latin typeface="黑体" pitchFamily="49" charset="-122"/>
              <a:ea typeface="黑体" pitchFamily="49" charset="-122"/>
            </a:endParaRPr>
          </a:p>
        </p:txBody>
      </p:sp>
    </p:spTree>
    <p:extLst>
      <p:ext uri="{BB962C8B-B14F-4D97-AF65-F5344CB8AC3E}">
        <p14:creationId xmlns:p14="http://schemas.microsoft.com/office/powerpoint/2010/main" val="2708072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依法必须进行招标的招标范围和规模标准</a:t>
            </a:r>
          </a:p>
        </p:txBody>
      </p:sp>
      <p:sp>
        <p:nvSpPr>
          <p:cNvPr id="5" name="Rectangle 3"/>
          <p:cNvSpPr txBox="1">
            <a:spLocks noRot="1" noChangeArrowheads="1"/>
          </p:cNvSpPr>
          <p:nvPr/>
        </p:nvSpPr>
        <p:spPr bwMode="auto">
          <a:xfrm>
            <a:off x="899592" y="915566"/>
            <a:ext cx="7777163" cy="3455194"/>
          </a:xfrm>
          <a:prstGeom prst="rect">
            <a:avLst/>
          </a:prstGeom>
          <a:noFill/>
          <a:ln w="9525">
            <a:noFill/>
            <a:miter lim="800000"/>
            <a:headEnd/>
            <a:tailEnd/>
          </a:ln>
        </p:spPr>
        <p:txBody>
          <a:bodyPr lIns="71323" tIns="35662" rIns="71323" bIns="35662"/>
          <a:lstStyle/>
          <a:p>
            <a:pPr algn="ctr">
              <a:lnSpc>
                <a:spcPct val="130000"/>
              </a:lnSpc>
              <a:spcBef>
                <a:spcPts val="468"/>
              </a:spcBef>
              <a:buClr>
                <a:srgbClr val="FFC000"/>
              </a:buClr>
              <a:buSzPct val="80000"/>
              <a:defRPr/>
            </a:pPr>
            <a:r>
              <a:rPr lang="zh-CN" altLang="en-US" sz="2500" b="1" dirty="0">
                <a:latin typeface="黑体" pitchFamily="49" charset="-122"/>
                <a:ea typeface="黑体" pitchFamily="49" charset="-122"/>
                <a:sym typeface="Microsoft YaHei" panose="020B0503020204020204" pitchFamily="34" charset="-122"/>
              </a:rPr>
              <a:t>普遍存疑问题</a:t>
            </a:r>
          </a:p>
          <a:p>
            <a:pPr>
              <a:defRPr/>
            </a:pPr>
            <a:endParaRPr lang="en-US" altLang="zh-CN" sz="2000" dirty="0">
              <a:latin typeface="Arial"/>
              <a:cs typeface="+mn-ea"/>
              <a:sym typeface="+mn-lt"/>
            </a:endParaRPr>
          </a:p>
          <a:p>
            <a:pPr>
              <a:defRPr/>
            </a:pPr>
            <a:r>
              <a:rPr lang="en-US" altLang="zh-CN" sz="2000" b="1" dirty="0">
                <a:latin typeface="黑体" pitchFamily="49" charset="-122"/>
                <a:ea typeface="黑体" pitchFamily="49" charset="-122"/>
                <a:cs typeface="+mn-ea"/>
                <a:sym typeface="+mn-lt"/>
              </a:rPr>
              <a:t>2.</a:t>
            </a:r>
            <a:r>
              <a:rPr lang="zh-CN" altLang="en-US" sz="2000" b="1" dirty="0">
                <a:latin typeface="黑体" pitchFamily="49" charset="-122"/>
                <a:ea typeface="黑体" pitchFamily="49" charset="-122"/>
                <a:cs typeface="+mn-ea"/>
                <a:sym typeface="+mn-lt"/>
              </a:rPr>
              <a:t>某国有施工企业已通过招标方式获得某公路项目的施工任务，为完成施工任务采购所需的材料和施工机械是否属于依法必须进行招标的项目？</a:t>
            </a:r>
            <a:endParaRPr lang="zh-CN" altLang="en-US" sz="2000" b="1" kern="0" dirty="0">
              <a:latin typeface="黑体" pitchFamily="49" charset="-122"/>
              <a:ea typeface="黑体" pitchFamily="49" charset="-122"/>
            </a:endParaRPr>
          </a:p>
        </p:txBody>
      </p:sp>
    </p:spTree>
    <p:extLst>
      <p:ext uri="{BB962C8B-B14F-4D97-AF65-F5344CB8AC3E}">
        <p14:creationId xmlns:p14="http://schemas.microsoft.com/office/powerpoint/2010/main" val="2708072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grpSp>
        <p:nvGrpSpPr>
          <p:cNvPr id="3" name="Group 221"/>
          <p:cNvGrpSpPr>
            <a:grpSpLocks/>
          </p:cNvGrpSpPr>
          <p:nvPr/>
        </p:nvGrpSpPr>
        <p:grpSpPr bwMode="auto">
          <a:xfrm>
            <a:off x="1619672" y="1016377"/>
            <a:ext cx="6480720" cy="777686"/>
            <a:chOff x="1440" y="1680"/>
            <a:chExt cx="2928" cy="432"/>
          </a:xfrm>
        </p:grpSpPr>
        <p:sp>
          <p:nvSpPr>
            <p:cNvPr id="98" name="AutoShape 66"/>
            <p:cNvSpPr>
              <a:spLocks noChangeArrowheads="1"/>
            </p:cNvSpPr>
            <p:nvPr/>
          </p:nvSpPr>
          <p:spPr bwMode="auto">
            <a:xfrm>
              <a:off x="1654" y="1709"/>
              <a:ext cx="2714" cy="345"/>
            </a:xfrm>
            <a:prstGeom prst="roundRect">
              <a:avLst>
                <a:gd name="adj" fmla="val 50000"/>
              </a:avLst>
            </a:prstGeom>
            <a:gradFill rotWithShape="1">
              <a:gsLst>
                <a:gs pos="0">
                  <a:srgbClr val="F5EEB7">
                    <a:gamma/>
                    <a:tint val="57647"/>
                    <a:invGamma/>
                  </a:srgbClr>
                </a:gs>
                <a:gs pos="100000">
                  <a:srgbClr val="F5EEB7"/>
                </a:gs>
              </a:gsLst>
              <a:lin ang="0" scaled="1"/>
            </a:gradFill>
            <a:ln w="38100" algn="ctr">
              <a:solidFill>
                <a:srgbClr val="74A73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latin typeface="+mn-ea"/>
              </a:endParaRPr>
            </a:p>
          </p:txBody>
        </p:sp>
        <p:sp>
          <p:nvSpPr>
            <p:cNvPr id="99" name="Oval 67"/>
            <p:cNvSpPr>
              <a:spLocks noChangeArrowheads="1"/>
            </p:cNvSpPr>
            <p:nvPr/>
          </p:nvSpPr>
          <p:spPr bwMode="auto">
            <a:xfrm rot="1758052">
              <a:off x="1454" y="1695"/>
              <a:ext cx="514" cy="417"/>
            </a:xfrm>
            <a:prstGeom prst="ellipse">
              <a:avLst/>
            </a:prstGeom>
            <a:gradFill rotWithShape="1">
              <a:gsLst>
                <a:gs pos="0">
                  <a:srgbClr val="006600"/>
                </a:gs>
                <a:gs pos="100000">
                  <a:srgbClr val="0066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ndParaRPr>
            </a:p>
          </p:txBody>
        </p:sp>
        <p:sp>
          <p:nvSpPr>
            <p:cNvPr id="100" name="Oval 68"/>
            <p:cNvSpPr>
              <a:spLocks noChangeArrowheads="1"/>
            </p:cNvSpPr>
            <p:nvPr/>
          </p:nvSpPr>
          <p:spPr bwMode="auto">
            <a:xfrm rot="1758052">
              <a:off x="1440" y="1680"/>
              <a:ext cx="514" cy="417"/>
            </a:xfrm>
            <a:prstGeom prst="ellipse">
              <a:avLst/>
            </a:prstGeom>
            <a:gradFill rotWithShape="1">
              <a:gsLst>
                <a:gs pos="0">
                  <a:srgbClr val="74A731"/>
                </a:gs>
                <a:gs pos="100000">
                  <a:srgbClr val="74A731">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ndParaRPr>
            </a:p>
          </p:txBody>
        </p:sp>
        <p:sp>
          <p:nvSpPr>
            <p:cNvPr id="101" name="Oval 69"/>
            <p:cNvSpPr>
              <a:spLocks noChangeArrowheads="1"/>
            </p:cNvSpPr>
            <p:nvPr/>
          </p:nvSpPr>
          <p:spPr bwMode="auto">
            <a:xfrm>
              <a:off x="1491" y="1706"/>
              <a:ext cx="231" cy="235"/>
            </a:xfrm>
            <a:prstGeom prst="ellipse">
              <a:avLst/>
            </a:prstGeom>
            <a:gradFill rotWithShape="1">
              <a:gsLst>
                <a:gs pos="0">
                  <a:srgbClr val="FFFFFF">
                    <a:alpha val="50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ndParaRPr>
            </a:p>
          </p:txBody>
        </p:sp>
        <p:sp>
          <p:nvSpPr>
            <p:cNvPr id="102" name="Text Box 70"/>
            <p:cNvSpPr txBox="1">
              <a:spLocks noChangeArrowheads="1"/>
            </p:cNvSpPr>
            <p:nvPr/>
          </p:nvSpPr>
          <p:spPr bwMode="auto">
            <a:xfrm>
              <a:off x="1920" y="1728"/>
              <a:ext cx="2160"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b="1">
                  <a:solidFill>
                    <a:srgbClr val="000000"/>
                  </a:solidFill>
                  <a:latin typeface="+mn-ea"/>
                </a:rPr>
                <a:t>Click to add Title</a:t>
              </a:r>
            </a:p>
          </p:txBody>
        </p:sp>
        <p:sp>
          <p:nvSpPr>
            <p:cNvPr id="103" name="Text Box 71"/>
            <p:cNvSpPr txBox="1">
              <a:spLocks noChangeArrowheads="1"/>
            </p:cNvSpPr>
            <p:nvPr/>
          </p:nvSpPr>
          <p:spPr bwMode="auto">
            <a:xfrm>
              <a:off x="1560" y="1698"/>
              <a:ext cx="198"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solidFill>
                    <a:srgbClr val="FFFFFF"/>
                  </a:solidFill>
                  <a:latin typeface="+mn-ea"/>
                </a:rPr>
                <a:t>2</a:t>
              </a:r>
            </a:p>
          </p:txBody>
        </p:sp>
        <p:sp>
          <p:nvSpPr>
            <p:cNvPr id="104" name="AutoShape 103"/>
            <p:cNvSpPr>
              <a:spLocks noChangeArrowheads="1"/>
            </p:cNvSpPr>
            <p:nvPr/>
          </p:nvSpPr>
          <p:spPr bwMode="gray">
            <a:xfrm>
              <a:off x="1654" y="1709"/>
              <a:ext cx="2714" cy="345"/>
            </a:xfrm>
            <a:prstGeom prst="roundRect">
              <a:avLst>
                <a:gd name="adj" fmla="val 50000"/>
              </a:avLst>
            </a:prstGeom>
            <a:gradFill rotWithShape="1">
              <a:gsLst>
                <a:gs pos="0">
                  <a:srgbClr val="D5D8FF">
                    <a:gamma/>
                    <a:tint val="0"/>
                    <a:invGamma/>
                  </a:srgbClr>
                </a:gs>
                <a:gs pos="100000">
                  <a:srgbClr val="D5D8FF"/>
                </a:gs>
              </a:gsLst>
              <a:lin ang="0" scaled="1"/>
            </a:gradFill>
            <a:ln w="38100" algn="ctr">
              <a:solidFill>
                <a:srgbClr val="6D85E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latin typeface="+mn-ea"/>
              </a:endParaRPr>
            </a:p>
          </p:txBody>
        </p:sp>
        <p:sp>
          <p:nvSpPr>
            <p:cNvPr id="105" name="Oval 104"/>
            <p:cNvSpPr>
              <a:spLocks noChangeArrowheads="1"/>
            </p:cNvSpPr>
            <p:nvPr/>
          </p:nvSpPr>
          <p:spPr bwMode="gray">
            <a:xfrm rot="1758052">
              <a:off x="1454" y="1695"/>
              <a:ext cx="514" cy="417"/>
            </a:xfrm>
            <a:prstGeom prst="ellipse">
              <a:avLst/>
            </a:prstGeom>
            <a:solidFill>
              <a:srgbClr val="5549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ndParaRPr>
            </a:p>
          </p:txBody>
        </p:sp>
        <p:sp>
          <p:nvSpPr>
            <p:cNvPr id="106" name="Oval 105"/>
            <p:cNvSpPr>
              <a:spLocks noChangeArrowheads="1"/>
            </p:cNvSpPr>
            <p:nvPr/>
          </p:nvSpPr>
          <p:spPr bwMode="gray">
            <a:xfrm rot="1758052">
              <a:off x="1440" y="1680"/>
              <a:ext cx="514" cy="417"/>
            </a:xfrm>
            <a:prstGeom prst="ellipse">
              <a:avLst/>
            </a:prstGeom>
            <a:gradFill rotWithShape="1">
              <a:gsLst>
                <a:gs pos="0">
                  <a:srgbClr val="95A8FB"/>
                </a:gs>
                <a:gs pos="100000">
                  <a:srgbClr val="95A8FB">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ndParaRPr>
            </a:p>
          </p:txBody>
        </p:sp>
        <p:sp>
          <p:nvSpPr>
            <p:cNvPr id="107" name="Text Box 107"/>
            <p:cNvSpPr txBox="1">
              <a:spLocks noChangeArrowheads="1"/>
            </p:cNvSpPr>
            <p:nvPr/>
          </p:nvSpPr>
          <p:spPr bwMode="gray">
            <a:xfrm>
              <a:off x="2002" y="1728"/>
              <a:ext cx="2160"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b="1" dirty="0">
                  <a:solidFill>
                    <a:srgbClr val="000000"/>
                  </a:solidFill>
                  <a:latin typeface="+mn-ea"/>
                </a:rPr>
                <a:t>公路工程招标投标管理基础知识</a:t>
              </a:r>
              <a:endParaRPr lang="en-US" altLang="zh-CN" sz="2400" b="1" dirty="0">
                <a:solidFill>
                  <a:srgbClr val="000000"/>
                </a:solidFill>
                <a:latin typeface="+mn-ea"/>
              </a:endParaRPr>
            </a:p>
          </p:txBody>
        </p:sp>
        <p:pic>
          <p:nvPicPr>
            <p:cNvPr id="108" name="Picture 216"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8" y="1704"/>
              <a:ext cx="239" cy="243"/>
            </a:xfrm>
            <a:prstGeom prst="rect">
              <a:avLst/>
            </a:prstGeom>
            <a:noFill/>
            <a:extLst>
              <a:ext uri="{909E8E84-426E-40DD-AFC4-6F175D3DCCD1}">
                <a14:hiddenFill xmlns:a14="http://schemas.microsoft.com/office/drawing/2010/main">
                  <a:solidFill>
                    <a:srgbClr val="FFFFFF"/>
                  </a:solidFill>
                </a14:hiddenFill>
              </a:ext>
            </a:extLst>
          </p:spPr>
        </p:pic>
        <p:sp>
          <p:nvSpPr>
            <p:cNvPr id="109" name="Text Box 108"/>
            <p:cNvSpPr txBox="1">
              <a:spLocks noChangeArrowheads="1"/>
            </p:cNvSpPr>
            <p:nvPr/>
          </p:nvSpPr>
          <p:spPr bwMode="gray">
            <a:xfrm>
              <a:off x="1584" y="1698"/>
              <a:ext cx="198"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dirty="0">
                  <a:solidFill>
                    <a:srgbClr val="FFFFFF"/>
                  </a:solidFill>
                  <a:latin typeface="+mn-ea"/>
                </a:rPr>
                <a:t>1</a:t>
              </a:r>
            </a:p>
          </p:txBody>
        </p:sp>
      </p:grpSp>
      <p:grpSp>
        <p:nvGrpSpPr>
          <p:cNvPr id="4" name="Group 221"/>
          <p:cNvGrpSpPr>
            <a:grpSpLocks/>
          </p:cNvGrpSpPr>
          <p:nvPr/>
        </p:nvGrpSpPr>
        <p:grpSpPr bwMode="auto">
          <a:xfrm>
            <a:off x="1691680" y="2182907"/>
            <a:ext cx="6480720" cy="777686"/>
            <a:chOff x="1440" y="1680"/>
            <a:chExt cx="2928" cy="432"/>
          </a:xfrm>
        </p:grpSpPr>
        <p:sp>
          <p:nvSpPr>
            <p:cNvPr id="44" name="AutoShape 66"/>
            <p:cNvSpPr>
              <a:spLocks noChangeArrowheads="1"/>
            </p:cNvSpPr>
            <p:nvPr/>
          </p:nvSpPr>
          <p:spPr bwMode="auto">
            <a:xfrm>
              <a:off x="1654" y="1709"/>
              <a:ext cx="2714" cy="345"/>
            </a:xfrm>
            <a:prstGeom prst="roundRect">
              <a:avLst>
                <a:gd name="adj" fmla="val 50000"/>
              </a:avLst>
            </a:prstGeom>
            <a:gradFill rotWithShape="1">
              <a:gsLst>
                <a:gs pos="0">
                  <a:srgbClr val="F5EEB7">
                    <a:gamma/>
                    <a:tint val="57647"/>
                    <a:invGamma/>
                  </a:srgbClr>
                </a:gs>
                <a:gs pos="100000">
                  <a:srgbClr val="F5EEB7"/>
                </a:gs>
              </a:gsLst>
              <a:lin ang="0" scaled="1"/>
            </a:gradFill>
            <a:ln w="38100" algn="ctr">
              <a:solidFill>
                <a:srgbClr val="74A73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latin typeface="+mn-ea"/>
              </a:endParaRPr>
            </a:p>
          </p:txBody>
        </p:sp>
        <p:sp>
          <p:nvSpPr>
            <p:cNvPr id="45" name="Oval 67"/>
            <p:cNvSpPr>
              <a:spLocks noChangeArrowheads="1"/>
            </p:cNvSpPr>
            <p:nvPr/>
          </p:nvSpPr>
          <p:spPr bwMode="auto">
            <a:xfrm rot="1758052">
              <a:off x="1454" y="1695"/>
              <a:ext cx="514" cy="417"/>
            </a:xfrm>
            <a:prstGeom prst="ellipse">
              <a:avLst/>
            </a:prstGeom>
            <a:gradFill rotWithShape="1">
              <a:gsLst>
                <a:gs pos="0">
                  <a:srgbClr val="006600"/>
                </a:gs>
                <a:gs pos="100000">
                  <a:srgbClr val="0066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ndParaRPr>
            </a:p>
          </p:txBody>
        </p:sp>
        <p:sp>
          <p:nvSpPr>
            <p:cNvPr id="46" name="Oval 68"/>
            <p:cNvSpPr>
              <a:spLocks noChangeArrowheads="1"/>
            </p:cNvSpPr>
            <p:nvPr/>
          </p:nvSpPr>
          <p:spPr bwMode="auto">
            <a:xfrm rot="1758052">
              <a:off x="1440" y="1680"/>
              <a:ext cx="514" cy="417"/>
            </a:xfrm>
            <a:prstGeom prst="ellipse">
              <a:avLst/>
            </a:prstGeom>
            <a:gradFill rotWithShape="1">
              <a:gsLst>
                <a:gs pos="0">
                  <a:srgbClr val="74A731"/>
                </a:gs>
                <a:gs pos="100000">
                  <a:srgbClr val="74A731">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ndParaRPr>
            </a:p>
          </p:txBody>
        </p:sp>
        <p:sp>
          <p:nvSpPr>
            <p:cNvPr id="47" name="Oval 69"/>
            <p:cNvSpPr>
              <a:spLocks noChangeArrowheads="1"/>
            </p:cNvSpPr>
            <p:nvPr/>
          </p:nvSpPr>
          <p:spPr bwMode="auto">
            <a:xfrm>
              <a:off x="1491" y="1706"/>
              <a:ext cx="231" cy="235"/>
            </a:xfrm>
            <a:prstGeom prst="ellipse">
              <a:avLst/>
            </a:prstGeom>
            <a:gradFill rotWithShape="1">
              <a:gsLst>
                <a:gs pos="0">
                  <a:srgbClr val="FFFFFF">
                    <a:alpha val="50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ndParaRPr>
            </a:p>
          </p:txBody>
        </p:sp>
        <p:sp>
          <p:nvSpPr>
            <p:cNvPr id="48" name="Text Box 70"/>
            <p:cNvSpPr txBox="1">
              <a:spLocks noChangeArrowheads="1"/>
            </p:cNvSpPr>
            <p:nvPr/>
          </p:nvSpPr>
          <p:spPr bwMode="auto">
            <a:xfrm>
              <a:off x="1920" y="1728"/>
              <a:ext cx="2160"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b="1">
                  <a:solidFill>
                    <a:srgbClr val="000000"/>
                  </a:solidFill>
                  <a:latin typeface="+mn-ea"/>
                </a:rPr>
                <a:t>Click to add Title</a:t>
              </a:r>
            </a:p>
          </p:txBody>
        </p:sp>
        <p:sp>
          <p:nvSpPr>
            <p:cNvPr id="49" name="Text Box 71"/>
            <p:cNvSpPr txBox="1">
              <a:spLocks noChangeArrowheads="1"/>
            </p:cNvSpPr>
            <p:nvPr/>
          </p:nvSpPr>
          <p:spPr bwMode="auto">
            <a:xfrm>
              <a:off x="1560" y="1698"/>
              <a:ext cx="198"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solidFill>
                    <a:srgbClr val="FFFFFF"/>
                  </a:solidFill>
                  <a:latin typeface="+mn-ea"/>
                </a:rPr>
                <a:t>2</a:t>
              </a:r>
            </a:p>
          </p:txBody>
        </p:sp>
        <p:sp>
          <p:nvSpPr>
            <p:cNvPr id="50" name="AutoShape 103"/>
            <p:cNvSpPr>
              <a:spLocks noChangeArrowheads="1"/>
            </p:cNvSpPr>
            <p:nvPr/>
          </p:nvSpPr>
          <p:spPr bwMode="gray">
            <a:xfrm>
              <a:off x="1654" y="1709"/>
              <a:ext cx="2714" cy="345"/>
            </a:xfrm>
            <a:prstGeom prst="roundRect">
              <a:avLst>
                <a:gd name="adj" fmla="val 50000"/>
              </a:avLst>
            </a:prstGeom>
            <a:gradFill rotWithShape="1">
              <a:gsLst>
                <a:gs pos="0">
                  <a:srgbClr val="D5D8FF">
                    <a:gamma/>
                    <a:tint val="0"/>
                    <a:invGamma/>
                  </a:srgbClr>
                </a:gs>
                <a:gs pos="100000">
                  <a:srgbClr val="D5D8FF"/>
                </a:gs>
              </a:gsLst>
              <a:lin ang="0" scaled="1"/>
            </a:gradFill>
            <a:ln w="38100" algn="ctr">
              <a:solidFill>
                <a:srgbClr val="6D85E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latin typeface="+mn-ea"/>
              </a:endParaRPr>
            </a:p>
          </p:txBody>
        </p:sp>
        <p:sp>
          <p:nvSpPr>
            <p:cNvPr id="51" name="Oval 104"/>
            <p:cNvSpPr>
              <a:spLocks noChangeArrowheads="1"/>
            </p:cNvSpPr>
            <p:nvPr/>
          </p:nvSpPr>
          <p:spPr bwMode="gray">
            <a:xfrm rot="1758052">
              <a:off x="1454" y="1695"/>
              <a:ext cx="514" cy="417"/>
            </a:xfrm>
            <a:prstGeom prst="ellipse">
              <a:avLst/>
            </a:prstGeom>
            <a:solidFill>
              <a:srgbClr val="5549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ndParaRPr>
            </a:p>
          </p:txBody>
        </p:sp>
        <p:sp>
          <p:nvSpPr>
            <p:cNvPr id="52" name="Oval 105"/>
            <p:cNvSpPr>
              <a:spLocks noChangeArrowheads="1"/>
            </p:cNvSpPr>
            <p:nvPr/>
          </p:nvSpPr>
          <p:spPr bwMode="gray">
            <a:xfrm rot="1758052">
              <a:off x="1440" y="1680"/>
              <a:ext cx="514" cy="417"/>
            </a:xfrm>
            <a:prstGeom prst="ellipse">
              <a:avLst/>
            </a:prstGeom>
            <a:gradFill rotWithShape="1">
              <a:gsLst>
                <a:gs pos="0">
                  <a:srgbClr val="95A8FB"/>
                </a:gs>
                <a:gs pos="100000">
                  <a:srgbClr val="95A8FB">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ndParaRPr>
            </a:p>
          </p:txBody>
        </p:sp>
        <p:sp>
          <p:nvSpPr>
            <p:cNvPr id="53" name="Text Box 107"/>
            <p:cNvSpPr txBox="1">
              <a:spLocks noChangeArrowheads="1"/>
            </p:cNvSpPr>
            <p:nvPr/>
          </p:nvSpPr>
          <p:spPr bwMode="gray">
            <a:xfrm>
              <a:off x="2002" y="1728"/>
              <a:ext cx="2366"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400" b="1" dirty="0">
                  <a:solidFill>
                    <a:srgbClr val="000000"/>
                  </a:solidFill>
                  <a:latin typeface="+mn-ea"/>
                </a:rPr>
                <a:t>招标投标管理面临的新形势和新要求</a:t>
              </a:r>
              <a:endParaRPr lang="en-US" altLang="zh-CN" sz="2400" b="1" dirty="0">
                <a:solidFill>
                  <a:srgbClr val="000000"/>
                </a:solidFill>
                <a:latin typeface="+mn-ea"/>
              </a:endParaRPr>
            </a:p>
          </p:txBody>
        </p:sp>
        <p:pic>
          <p:nvPicPr>
            <p:cNvPr id="54" name="Picture 216"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8" y="1704"/>
              <a:ext cx="239" cy="243"/>
            </a:xfrm>
            <a:prstGeom prst="rect">
              <a:avLst/>
            </a:prstGeom>
            <a:noFill/>
            <a:extLst>
              <a:ext uri="{909E8E84-426E-40DD-AFC4-6F175D3DCCD1}">
                <a14:hiddenFill xmlns:a14="http://schemas.microsoft.com/office/drawing/2010/main">
                  <a:solidFill>
                    <a:srgbClr val="FFFFFF"/>
                  </a:solidFill>
                </a14:hiddenFill>
              </a:ext>
            </a:extLst>
          </p:spPr>
        </p:pic>
        <p:sp>
          <p:nvSpPr>
            <p:cNvPr id="55" name="Text Box 108"/>
            <p:cNvSpPr txBox="1">
              <a:spLocks noChangeArrowheads="1"/>
            </p:cNvSpPr>
            <p:nvPr/>
          </p:nvSpPr>
          <p:spPr bwMode="gray">
            <a:xfrm>
              <a:off x="1584" y="1698"/>
              <a:ext cx="198"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dirty="0">
                  <a:solidFill>
                    <a:srgbClr val="FFFFFF"/>
                  </a:solidFill>
                  <a:latin typeface="+mn-ea"/>
                </a:rPr>
                <a:t>2</a:t>
              </a:r>
            </a:p>
          </p:txBody>
        </p:sp>
      </p:grpSp>
      <p:grpSp>
        <p:nvGrpSpPr>
          <p:cNvPr id="5" name="Group 221"/>
          <p:cNvGrpSpPr>
            <a:grpSpLocks/>
          </p:cNvGrpSpPr>
          <p:nvPr/>
        </p:nvGrpSpPr>
        <p:grpSpPr bwMode="auto">
          <a:xfrm>
            <a:off x="1691680" y="3349437"/>
            <a:ext cx="6480720" cy="777686"/>
            <a:chOff x="1440" y="1680"/>
            <a:chExt cx="2928" cy="432"/>
          </a:xfrm>
        </p:grpSpPr>
        <p:sp>
          <p:nvSpPr>
            <p:cNvPr id="57" name="AutoShape 66"/>
            <p:cNvSpPr>
              <a:spLocks noChangeArrowheads="1"/>
            </p:cNvSpPr>
            <p:nvPr/>
          </p:nvSpPr>
          <p:spPr bwMode="auto">
            <a:xfrm>
              <a:off x="1654" y="1709"/>
              <a:ext cx="2714" cy="345"/>
            </a:xfrm>
            <a:prstGeom prst="roundRect">
              <a:avLst>
                <a:gd name="adj" fmla="val 50000"/>
              </a:avLst>
            </a:prstGeom>
            <a:gradFill rotWithShape="1">
              <a:gsLst>
                <a:gs pos="0">
                  <a:srgbClr val="F5EEB7">
                    <a:gamma/>
                    <a:tint val="57647"/>
                    <a:invGamma/>
                  </a:srgbClr>
                </a:gs>
                <a:gs pos="100000">
                  <a:srgbClr val="F5EEB7"/>
                </a:gs>
              </a:gsLst>
              <a:lin ang="0" scaled="1"/>
            </a:gradFill>
            <a:ln w="38100" algn="ctr">
              <a:solidFill>
                <a:srgbClr val="74A73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latin typeface="+mn-ea"/>
              </a:endParaRPr>
            </a:p>
          </p:txBody>
        </p:sp>
        <p:sp>
          <p:nvSpPr>
            <p:cNvPr id="58" name="Oval 67"/>
            <p:cNvSpPr>
              <a:spLocks noChangeArrowheads="1"/>
            </p:cNvSpPr>
            <p:nvPr/>
          </p:nvSpPr>
          <p:spPr bwMode="auto">
            <a:xfrm rot="1758052">
              <a:off x="1454" y="1695"/>
              <a:ext cx="514" cy="417"/>
            </a:xfrm>
            <a:prstGeom prst="ellipse">
              <a:avLst/>
            </a:prstGeom>
            <a:gradFill rotWithShape="1">
              <a:gsLst>
                <a:gs pos="0">
                  <a:srgbClr val="006600"/>
                </a:gs>
                <a:gs pos="100000">
                  <a:srgbClr val="0066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ndParaRPr>
            </a:p>
          </p:txBody>
        </p:sp>
        <p:sp>
          <p:nvSpPr>
            <p:cNvPr id="59" name="Oval 68"/>
            <p:cNvSpPr>
              <a:spLocks noChangeArrowheads="1"/>
            </p:cNvSpPr>
            <p:nvPr/>
          </p:nvSpPr>
          <p:spPr bwMode="auto">
            <a:xfrm rot="1758052">
              <a:off x="1440" y="1680"/>
              <a:ext cx="514" cy="417"/>
            </a:xfrm>
            <a:prstGeom prst="ellipse">
              <a:avLst/>
            </a:prstGeom>
            <a:gradFill rotWithShape="1">
              <a:gsLst>
                <a:gs pos="0">
                  <a:srgbClr val="74A731"/>
                </a:gs>
                <a:gs pos="100000">
                  <a:srgbClr val="74A731">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ndParaRPr>
            </a:p>
          </p:txBody>
        </p:sp>
        <p:sp>
          <p:nvSpPr>
            <p:cNvPr id="60" name="Oval 69"/>
            <p:cNvSpPr>
              <a:spLocks noChangeArrowheads="1"/>
            </p:cNvSpPr>
            <p:nvPr/>
          </p:nvSpPr>
          <p:spPr bwMode="auto">
            <a:xfrm>
              <a:off x="1491" y="1706"/>
              <a:ext cx="231" cy="235"/>
            </a:xfrm>
            <a:prstGeom prst="ellipse">
              <a:avLst/>
            </a:prstGeom>
            <a:gradFill rotWithShape="1">
              <a:gsLst>
                <a:gs pos="0">
                  <a:srgbClr val="FFFFFF">
                    <a:alpha val="50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ndParaRPr>
            </a:p>
          </p:txBody>
        </p:sp>
        <p:sp>
          <p:nvSpPr>
            <p:cNvPr id="61" name="Text Box 70"/>
            <p:cNvSpPr txBox="1">
              <a:spLocks noChangeArrowheads="1"/>
            </p:cNvSpPr>
            <p:nvPr/>
          </p:nvSpPr>
          <p:spPr bwMode="auto">
            <a:xfrm>
              <a:off x="1920" y="1728"/>
              <a:ext cx="2160"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b="1">
                  <a:solidFill>
                    <a:srgbClr val="000000"/>
                  </a:solidFill>
                  <a:latin typeface="+mn-ea"/>
                </a:rPr>
                <a:t>Click to add Title</a:t>
              </a:r>
            </a:p>
          </p:txBody>
        </p:sp>
        <p:sp>
          <p:nvSpPr>
            <p:cNvPr id="62" name="Text Box 71"/>
            <p:cNvSpPr txBox="1">
              <a:spLocks noChangeArrowheads="1"/>
            </p:cNvSpPr>
            <p:nvPr/>
          </p:nvSpPr>
          <p:spPr bwMode="auto">
            <a:xfrm>
              <a:off x="1560" y="1698"/>
              <a:ext cx="198"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solidFill>
                    <a:srgbClr val="FFFFFF"/>
                  </a:solidFill>
                  <a:latin typeface="+mn-ea"/>
                </a:rPr>
                <a:t>2</a:t>
              </a:r>
            </a:p>
          </p:txBody>
        </p:sp>
        <p:sp>
          <p:nvSpPr>
            <p:cNvPr id="63" name="AutoShape 103"/>
            <p:cNvSpPr>
              <a:spLocks noChangeArrowheads="1"/>
            </p:cNvSpPr>
            <p:nvPr/>
          </p:nvSpPr>
          <p:spPr bwMode="gray">
            <a:xfrm>
              <a:off x="1654" y="1709"/>
              <a:ext cx="2714" cy="345"/>
            </a:xfrm>
            <a:prstGeom prst="roundRect">
              <a:avLst>
                <a:gd name="adj" fmla="val 50000"/>
              </a:avLst>
            </a:prstGeom>
            <a:gradFill rotWithShape="1">
              <a:gsLst>
                <a:gs pos="0">
                  <a:srgbClr val="D5D8FF">
                    <a:gamma/>
                    <a:tint val="0"/>
                    <a:invGamma/>
                  </a:srgbClr>
                </a:gs>
                <a:gs pos="100000">
                  <a:srgbClr val="D5D8FF"/>
                </a:gs>
              </a:gsLst>
              <a:lin ang="0" scaled="1"/>
            </a:gradFill>
            <a:ln w="38100" algn="ctr">
              <a:solidFill>
                <a:srgbClr val="6D85E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latin typeface="+mn-ea"/>
              </a:endParaRPr>
            </a:p>
          </p:txBody>
        </p:sp>
        <p:sp>
          <p:nvSpPr>
            <p:cNvPr id="64" name="Oval 104"/>
            <p:cNvSpPr>
              <a:spLocks noChangeArrowheads="1"/>
            </p:cNvSpPr>
            <p:nvPr/>
          </p:nvSpPr>
          <p:spPr bwMode="gray">
            <a:xfrm rot="1758052">
              <a:off x="1454" y="1695"/>
              <a:ext cx="514" cy="417"/>
            </a:xfrm>
            <a:prstGeom prst="ellipse">
              <a:avLst/>
            </a:prstGeom>
            <a:solidFill>
              <a:srgbClr val="5549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ndParaRPr>
            </a:p>
          </p:txBody>
        </p:sp>
        <p:sp>
          <p:nvSpPr>
            <p:cNvPr id="65" name="Oval 105"/>
            <p:cNvSpPr>
              <a:spLocks noChangeArrowheads="1"/>
            </p:cNvSpPr>
            <p:nvPr/>
          </p:nvSpPr>
          <p:spPr bwMode="gray">
            <a:xfrm rot="1758052">
              <a:off x="1440" y="1680"/>
              <a:ext cx="514" cy="417"/>
            </a:xfrm>
            <a:prstGeom prst="ellipse">
              <a:avLst/>
            </a:prstGeom>
            <a:gradFill rotWithShape="1">
              <a:gsLst>
                <a:gs pos="0">
                  <a:srgbClr val="95A8FB"/>
                </a:gs>
                <a:gs pos="100000">
                  <a:srgbClr val="95A8FB">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ndParaRPr>
            </a:p>
          </p:txBody>
        </p:sp>
        <p:sp>
          <p:nvSpPr>
            <p:cNvPr id="66" name="Text Box 107"/>
            <p:cNvSpPr txBox="1">
              <a:spLocks noChangeArrowheads="1"/>
            </p:cNvSpPr>
            <p:nvPr/>
          </p:nvSpPr>
          <p:spPr bwMode="gray">
            <a:xfrm>
              <a:off x="2002" y="1728"/>
              <a:ext cx="2160"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b="1" dirty="0">
                  <a:solidFill>
                    <a:srgbClr val="000000"/>
                  </a:solidFill>
                  <a:latin typeface="+mn-ea"/>
                </a:rPr>
                <a:t>公路工程招标投标管理重点</a:t>
              </a:r>
              <a:endParaRPr lang="en-US" altLang="zh-CN" sz="2400" b="1" dirty="0">
                <a:solidFill>
                  <a:srgbClr val="000000"/>
                </a:solidFill>
                <a:latin typeface="+mn-ea"/>
              </a:endParaRPr>
            </a:p>
          </p:txBody>
        </p:sp>
        <p:pic>
          <p:nvPicPr>
            <p:cNvPr id="67" name="Picture 216"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8" y="1704"/>
              <a:ext cx="239" cy="243"/>
            </a:xfrm>
            <a:prstGeom prst="rect">
              <a:avLst/>
            </a:prstGeom>
            <a:noFill/>
            <a:extLst>
              <a:ext uri="{909E8E84-426E-40DD-AFC4-6F175D3DCCD1}">
                <a14:hiddenFill xmlns:a14="http://schemas.microsoft.com/office/drawing/2010/main">
                  <a:solidFill>
                    <a:srgbClr val="FFFFFF"/>
                  </a:solidFill>
                </a14:hiddenFill>
              </a:ext>
            </a:extLst>
          </p:spPr>
        </p:pic>
        <p:sp>
          <p:nvSpPr>
            <p:cNvPr id="68" name="Text Box 108"/>
            <p:cNvSpPr txBox="1">
              <a:spLocks noChangeArrowheads="1"/>
            </p:cNvSpPr>
            <p:nvPr/>
          </p:nvSpPr>
          <p:spPr bwMode="gray">
            <a:xfrm>
              <a:off x="1584" y="1698"/>
              <a:ext cx="198"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dirty="0">
                  <a:solidFill>
                    <a:srgbClr val="FFFFFF"/>
                  </a:solidFill>
                  <a:latin typeface="+mn-ea"/>
                </a:rPr>
                <a:t>3</a:t>
              </a:r>
            </a:p>
          </p:txBody>
        </p:sp>
      </p:grpSp>
    </p:spTree>
    <p:extLst>
      <p:ext uri="{BB962C8B-B14F-4D97-AF65-F5344CB8AC3E}">
        <p14:creationId xmlns:p14="http://schemas.microsoft.com/office/powerpoint/2010/main" val="8327665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依法必须进行招标的招标范围和规模标准</a:t>
            </a:r>
          </a:p>
        </p:txBody>
      </p:sp>
      <p:sp>
        <p:nvSpPr>
          <p:cNvPr id="5" name="Rectangle 3"/>
          <p:cNvSpPr txBox="1">
            <a:spLocks noRot="1" noChangeArrowheads="1"/>
          </p:cNvSpPr>
          <p:nvPr/>
        </p:nvSpPr>
        <p:spPr bwMode="auto">
          <a:xfrm>
            <a:off x="899592" y="915566"/>
            <a:ext cx="7777163" cy="3455194"/>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defRPr/>
            </a:pPr>
            <a:r>
              <a:rPr lang="zh-CN" altLang="zh-CN" sz="2000" dirty="0"/>
              <a:t>《招标投标法实施条例》第二十九条</a:t>
            </a:r>
            <a:r>
              <a:rPr lang="zh-CN" altLang="en-US" sz="2000" dirty="0"/>
              <a:t>：</a:t>
            </a:r>
            <a:r>
              <a:rPr lang="zh-CN" altLang="zh-CN" sz="2000" dirty="0"/>
              <a:t>招标人可以依法对工程以及与工程建设有关的货物、服务全部或者部分实行总承包招标。以暂估价形式包括在总承包范围内的工程、货物、服务属于依法必须进行招标的项目范围且达到国家规定规模标准的，应当依法进行招标。</a:t>
            </a:r>
            <a:endParaRPr lang="en-US" altLang="zh-CN" sz="2000" dirty="0"/>
          </a:p>
          <a:p>
            <a:pPr algn="just">
              <a:lnSpc>
                <a:spcPct val="130000"/>
              </a:lnSpc>
              <a:spcBef>
                <a:spcPts val="1800"/>
              </a:spcBef>
              <a:buClr>
                <a:srgbClr val="FFC000"/>
              </a:buClr>
              <a:buSzPct val="80000"/>
              <a:defRPr/>
            </a:pPr>
            <a:r>
              <a:rPr lang="zh-CN" altLang="zh-CN" sz="2000" dirty="0"/>
              <a:t>《国务院办公厅关于促进建筑业持续健康发展的意见》（国办发〔</a:t>
            </a:r>
            <a:r>
              <a:rPr lang="en-US" altLang="zh-CN" sz="2000" dirty="0"/>
              <a:t>2017</a:t>
            </a:r>
            <a:r>
              <a:rPr lang="zh-CN" altLang="zh-CN" sz="2000" dirty="0"/>
              <a:t>〕</a:t>
            </a:r>
            <a:r>
              <a:rPr lang="en-US" altLang="zh-CN" sz="2000" dirty="0"/>
              <a:t>19</a:t>
            </a:r>
            <a:r>
              <a:rPr lang="zh-CN" altLang="zh-CN" sz="2000" dirty="0"/>
              <a:t>号）</a:t>
            </a:r>
            <a:r>
              <a:rPr lang="zh-CN" altLang="en-US" sz="2000" dirty="0"/>
              <a:t>：</a:t>
            </a:r>
            <a:r>
              <a:rPr lang="zh-CN" altLang="zh-CN" sz="2000" dirty="0"/>
              <a:t>除以暂估价形式包括在工程总承包范围内且依法必须进行招标的项目外，工程总承包单位可以直接发包总承包合同中涵盖的其他专业业务</a:t>
            </a:r>
            <a:r>
              <a:rPr lang="zh-CN" altLang="en-US" sz="2000" dirty="0"/>
              <a:t>。</a:t>
            </a:r>
            <a:endParaRPr lang="zh-CN" altLang="en-US" sz="2000" b="1" kern="0" dirty="0">
              <a:latin typeface="黑体" pitchFamily="49" charset="-122"/>
              <a:ea typeface="黑体" pitchFamily="49" charset="-122"/>
            </a:endParaRPr>
          </a:p>
        </p:txBody>
      </p:sp>
    </p:spTree>
    <p:extLst>
      <p:ext uri="{BB962C8B-B14F-4D97-AF65-F5344CB8AC3E}">
        <p14:creationId xmlns:p14="http://schemas.microsoft.com/office/powerpoint/2010/main" val="2708072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依法必须进行招标的招标范围和规模标准</a:t>
            </a:r>
          </a:p>
        </p:txBody>
      </p:sp>
      <p:sp>
        <p:nvSpPr>
          <p:cNvPr id="5" name="Rectangle 3"/>
          <p:cNvSpPr txBox="1">
            <a:spLocks noRot="1" noChangeArrowheads="1"/>
          </p:cNvSpPr>
          <p:nvPr/>
        </p:nvSpPr>
        <p:spPr bwMode="auto">
          <a:xfrm>
            <a:off x="899592" y="915566"/>
            <a:ext cx="7777163" cy="3455194"/>
          </a:xfrm>
          <a:prstGeom prst="rect">
            <a:avLst/>
          </a:prstGeom>
          <a:noFill/>
          <a:ln w="9525">
            <a:noFill/>
            <a:miter lim="800000"/>
            <a:headEnd/>
            <a:tailEnd/>
          </a:ln>
        </p:spPr>
        <p:txBody>
          <a:bodyPr lIns="71323" tIns="35662" rIns="71323" bIns="35662"/>
          <a:lstStyle/>
          <a:p>
            <a:pPr algn="ctr">
              <a:lnSpc>
                <a:spcPct val="130000"/>
              </a:lnSpc>
              <a:spcBef>
                <a:spcPts val="468"/>
              </a:spcBef>
              <a:buClr>
                <a:srgbClr val="FFC000"/>
              </a:buClr>
              <a:buSzPct val="80000"/>
              <a:defRPr/>
            </a:pPr>
            <a:r>
              <a:rPr lang="zh-CN" altLang="en-US" sz="2500" b="1" dirty="0">
                <a:latin typeface="黑体" pitchFamily="49" charset="-122"/>
                <a:ea typeface="黑体" pitchFamily="49" charset="-122"/>
                <a:sym typeface="Microsoft YaHei" panose="020B0503020204020204" pitchFamily="34" charset="-122"/>
              </a:rPr>
              <a:t>普遍存疑问题</a:t>
            </a:r>
          </a:p>
          <a:p>
            <a:pPr>
              <a:defRPr/>
            </a:pPr>
            <a:endParaRPr lang="en-US" altLang="zh-CN" sz="2000" dirty="0">
              <a:latin typeface="Arial"/>
              <a:cs typeface="+mn-ea"/>
              <a:sym typeface="+mn-lt"/>
            </a:endParaRPr>
          </a:p>
          <a:p>
            <a:pPr>
              <a:defRPr/>
            </a:pPr>
            <a:r>
              <a:rPr lang="en-US" altLang="zh-CN" sz="2000" b="1" dirty="0">
                <a:latin typeface="黑体" pitchFamily="49" charset="-122"/>
                <a:ea typeface="黑体" pitchFamily="49" charset="-122"/>
                <a:cs typeface="+mn-ea"/>
                <a:sym typeface="+mn-lt"/>
              </a:rPr>
              <a:t>3.</a:t>
            </a:r>
            <a:r>
              <a:rPr lang="zh-CN" altLang="en-US" sz="2000" b="1" dirty="0">
                <a:latin typeface="黑体" pitchFamily="49" charset="-122"/>
                <a:ea typeface="黑体" pitchFamily="49" charset="-122"/>
                <a:cs typeface="+mn-ea"/>
                <a:sym typeface="+mn-lt"/>
              </a:rPr>
              <a:t>对于不属于依法必须进行招标的项目，应采用何种方式实施采购？</a:t>
            </a:r>
            <a:endParaRPr lang="en-US" altLang="zh-CN" sz="2000" b="1" dirty="0">
              <a:latin typeface="黑体" pitchFamily="49" charset="-122"/>
              <a:ea typeface="黑体" pitchFamily="49" charset="-122"/>
              <a:cs typeface="+mn-ea"/>
              <a:sym typeface="+mn-lt"/>
            </a:endParaRPr>
          </a:p>
          <a:p>
            <a:pPr>
              <a:defRPr/>
            </a:pPr>
            <a:endParaRPr lang="en-US" altLang="zh-CN" sz="2000" b="1" kern="0" dirty="0">
              <a:latin typeface="黑体" pitchFamily="49" charset="-122"/>
              <a:ea typeface="黑体" pitchFamily="49" charset="-122"/>
              <a:cs typeface="+mn-ea"/>
              <a:sym typeface="+mn-lt"/>
            </a:endParaRPr>
          </a:p>
          <a:p>
            <a:pPr>
              <a:defRPr/>
            </a:pPr>
            <a:endParaRPr lang="zh-CN" altLang="en-US" sz="2000" b="1" kern="0" dirty="0">
              <a:latin typeface="黑体" pitchFamily="49" charset="-122"/>
              <a:ea typeface="黑体" pitchFamily="49" charset="-122"/>
            </a:endParaRPr>
          </a:p>
        </p:txBody>
      </p:sp>
    </p:spTree>
    <p:extLst>
      <p:ext uri="{BB962C8B-B14F-4D97-AF65-F5344CB8AC3E}">
        <p14:creationId xmlns:p14="http://schemas.microsoft.com/office/powerpoint/2010/main" val="2708072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42190" y="1467975"/>
            <a:ext cx="479618" cy="2257378"/>
          </a:xfrm>
          <a:prstGeom prst="rect">
            <a:avLst/>
          </a:prstGeom>
          <a:solidFill>
            <a:schemeClr val="bg1"/>
          </a:solidFill>
        </p:spPr>
        <p:txBody>
          <a:bodyPr vert="eaVert" wrap="square" rtlCol="0">
            <a:spAutoFit/>
          </a:bodyPr>
          <a:lstStyle/>
          <a:p>
            <a:pPr defTabSz="617220">
              <a:lnSpc>
                <a:spcPts val="2336"/>
              </a:lnSpc>
            </a:pPr>
            <a:r>
              <a:rPr lang="en-US" altLang="zh-CN" sz="1890" kern="160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latin typeface="+mn-ea"/>
              </a:rPr>
              <a:t> </a:t>
            </a:r>
            <a:r>
              <a:rPr lang="zh-CN" altLang="en-US" sz="1890" b="1" kern="1600" dirty="0">
                <a:solidFill>
                  <a:srgbClr val="FF0000"/>
                </a:solidFill>
                <a:effectLst>
                  <a:outerShdw blurRad="38100" dist="19050" dir="2700000" algn="tl" rotWithShape="0">
                    <a:prstClr val="black">
                      <a:alpha val="40000"/>
                    </a:prstClr>
                  </a:outerShdw>
                </a:effectLst>
                <a:latin typeface="+mn-ea"/>
              </a:rPr>
              <a:t>企业采购项目</a:t>
            </a:r>
          </a:p>
        </p:txBody>
      </p:sp>
      <p:sp>
        <p:nvSpPr>
          <p:cNvPr id="2050" name=" 2050"/>
          <p:cNvSpPr/>
          <p:nvPr/>
        </p:nvSpPr>
        <p:spPr bwMode="auto">
          <a:xfrm flipH="1">
            <a:off x="944593" y="1391318"/>
            <a:ext cx="135674" cy="2296475"/>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defTabSz="617220"/>
            <a:endParaRPr lang="zh-CN" altLang="en-US" sz="1215">
              <a:solidFill>
                <a:prstClr val="black"/>
              </a:solidFill>
              <a:latin typeface="+mn-ea"/>
              <a:ea typeface="+mn-ea"/>
            </a:endParaRPr>
          </a:p>
        </p:txBody>
      </p:sp>
      <p:sp>
        <p:nvSpPr>
          <p:cNvPr id="7" name="文本框 6"/>
          <p:cNvSpPr txBox="1"/>
          <p:nvPr/>
        </p:nvSpPr>
        <p:spPr>
          <a:xfrm>
            <a:off x="1185280" y="1261444"/>
            <a:ext cx="1409114" cy="577081"/>
          </a:xfrm>
          <a:prstGeom prst="rect">
            <a:avLst/>
          </a:prstGeom>
          <a:solidFill>
            <a:schemeClr val="bg1">
              <a:alpha val="73000"/>
            </a:schemeClr>
          </a:solidFill>
        </p:spPr>
        <p:txBody>
          <a:bodyPr wrap="square" rtlCol="0">
            <a:spAutoFit/>
            <a:scene3d>
              <a:camera prst="orthographicFront"/>
              <a:lightRig rig="threePt" dir="t"/>
            </a:scene3d>
          </a:bodyPr>
          <a:lstStyle/>
          <a:p>
            <a:pPr defTabSz="617220"/>
            <a:r>
              <a:rPr lang="zh-CN" altLang="en-US" sz="1575" b="1" dirty="0">
                <a:solidFill>
                  <a:prstClr val="black"/>
                </a:solidFill>
                <a:effectLst>
                  <a:outerShdw blurRad="38100" dist="19050" dir="2700000" algn="tl" rotWithShape="0">
                    <a:prstClr val="black">
                      <a:alpha val="40000"/>
                    </a:prstClr>
                  </a:outerShdw>
                </a:effectLst>
                <a:latin typeface="+mn-ea"/>
              </a:rPr>
              <a:t>        属于</a:t>
            </a:r>
            <a:endParaRPr lang="en-US" altLang="zh-CN" sz="1575" b="1" dirty="0">
              <a:solidFill>
                <a:prstClr val="black"/>
              </a:solidFill>
              <a:effectLst>
                <a:outerShdw blurRad="38100" dist="19050" dir="2700000" algn="tl" rotWithShape="0">
                  <a:prstClr val="black">
                    <a:alpha val="40000"/>
                  </a:prstClr>
                </a:outerShdw>
              </a:effectLst>
              <a:latin typeface="+mn-ea"/>
            </a:endParaRPr>
          </a:p>
          <a:p>
            <a:pPr defTabSz="617220"/>
            <a:r>
              <a:rPr lang="zh-CN" altLang="en-US" sz="1575" b="1" dirty="0">
                <a:solidFill>
                  <a:prstClr val="black"/>
                </a:solidFill>
                <a:effectLst>
                  <a:outerShdw blurRad="38100" dist="19050" dir="2700000" algn="tl" rotWithShape="0">
                    <a:prstClr val="black">
                      <a:alpha val="40000"/>
                    </a:prstClr>
                  </a:outerShdw>
                </a:effectLst>
                <a:latin typeface="+mn-ea"/>
              </a:rPr>
              <a:t>必须招标项目</a:t>
            </a:r>
          </a:p>
        </p:txBody>
      </p:sp>
      <p:sp>
        <p:nvSpPr>
          <p:cNvPr id="9" name="文本框 8"/>
          <p:cNvSpPr txBox="1"/>
          <p:nvPr/>
        </p:nvSpPr>
        <p:spPr>
          <a:xfrm>
            <a:off x="1146461" y="3442911"/>
            <a:ext cx="1460873" cy="577081"/>
          </a:xfrm>
          <a:prstGeom prst="rect">
            <a:avLst/>
          </a:prstGeom>
          <a:solidFill>
            <a:schemeClr val="bg1">
              <a:alpha val="73000"/>
            </a:schemeClr>
          </a:solidFill>
        </p:spPr>
        <p:txBody>
          <a:bodyPr wrap="square" rtlCol="0">
            <a:spAutoFit/>
            <a:scene3d>
              <a:camera prst="orthographicFront"/>
              <a:lightRig rig="threePt" dir="t"/>
            </a:scene3d>
          </a:bodyPr>
          <a:lstStyle/>
          <a:p>
            <a:pPr algn="ctr" defTabSz="617220"/>
            <a:r>
              <a:rPr lang="zh-CN" altLang="en-US" sz="1575" b="1" dirty="0">
                <a:solidFill>
                  <a:prstClr val="black"/>
                </a:solidFill>
                <a:effectLst>
                  <a:outerShdw blurRad="38100" dist="19050" dir="2700000" algn="tl" rotWithShape="0">
                    <a:prstClr val="black">
                      <a:alpha val="40000"/>
                    </a:prstClr>
                  </a:outerShdw>
                </a:effectLst>
                <a:latin typeface="+mn-ea"/>
              </a:rPr>
              <a:t>不属于</a:t>
            </a:r>
            <a:endParaRPr lang="en-US" altLang="zh-CN" sz="1575" b="1" dirty="0">
              <a:solidFill>
                <a:prstClr val="black"/>
              </a:solidFill>
              <a:effectLst>
                <a:outerShdw blurRad="38100" dist="19050" dir="2700000" algn="tl" rotWithShape="0">
                  <a:prstClr val="black">
                    <a:alpha val="40000"/>
                  </a:prstClr>
                </a:outerShdw>
              </a:effectLst>
              <a:latin typeface="+mn-ea"/>
            </a:endParaRPr>
          </a:p>
          <a:p>
            <a:pPr algn="ctr" defTabSz="617220"/>
            <a:r>
              <a:rPr lang="zh-CN" altLang="en-US" sz="1575" b="1" dirty="0">
                <a:solidFill>
                  <a:prstClr val="black"/>
                </a:solidFill>
                <a:effectLst>
                  <a:outerShdw blurRad="38100" dist="19050" dir="2700000" algn="tl" rotWithShape="0">
                    <a:prstClr val="black">
                      <a:alpha val="40000"/>
                    </a:prstClr>
                  </a:outerShdw>
                </a:effectLst>
                <a:latin typeface="+mn-ea"/>
              </a:rPr>
              <a:t>必须招标项目</a:t>
            </a:r>
          </a:p>
        </p:txBody>
      </p:sp>
      <p:sp>
        <p:nvSpPr>
          <p:cNvPr id="12" name=" 12"/>
          <p:cNvSpPr/>
          <p:nvPr/>
        </p:nvSpPr>
        <p:spPr bwMode="auto">
          <a:xfrm flipH="1">
            <a:off x="2782018" y="1086929"/>
            <a:ext cx="150179" cy="1028700"/>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defTabSz="617220"/>
            <a:endParaRPr lang="zh-CN" altLang="en-US" sz="1215">
              <a:solidFill>
                <a:prstClr val="black"/>
              </a:solidFill>
              <a:latin typeface="+mn-ea"/>
              <a:ea typeface="+mn-ea"/>
            </a:endParaRPr>
          </a:p>
        </p:txBody>
      </p:sp>
      <p:sp>
        <p:nvSpPr>
          <p:cNvPr id="13" name="文本框 12"/>
          <p:cNvSpPr txBox="1"/>
          <p:nvPr/>
        </p:nvSpPr>
        <p:spPr>
          <a:xfrm>
            <a:off x="3068584" y="969893"/>
            <a:ext cx="1376656" cy="577081"/>
          </a:xfrm>
          <a:prstGeom prst="rect">
            <a:avLst/>
          </a:prstGeom>
          <a:solidFill>
            <a:schemeClr val="bg1">
              <a:alpha val="73000"/>
            </a:schemeClr>
          </a:solidFill>
        </p:spPr>
        <p:txBody>
          <a:bodyPr wrap="square" rtlCol="0">
            <a:spAutoFit/>
            <a:scene3d>
              <a:camera prst="orthographicFront"/>
              <a:lightRig rig="threePt" dir="t"/>
            </a:scene3d>
          </a:bodyPr>
          <a:lstStyle/>
          <a:p>
            <a:pPr algn="ctr" defTabSz="617220"/>
            <a:r>
              <a:rPr lang="zh-CN" altLang="en-US" sz="1575" b="1" dirty="0">
                <a:solidFill>
                  <a:prstClr val="black"/>
                </a:solidFill>
                <a:effectLst>
                  <a:outerShdw blurRad="38100" dist="19050" dir="2700000" algn="tl" rotWithShape="0">
                    <a:prstClr val="black">
                      <a:alpha val="40000"/>
                    </a:prstClr>
                  </a:outerShdw>
                </a:effectLst>
                <a:latin typeface="+mn-ea"/>
              </a:rPr>
              <a:t>采用招标方式</a:t>
            </a:r>
          </a:p>
        </p:txBody>
      </p:sp>
      <p:sp>
        <p:nvSpPr>
          <p:cNvPr id="16" name="文本框 15"/>
          <p:cNvSpPr txBox="1"/>
          <p:nvPr/>
        </p:nvSpPr>
        <p:spPr>
          <a:xfrm>
            <a:off x="3075703" y="1676734"/>
            <a:ext cx="1401407" cy="819455"/>
          </a:xfrm>
          <a:prstGeom prst="rect">
            <a:avLst/>
          </a:prstGeom>
          <a:solidFill>
            <a:schemeClr val="bg1">
              <a:alpha val="73000"/>
            </a:schemeClr>
          </a:solidFill>
        </p:spPr>
        <p:txBody>
          <a:bodyPr wrap="square" rtlCol="0">
            <a:spAutoFit/>
            <a:scene3d>
              <a:camera prst="orthographicFront"/>
              <a:lightRig rig="threePt" dir="t"/>
            </a:scene3d>
          </a:bodyPr>
          <a:lstStyle/>
          <a:p>
            <a:pPr defTabSz="617220"/>
            <a:r>
              <a:rPr lang="zh-CN" altLang="en-US" sz="1575" b="1" dirty="0">
                <a:effectLst>
                  <a:outerShdw blurRad="38100" dist="19050" dir="2700000" algn="tl" rotWithShape="0">
                    <a:prstClr val="black">
                      <a:alpha val="40000"/>
                    </a:prstClr>
                  </a:outerShdw>
                </a:effectLst>
                <a:latin typeface="+mn-ea"/>
              </a:rPr>
              <a:t>依法可不招标（经审批核准后不进行招标）</a:t>
            </a:r>
          </a:p>
        </p:txBody>
      </p:sp>
      <p:sp>
        <p:nvSpPr>
          <p:cNvPr id="21" name="文本框 20"/>
          <p:cNvSpPr txBox="1"/>
          <p:nvPr/>
        </p:nvSpPr>
        <p:spPr>
          <a:xfrm>
            <a:off x="3052169" y="2929402"/>
            <a:ext cx="1412001" cy="577081"/>
          </a:xfrm>
          <a:prstGeom prst="rect">
            <a:avLst/>
          </a:prstGeom>
          <a:solidFill>
            <a:schemeClr val="bg1">
              <a:alpha val="73000"/>
            </a:schemeClr>
          </a:solidFill>
        </p:spPr>
        <p:txBody>
          <a:bodyPr wrap="square" rtlCol="0">
            <a:spAutoFit/>
          </a:bodyPr>
          <a:lstStyle/>
          <a:p>
            <a:pPr algn="ctr" defTabSz="617220"/>
            <a:r>
              <a:rPr lang="zh-CN" altLang="en-US" sz="1575" b="1" dirty="0">
                <a:solidFill>
                  <a:prstClr val="black"/>
                </a:solidFill>
                <a:effectLst>
                  <a:outerShdw blurRad="38100" dist="19050" dir="2700000" algn="tl" rotWithShape="0">
                    <a:prstClr val="black">
                      <a:alpha val="40000"/>
                    </a:prstClr>
                  </a:outerShdw>
                </a:effectLst>
                <a:latin typeface="+mn-ea"/>
              </a:rPr>
              <a:t>不采用</a:t>
            </a:r>
            <a:endParaRPr lang="en-US" altLang="zh-CN" sz="1575" b="1" dirty="0">
              <a:solidFill>
                <a:prstClr val="black"/>
              </a:solidFill>
              <a:effectLst>
                <a:outerShdw blurRad="38100" dist="19050" dir="2700000" algn="tl" rotWithShape="0">
                  <a:prstClr val="black">
                    <a:alpha val="40000"/>
                  </a:prstClr>
                </a:outerShdw>
              </a:effectLst>
              <a:latin typeface="+mn-ea"/>
            </a:endParaRPr>
          </a:p>
          <a:p>
            <a:pPr algn="ctr" defTabSz="617220"/>
            <a:r>
              <a:rPr lang="zh-CN" altLang="en-US" sz="1575" b="1" dirty="0">
                <a:solidFill>
                  <a:prstClr val="black"/>
                </a:solidFill>
                <a:effectLst>
                  <a:outerShdw blurRad="38100" dist="19050" dir="2700000" algn="tl" rotWithShape="0">
                    <a:prstClr val="black">
                      <a:alpha val="40000"/>
                    </a:prstClr>
                  </a:outerShdw>
                </a:effectLst>
                <a:latin typeface="+mn-ea"/>
              </a:rPr>
              <a:t>招标方式</a:t>
            </a:r>
          </a:p>
        </p:txBody>
      </p:sp>
      <p:sp>
        <p:nvSpPr>
          <p:cNvPr id="22" name="文本框 21"/>
          <p:cNvSpPr txBox="1"/>
          <p:nvPr/>
        </p:nvSpPr>
        <p:spPr>
          <a:xfrm>
            <a:off x="3051740" y="3959379"/>
            <a:ext cx="1425369" cy="577081"/>
          </a:xfrm>
          <a:prstGeom prst="rect">
            <a:avLst/>
          </a:prstGeom>
          <a:solidFill>
            <a:schemeClr val="bg1">
              <a:alpha val="73000"/>
            </a:schemeClr>
          </a:solidFill>
        </p:spPr>
        <p:txBody>
          <a:bodyPr wrap="square" rtlCol="0">
            <a:spAutoFit/>
          </a:bodyPr>
          <a:lstStyle/>
          <a:p>
            <a:pPr algn="ctr" defTabSz="617220"/>
            <a:r>
              <a:rPr lang="zh-CN" altLang="en-US" sz="1575" b="1" dirty="0">
                <a:solidFill>
                  <a:prstClr val="black"/>
                </a:solidFill>
                <a:effectLst>
                  <a:outerShdw blurRad="38100" dist="19050" dir="2700000" algn="tl" rotWithShape="0">
                    <a:prstClr val="black">
                      <a:alpha val="40000"/>
                    </a:prstClr>
                  </a:outerShdw>
                </a:effectLst>
                <a:latin typeface="+mn-ea"/>
              </a:rPr>
              <a:t>自愿采用</a:t>
            </a:r>
            <a:endParaRPr lang="en-US" altLang="zh-CN" sz="1575" b="1" dirty="0">
              <a:solidFill>
                <a:prstClr val="black"/>
              </a:solidFill>
              <a:effectLst>
                <a:outerShdw blurRad="38100" dist="19050" dir="2700000" algn="tl" rotWithShape="0">
                  <a:prstClr val="black">
                    <a:alpha val="40000"/>
                  </a:prstClr>
                </a:outerShdw>
              </a:effectLst>
              <a:latin typeface="+mn-ea"/>
            </a:endParaRPr>
          </a:p>
          <a:p>
            <a:pPr algn="ctr" defTabSz="617220"/>
            <a:r>
              <a:rPr lang="zh-CN" altLang="en-US" sz="1575" b="1" dirty="0">
                <a:solidFill>
                  <a:prstClr val="black"/>
                </a:solidFill>
                <a:effectLst>
                  <a:outerShdw blurRad="38100" dist="19050" dir="2700000" algn="tl" rotWithShape="0">
                    <a:prstClr val="black">
                      <a:alpha val="40000"/>
                    </a:prstClr>
                  </a:outerShdw>
                </a:effectLst>
                <a:latin typeface="+mn-ea"/>
              </a:rPr>
              <a:t>招标方式</a:t>
            </a:r>
          </a:p>
        </p:txBody>
      </p:sp>
      <p:sp>
        <p:nvSpPr>
          <p:cNvPr id="24" name="文本框 12"/>
          <p:cNvSpPr txBox="1"/>
          <p:nvPr/>
        </p:nvSpPr>
        <p:spPr>
          <a:xfrm>
            <a:off x="5164323" y="925562"/>
            <a:ext cx="1887771" cy="341632"/>
          </a:xfrm>
          <a:prstGeom prst="rect">
            <a:avLst/>
          </a:prstGeom>
          <a:solidFill>
            <a:schemeClr val="bg1">
              <a:alpha val="73000"/>
            </a:schemeClr>
          </a:solidFill>
        </p:spPr>
        <p:txBody>
          <a:bodyPr wrap="square" rtlCol="0">
            <a:spAutoFit/>
            <a:scene3d>
              <a:camera prst="orthographicFront"/>
              <a:lightRig rig="threePt" dir="t"/>
            </a:scene3d>
          </a:bodyPr>
          <a:lstStyle/>
          <a:p>
            <a:pPr defTabSz="617220"/>
            <a:r>
              <a:rPr lang="zh-CN" altLang="en-US" sz="1620" b="1" dirty="0">
                <a:solidFill>
                  <a:prstClr val="black"/>
                </a:solidFill>
                <a:effectLst>
                  <a:outerShdw blurRad="38100" dist="19050" dir="2700000" algn="tl" rotWithShape="0">
                    <a:prstClr val="black">
                      <a:alpha val="40000"/>
                    </a:prstClr>
                  </a:outerShdw>
                </a:effectLst>
                <a:latin typeface="+mn-ea"/>
              </a:rPr>
              <a:t>适用</a:t>
            </a:r>
            <a:r>
              <a:rPr lang="en-US" altLang="zh-CN" sz="1620" b="1" dirty="0">
                <a:solidFill>
                  <a:prstClr val="black"/>
                </a:solidFill>
                <a:effectLst>
                  <a:outerShdw blurRad="38100" dist="19050" dir="2700000" algn="tl" rotWithShape="0">
                    <a:prstClr val="black">
                      <a:alpha val="40000"/>
                    </a:prstClr>
                  </a:outerShdw>
                </a:effectLst>
                <a:latin typeface="+mn-ea"/>
              </a:rPr>
              <a:t>《</a:t>
            </a:r>
            <a:r>
              <a:rPr lang="zh-CN" altLang="en-US" sz="1620" b="1" dirty="0">
                <a:solidFill>
                  <a:prstClr val="black"/>
                </a:solidFill>
                <a:effectLst>
                  <a:outerShdw blurRad="38100" dist="19050" dir="2700000" algn="tl" rotWithShape="0">
                    <a:prstClr val="black">
                      <a:alpha val="40000"/>
                    </a:prstClr>
                  </a:outerShdw>
                </a:effectLst>
                <a:latin typeface="+mn-ea"/>
              </a:rPr>
              <a:t>招标投标法</a:t>
            </a:r>
            <a:r>
              <a:rPr lang="en-US" altLang="zh-CN" sz="1620" b="1" dirty="0">
                <a:solidFill>
                  <a:prstClr val="black"/>
                </a:solidFill>
                <a:effectLst>
                  <a:outerShdw blurRad="38100" dist="19050" dir="2700000" algn="tl" rotWithShape="0">
                    <a:prstClr val="black">
                      <a:alpha val="40000"/>
                    </a:prstClr>
                  </a:outerShdw>
                </a:effectLst>
                <a:latin typeface="+mn-ea"/>
              </a:rPr>
              <a:t>》</a:t>
            </a:r>
            <a:endParaRPr lang="zh-CN" altLang="en-US" sz="1620" b="1" dirty="0">
              <a:solidFill>
                <a:prstClr val="black"/>
              </a:solidFill>
              <a:effectLst>
                <a:outerShdw blurRad="38100" dist="19050" dir="2700000" algn="tl" rotWithShape="0">
                  <a:prstClr val="black">
                    <a:alpha val="40000"/>
                  </a:prstClr>
                </a:outerShdw>
              </a:effectLst>
              <a:latin typeface="+mn-ea"/>
            </a:endParaRPr>
          </a:p>
        </p:txBody>
      </p:sp>
      <p:sp>
        <p:nvSpPr>
          <p:cNvPr id="25" name="文本框 15"/>
          <p:cNvSpPr txBox="1"/>
          <p:nvPr/>
        </p:nvSpPr>
        <p:spPr>
          <a:xfrm>
            <a:off x="5152510" y="1514989"/>
            <a:ext cx="1931933" cy="1304203"/>
          </a:xfrm>
          <a:prstGeom prst="rect">
            <a:avLst/>
          </a:prstGeom>
          <a:solidFill>
            <a:schemeClr val="bg1">
              <a:alpha val="73000"/>
            </a:schemeClr>
          </a:solidFill>
        </p:spPr>
        <p:txBody>
          <a:bodyPr wrap="square" rtlCol="0">
            <a:spAutoFit/>
            <a:scene3d>
              <a:camera prst="orthographicFront"/>
              <a:lightRig rig="threePt" dir="t"/>
            </a:scene3d>
          </a:bodyPr>
          <a:lstStyle/>
          <a:p>
            <a:pPr defTabSz="617220"/>
            <a:r>
              <a:rPr lang="zh-CN" altLang="en-US" sz="1575" b="1" dirty="0">
                <a:effectLst>
                  <a:outerShdw blurRad="38100" dist="19050" dir="2700000" algn="tl" rotWithShape="0">
                    <a:prstClr val="black">
                      <a:alpha val="40000"/>
                    </a:prstClr>
                  </a:outerShdw>
                </a:effectLst>
                <a:latin typeface="+mn-ea"/>
              </a:rPr>
              <a:t>可以参照</a:t>
            </a:r>
            <a:endParaRPr lang="en-US" altLang="zh-CN" sz="1575" b="1" dirty="0">
              <a:effectLst>
                <a:outerShdw blurRad="38100" dist="19050" dir="2700000" algn="tl" rotWithShape="0">
                  <a:prstClr val="black">
                    <a:alpha val="40000"/>
                  </a:prstClr>
                </a:outerShdw>
              </a:effectLst>
              <a:latin typeface="+mn-ea"/>
            </a:endParaRPr>
          </a:p>
          <a:p>
            <a:pPr defTabSz="617220"/>
            <a:r>
              <a:rPr lang="en-US" altLang="zh-CN" sz="1575" b="1" dirty="0">
                <a:effectLst>
                  <a:outerShdw blurRad="38100" dist="19050" dir="2700000" algn="tl" rotWithShape="0">
                    <a:prstClr val="black">
                      <a:alpha val="40000"/>
                    </a:prstClr>
                  </a:outerShdw>
                </a:effectLst>
                <a:latin typeface="+mn-ea"/>
              </a:rPr>
              <a:t>①</a:t>
            </a:r>
            <a:r>
              <a:rPr lang="zh-CN" altLang="en-US" sz="1575" b="1" dirty="0">
                <a:effectLst>
                  <a:outerShdw blurRad="38100" dist="19050" dir="2700000" algn="tl" rotWithShape="0">
                    <a:prstClr val="black">
                      <a:alpha val="40000"/>
                    </a:prstClr>
                  </a:outerShdw>
                </a:effectLst>
                <a:latin typeface="+mn-ea"/>
              </a:rPr>
              <a:t>中招协团体标准</a:t>
            </a:r>
            <a:endParaRPr lang="en-US" altLang="zh-CN" sz="1575" b="1" dirty="0">
              <a:effectLst>
                <a:outerShdw blurRad="38100" dist="19050" dir="2700000" algn="tl" rotWithShape="0">
                  <a:prstClr val="black">
                    <a:alpha val="40000"/>
                  </a:prstClr>
                </a:outerShdw>
              </a:effectLst>
              <a:latin typeface="+mn-ea"/>
            </a:endParaRPr>
          </a:p>
          <a:p>
            <a:pPr defTabSz="617220"/>
            <a:r>
              <a:rPr lang="en-US" altLang="zh-CN" sz="1575" b="1" dirty="0">
                <a:effectLst>
                  <a:outerShdw blurRad="38100" dist="19050" dir="2700000" algn="tl" rotWithShape="0">
                    <a:prstClr val="black">
                      <a:alpha val="40000"/>
                    </a:prstClr>
                  </a:outerShdw>
                </a:effectLst>
                <a:latin typeface="+mn-ea"/>
              </a:rPr>
              <a:t>《</a:t>
            </a:r>
            <a:r>
              <a:rPr lang="zh-CN" altLang="en-US" sz="1575" b="1" dirty="0">
                <a:effectLst>
                  <a:outerShdw blurRad="38100" dist="19050" dir="2700000" algn="tl" rotWithShape="0">
                    <a:prstClr val="black">
                      <a:alpha val="40000"/>
                    </a:prstClr>
                  </a:outerShdw>
                </a:effectLst>
                <a:latin typeface="+mn-ea"/>
              </a:rPr>
              <a:t>非招标方式采购代理服务规范</a:t>
            </a:r>
            <a:r>
              <a:rPr lang="en-US" altLang="zh-CN" sz="1575" b="1" dirty="0">
                <a:effectLst>
                  <a:outerShdw blurRad="38100" dist="19050" dir="2700000" algn="tl" rotWithShape="0">
                    <a:prstClr val="black">
                      <a:alpha val="40000"/>
                    </a:prstClr>
                  </a:outerShdw>
                </a:effectLst>
                <a:latin typeface="+mn-ea"/>
              </a:rPr>
              <a:t>》</a:t>
            </a:r>
          </a:p>
          <a:p>
            <a:pPr defTabSz="617220"/>
            <a:r>
              <a:rPr lang="zh-CN" altLang="en-US" sz="1575" b="1" dirty="0">
                <a:effectLst>
                  <a:outerShdw blurRad="38100" dist="19050" dir="2700000" algn="tl" rotWithShape="0">
                    <a:prstClr val="black">
                      <a:alpha val="40000"/>
                    </a:prstClr>
                  </a:outerShdw>
                </a:effectLst>
                <a:latin typeface="+mn-ea"/>
              </a:rPr>
              <a:t>②</a:t>
            </a:r>
            <a:r>
              <a:rPr lang="en-US" altLang="zh-CN" sz="1575" b="1" dirty="0">
                <a:effectLst>
                  <a:outerShdw blurRad="38100" dist="19050" dir="2700000" algn="tl" rotWithShape="0">
                    <a:prstClr val="black">
                      <a:alpha val="40000"/>
                    </a:prstClr>
                  </a:outerShdw>
                </a:effectLst>
                <a:latin typeface="+mn-ea"/>
              </a:rPr>
              <a:t>……</a:t>
            </a:r>
            <a:endParaRPr lang="zh-CN" altLang="en-US" sz="1575" b="1" dirty="0">
              <a:effectLst>
                <a:outerShdw blurRad="38100" dist="19050" dir="2700000" algn="tl" rotWithShape="0">
                  <a:prstClr val="black">
                    <a:alpha val="40000"/>
                  </a:prstClr>
                </a:outerShdw>
              </a:effectLst>
              <a:latin typeface="+mn-ea"/>
            </a:endParaRPr>
          </a:p>
        </p:txBody>
      </p:sp>
      <p:sp>
        <p:nvSpPr>
          <p:cNvPr id="26" name="文本框 12"/>
          <p:cNvSpPr txBox="1"/>
          <p:nvPr/>
        </p:nvSpPr>
        <p:spPr>
          <a:xfrm>
            <a:off x="5125504" y="4089300"/>
            <a:ext cx="1958940" cy="341632"/>
          </a:xfrm>
          <a:prstGeom prst="rect">
            <a:avLst/>
          </a:prstGeom>
          <a:solidFill>
            <a:schemeClr val="bg1">
              <a:alpha val="73000"/>
            </a:schemeClr>
          </a:solidFill>
        </p:spPr>
        <p:txBody>
          <a:bodyPr wrap="square" rtlCol="0">
            <a:spAutoFit/>
            <a:scene3d>
              <a:camera prst="orthographicFront"/>
              <a:lightRig rig="threePt" dir="t"/>
            </a:scene3d>
          </a:bodyPr>
          <a:lstStyle/>
          <a:p>
            <a:pPr defTabSz="617220"/>
            <a:r>
              <a:rPr lang="zh-CN" altLang="en-US" sz="1620" b="1" dirty="0">
                <a:solidFill>
                  <a:prstClr val="black"/>
                </a:solidFill>
                <a:effectLst>
                  <a:outerShdw blurRad="38100" dist="19050" dir="2700000" algn="tl" rotWithShape="0">
                    <a:prstClr val="black">
                      <a:alpha val="40000"/>
                    </a:prstClr>
                  </a:outerShdw>
                </a:effectLst>
                <a:latin typeface="+mn-ea"/>
              </a:rPr>
              <a:t>适用</a:t>
            </a:r>
            <a:r>
              <a:rPr lang="en-US" altLang="zh-CN" sz="1620" b="1" dirty="0">
                <a:solidFill>
                  <a:prstClr val="black"/>
                </a:solidFill>
                <a:effectLst>
                  <a:outerShdw blurRad="38100" dist="19050" dir="2700000" algn="tl" rotWithShape="0">
                    <a:prstClr val="black">
                      <a:alpha val="40000"/>
                    </a:prstClr>
                  </a:outerShdw>
                </a:effectLst>
                <a:latin typeface="+mn-ea"/>
              </a:rPr>
              <a:t>《</a:t>
            </a:r>
            <a:r>
              <a:rPr lang="zh-CN" altLang="en-US" sz="1620" b="1" dirty="0">
                <a:solidFill>
                  <a:prstClr val="black"/>
                </a:solidFill>
                <a:effectLst>
                  <a:outerShdw blurRad="38100" dist="19050" dir="2700000" algn="tl" rotWithShape="0">
                    <a:prstClr val="black">
                      <a:alpha val="40000"/>
                    </a:prstClr>
                  </a:outerShdw>
                </a:effectLst>
                <a:latin typeface="+mn-ea"/>
              </a:rPr>
              <a:t>招标投标法</a:t>
            </a:r>
            <a:r>
              <a:rPr lang="en-US" altLang="zh-CN" sz="1620" b="1" dirty="0">
                <a:solidFill>
                  <a:prstClr val="black"/>
                </a:solidFill>
                <a:effectLst>
                  <a:outerShdw blurRad="38100" dist="19050" dir="2700000" algn="tl" rotWithShape="0">
                    <a:prstClr val="black">
                      <a:alpha val="40000"/>
                    </a:prstClr>
                  </a:outerShdw>
                </a:effectLst>
                <a:latin typeface="+mn-ea"/>
              </a:rPr>
              <a:t>》</a:t>
            </a:r>
            <a:endParaRPr lang="zh-CN" altLang="en-US" sz="1620" b="1" dirty="0">
              <a:solidFill>
                <a:prstClr val="black"/>
              </a:solidFill>
              <a:effectLst>
                <a:outerShdw blurRad="38100" dist="19050" dir="2700000" algn="tl" rotWithShape="0">
                  <a:prstClr val="black">
                    <a:alpha val="40000"/>
                  </a:prstClr>
                </a:outerShdw>
              </a:effectLst>
              <a:latin typeface="+mn-ea"/>
            </a:endParaRPr>
          </a:p>
        </p:txBody>
      </p:sp>
      <p:sp>
        <p:nvSpPr>
          <p:cNvPr id="28" name=" 17"/>
          <p:cNvSpPr/>
          <p:nvPr/>
        </p:nvSpPr>
        <p:spPr bwMode="auto">
          <a:xfrm rot="10800000" flipH="1">
            <a:off x="4697084" y="2102688"/>
            <a:ext cx="168216" cy="1048110"/>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defTabSz="617220"/>
            <a:endParaRPr lang="zh-CN" altLang="en-US" sz="1215">
              <a:solidFill>
                <a:prstClr val="black"/>
              </a:solidFill>
              <a:latin typeface="+mn-ea"/>
              <a:ea typeface="+mn-ea"/>
            </a:endParaRPr>
          </a:p>
        </p:txBody>
      </p:sp>
      <p:sp>
        <p:nvSpPr>
          <p:cNvPr id="29" name=" 12"/>
          <p:cNvSpPr/>
          <p:nvPr/>
        </p:nvSpPr>
        <p:spPr bwMode="auto">
          <a:xfrm flipH="1">
            <a:off x="2775548" y="3241377"/>
            <a:ext cx="150179" cy="1028700"/>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defTabSz="617220"/>
            <a:endParaRPr lang="zh-CN" altLang="en-US" sz="1215">
              <a:solidFill>
                <a:prstClr val="black"/>
              </a:solidFill>
              <a:latin typeface="+mn-ea"/>
              <a:ea typeface="+mn-ea"/>
            </a:endParaRPr>
          </a:p>
        </p:txBody>
      </p:sp>
      <p:sp>
        <p:nvSpPr>
          <p:cNvPr id="32" name="右箭头 31"/>
          <p:cNvSpPr/>
          <p:nvPr/>
        </p:nvSpPr>
        <p:spPr>
          <a:xfrm>
            <a:off x="4600033" y="1021042"/>
            <a:ext cx="401129" cy="98236"/>
          </a:xfrm>
          <a:prstGeom prst="right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endParaRPr>
          </a:p>
        </p:txBody>
      </p:sp>
      <p:sp>
        <p:nvSpPr>
          <p:cNvPr id="33" name="右箭头 32"/>
          <p:cNvSpPr/>
          <p:nvPr/>
        </p:nvSpPr>
        <p:spPr>
          <a:xfrm>
            <a:off x="4593562" y="4184780"/>
            <a:ext cx="401129" cy="98236"/>
          </a:xfrm>
          <a:prstGeom prst="right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endParaRPr>
          </a:p>
        </p:txBody>
      </p:sp>
      <p:sp>
        <p:nvSpPr>
          <p:cNvPr id="19" name="文本框 6"/>
          <p:cNvSpPr txBox="1"/>
          <p:nvPr/>
        </p:nvSpPr>
        <p:spPr>
          <a:xfrm>
            <a:off x="1613117" y="412059"/>
            <a:ext cx="4949171" cy="392415"/>
          </a:xfrm>
          <a:prstGeom prst="rect">
            <a:avLst/>
          </a:prstGeom>
          <a:solidFill>
            <a:schemeClr val="bg1">
              <a:alpha val="73000"/>
            </a:schemeClr>
          </a:solidFill>
        </p:spPr>
        <p:txBody>
          <a:bodyPr wrap="square" rtlCol="0">
            <a:spAutoFit/>
            <a:scene3d>
              <a:camera prst="orthographicFront"/>
              <a:lightRig rig="threePt" dir="t"/>
            </a:scene3d>
          </a:bodyPr>
          <a:lstStyle/>
          <a:p>
            <a:pPr algn="ctr" defTabSz="617220"/>
            <a:r>
              <a:rPr lang="zh-CN" altLang="en-US" sz="1950" b="1" dirty="0">
                <a:solidFill>
                  <a:prstClr val="black"/>
                </a:solidFill>
                <a:effectLst>
                  <a:outerShdw blurRad="38100" dist="19050" dir="2700000" algn="tl" rotWithShape="0">
                    <a:prstClr val="black">
                      <a:alpha val="40000"/>
                    </a:prstClr>
                  </a:outerShdw>
                </a:effectLst>
                <a:latin typeface="+mn-ea"/>
              </a:rPr>
              <a:t>企业采购项目法律适用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p:tgtEl>
                                          <p:spTgt spid="13"/>
                                        </p:tgtEl>
                                        <p:attrNameLst>
                                          <p:attrName>ppt_y</p:attrName>
                                        </p:attrNameLst>
                                      </p:cBhvr>
                                      <p:tavLst>
                                        <p:tav tm="0">
                                          <p:val>
                                            <p:strVal val="#ppt_y+#ppt_h*1.125000"/>
                                          </p:val>
                                        </p:tav>
                                        <p:tav tm="100000">
                                          <p:val>
                                            <p:strVal val="#ppt_y"/>
                                          </p:val>
                                        </p:tav>
                                      </p:tavLst>
                                    </p:anim>
                                    <p:animEffect transition="in" filter="wipe(up)">
                                      <p:cBhvr>
                                        <p:cTn id="30" dur="500"/>
                                        <p:tgtEl>
                                          <p:spTgt spid="13"/>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p:tgtEl>
                                          <p:spTgt spid="16"/>
                                        </p:tgtEl>
                                        <p:attrNameLst>
                                          <p:attrName>ppt_y</p:attrName>
                                        </p:attrNameLst>
                                      </p:cBhvr>
                                      <p:tavLst>
                                        <p:tav tm="0">
                                          <p:val>
                                            <p:strVal val="#ppt_y+#ppt_h*1.125000"/>
                                          </p:val>
                                        </p:tav>
                                        <p:tav tm="100000">
                                          <p:val>
                                            <p:strVal val="#ppt_y"/>
                                          </p:val>
                                        </p:tav>
                                      </p:tavLst>
                                    </p:anim>
                                    <p:animEffect transition="in" filter="wipe(up)">
                                      <p:cBhvr>
                                        <p:cTn id="34" dur="500"/>
                                        <p:tgtEl>
                                          <p:spTgt spid="16"/>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p:tgtEl>
                                          <p:spTgt spid="21"/>
                                        </p:tgtEl>
                                        <p:attrNameLst>
                                          <p:attrName>ppt_y</p:attrName>
                                        </p:attrNameLst>
                                      </p:cBhvr>
                                      <p:tavLst>
                                        <p:tav tm="0">
                                          <p:val>
                                            <p:strVal val="#ppt_y+#ppt_h*1.125000"/>
                                          </p:val>
                                        </p:tav>
                                        <p:tav tm="100000">
                                          <p:val>
                                            <p:strVal val="#ppt_y"/>
                                          </p:val>
                                        </p:tav>
                                      </p:tavLst>
                                    </p:anim>
                                    <p:animEffect transition="in" filter="wipe(up)">
                                      <p:cBhvr>
                                        <p:cTn id="38" dur="500"/>
                                        <p:tgtEl>
                                          <p:spTgt spid="21"/>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p:tgtEl>
                                          <p:spTgt spid="22"/>
                                        </p:tgtEl>
                                        <p:attrNameLst>
                                          <p:attrName>ppt_y</p:attrName>
                                        </p:attrNameLst>
                                      </p:cBhvr>
                                      <p:tavLst>
                                        <p:tav tm="0">
                                          <p:val>
                                            <p:strVal val="#ppt_y+#ppt_h*1.125000"/>
                                          </p:val>
                                        </p:tav>
                                        <p:tav tm="100000">
                                          <p:val>
                                            <p:strVal val="#ppt_y"/>
                                          </p:val>
                                        </p:tav>
                                      </p:tavLst>
                                    </p:anim>
                                    <p:animEffect transition="in" filter="wipe(up)">
                                      <p:cBhvr>
                                        <p:cTn id="42" dur="500"/>
                                        <p:tgtEl>
                                          <p:spTgt spid="22"/>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p:tgtEl>
                                          <p:spTgt spid="24"/>
                                        </p:tgtEl>
                                        <p:attrNameLst>
                                          <p:attrName>ppt_y</p:attrName>
                                        </p:attrNameLst>
                                      </p:cBhvr>
                                      <p:tavLst>
                                        <p:tav tm="0">
                                          <p:val>
                                            <p:strVal val="#ppt_y+#ppt_h*1.125000"/>
                                          </p:val>
                                        </p:tav>
                                        <p:tav tm="100000">
                                          <p:val>
                                            <p:strVal val="#ppt_y"/>
                                          </p:val>
                                        </p:tav>
                                      </p:tavLst>
                                    </p:anim>
                                    <p:animEffect transition="in" filter="wipe(up)">
                                      <p:cBhvr>
                                        <p:cTn id="46" dur="500"/>
                                        <p:tgtEl>
                                          <p:spTgt spid="24"/>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p:tgtEl>
                                          <p:spTgt spid="25"/>
                                        </p:tgtEl>
                                        <p:attrNameLst>
                                          <p:attrName>ppt_y</p:attrName>
                                        </p:attrNameLst>
                                      </p:cBhvr>
                                      <p:tavLst>
                                        <p:tav tm="0">
                                          <p:val>
                                            <p:strVal val="#ppt_y+#ppt_h*1.125000"/>
                                          </p:val>
                                        </p:tav>
                                        <p:tav tm="100000">
                                          <p:val>
                                            <p:strVal val="#ppt_y"/>
                                          </p:val>
                                        </p:tav>
                                      </p:tavLst>
                                    </p:anim>
                                    <p:animEffect transition="in" filter="wipe(up)">
                                      <p:cBhvr>
                                        <p:cTn id="50" dur="500"/>
                                        <p:tgtEl>
                                          <p:spTgt spid="25"/>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p:tgtEl>
                                          <p:spTgt spid="26"/>
                                        </p:tgtEl>
                                        <p:attrNameLst>
                                          <p:attrName>ppt_y</p:attrName>
                                        </p:attrNameLst>
                                      </p:cBhvr>
                                      <p:tavLst>
                                        <p:tav tm="0">
                                          <p:val>
                                            <p:strVal val="#ppt_y+#ppt_h*1.125000"/>
                                          </p:val>
                                        </p:tav>
                                        <p:tav tm="100000">
                                          <p:val>
                                            <p:strVal val="#ppt_y"/>
                                          </p:val>
                                        </p:tav>
                                      </p:tavLst>
                                    </p:anim>
                                    <p:animEffect transition="in" filter="wipe(up)">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p:tgtEl>
                                          <p:spTgt spid="28"/>
                                        </p:tgtEl>
                                        <p:attrNameLst>
                                          <p:attrName>ppt_y</p:attrName>
                                        </p:attrNameLst>
                                      </p:cBhvr>
                                      <p:tavLst>
                                        <p:tav tm="0">
                                          <p:val>
                                            <p:strVal val="#ppt_y+#ppt_h*1.125000"/>
                                          </p:val>
                                        </p:tav>
                                        <p:tav tm="100000">
                                          <p:val>
                                            <p:strVal val="#ppt_y"/>
                                          </p:val>
                                        </p:tav>
                                      </p:tavLst>
                                    </p:anim>
                                    <p:animEffect transition="in" filter="wipe(up)">
                                      <p:cBhvr>
                                        <p:cTn id="60" dur="500"/>
                                        <p:tgtEl>
                                          <p:spTgt spid="28"/>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p:tgtEl>
                                          <p:spTgt spid="29"/>
                                        </p:tgtEl>
                                        <p:attrNameLst>
                                          <p:attrName>ppt_y</p:attrName>
                                        </p:attrNameLst>
                                      </p:cBhvr>
                                      <p:tavLst>
                                        <p:tav tm="0">
                                          <p:val>
                                            <p:strVal val="#ppt_y+#ppt_h*1.125000"/>
                                          </p:val>
                                        </p:tav>
                                        <p:tav tm="100000">
                                          <p:val>
                                            <p:strVal val="#ppt_y"/>
                                          </p:val>
                                        </p:tav>
                                      </p:tavLst>
                                    </p:anim>
                                    <p:animEffect transition="in" filter="wipe(up)">
                                      <p:cBhvr>
                                        <p:cTn id="64" dur="5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050" grpId="0" bldLvl="0" animBg="1"/>
      <p:bldP spid="7" grpId="0" bldLvl="0" animBg="1"/>
      <p:bldP spid="9" grpId="0" bldLvl="0" animBg="1"/>
      <p:bldP spid="12" grpId="0" bldLvl="0" animBg="1"/>
      <p:bldP spid="13" grpId="0" bldLvl="0" animBg="1"/>
      <p:bldP spid="16" grpId="0" bldLvl="0" animBg="1"/>
      <p:bldP spid="21" grpId="0" bldLvl="0" animBg="1"/>
      <p:bldP spid="22" grpId="0" bldLvl="0" animBg="1"/>
      <p:bldP spid="24" grpId="0" bldLvl="0" animBg="1"/>
      <p:bldP spid="25" grpId="0" bldLvl="0" animBg="1"/>
      <p:bldP spid="26" grpId="0" bldLvl="0" animBg="1"/>
      <p:bldP spid="28" grpId="0" bldLvl="0" animBg="1"/>
      <p:bldP spid="29" grpId="0" bldLvl="0" animBg="1"/>
      <p:bldP spid="1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依法必须进行招标的招标范围和规模标准</a:t>
            </a:r>
          </a:p>
        </p:txBody>
      </p:sp>
      <p:sp>
        <p:nvSpPr>
          <p:cNvPr id="5" name="Rectangle 3"/>
          <p:cNvSpPr txBox="1">
            <a:spLocks noRot="1" noChangeArrowheads="1"/>
          </p:cNvSpPr>
          <p:nvPr/>
        </p:nvSpPr>
        <p:spPr bwMode="auto">
          <a:xfrm>
            <a:off x="467544" y="1203598"/>
            <a:ext cx="7777163" cy="3455194"/>
          </a:xfrm>
          <a:prstGeom prst="rect">
            <a:avLst/>
          </a:prstGeom>
          <a:noFill/>
          <a:ln w="9525">
            <a:noFill/>
            <a:miter lim="800000"/>
            <a:headEnd/>
            <a:tailEnd/>
          </a:ln>
        </p:spPr>
        <p:txBody>
          <a:bodyPr lIns="71323" tIns="35662" rIns="71323" bIns="35662"/>
          <a:lstStyle/>
          <a:p>
            <a:pPr marL="285750" indent="-285750" algn="just">
              <a:spcBef>
                <a:spcPts val="600"/>
              </a:spcBef>
              <a:spcAft>
                <a:spcPts val="600"/>
              </a:spcAft>
              <a:buFont typeface="Wingdings" panose="05000000000000000000" pitchFamily="2" charset="2"/>
              <a:buChar char="u"/>
            </a:pPr>
            <a:r>
              <a:rPr lang="en-US" altLang="zh-CN" sz="2000" b="1" dirty="0">
                <a:latin typeface="+mn-ea"/>
              </a:rPr>
              <a:t>《</a:t>
            </a:r>
            <a:r>
              <a:rPr lang="zh-CN" altLang="en-US" sz="2000" b="1" dirty="0">
                <a:latin typeface="+mn-ea"/>
              </a:rPr>
              <a:t>宪法</a:t>
            </a:r>
            <a:r>
              <a:rPr lang="en-US" altLang="zh-CN" sz="2000" b="1" dirty="0">
                <a:latin typeface="+mn-ea"/>
              </a:rPr>
              <a:t>》</a:t>
            </a:r>
            <a:r>
              <a:rPr lang="zh-CN" altLang="en-US" sz="2000" b="1" dirty="0">
                <a:latin typeface="+mn-ea"/>
              </a:rPr>
              <a:t>第十六条规定：</a:t>
            </a:r>
            <a:r>
              <a:rPr lang="zh-CN" altLang="en-US" sz="2000" b="1" dirty="0">
                <a:solidFill>
                  <a:srgbClr val="FF0000"/>
                </a:solidFill>
                <a:latin typeface="+mn-ea"/>
              </a:rPr>
              <a:t>国有企业在法律规定的范围内有权自主经营。</a:t>
            </a:r>
            <a:endParaRPr lang="en-US" altLang="zh-CN" sz="2000" b="1" dirty="0">
              <a:solidFill>
                <a:srgbClr val="FF0000"/>
              </a:solidFill>
              <a:latin typeface="+mn-ea"/>
            </a:endParaRPr>
          </a:p>
          <a:p>
            <a:pPr marL="285750" indent="-285750" algn="just">
              <a:spcBef>
                <a:spcPts val="600"/>
              </a:spcBef>
              <a:spcAft>
                <a:spcPts val="600"/>
              </a:spcAft>
              <a:buFont typeface="Wingdings" panose="05000000000000000000" pitchFamily="2" charset="2"/>
              <a:buChar char="u"/>
            </a:pPr>
            <a:r>
              <a:rPr lang="zh-CN" altLang="zh-CN" sz="2000" b="1" dirty="0">
                <a:latin typeface="+mn-ea"/>
              </a:rPr>
              <a:t>国家发展改革委办公厅关于进一步做好《必须招标的工程项目规定》和《必须招标的基础设施和公用事业项目范围规定》实施工作的通知</a:t>
            </a:r>
            <a:r>
              <a:rPr lang="en-US" altLang="zh-CN" sz="2000" b="1" dirty="0">
                <a:latin typeface="+mn-ea"/>
              </a:rPr>
              <a:t> </a:t>
            </a:r>
            <a:r>
              <a:rPr lang="zh-CN" altLang="en-US" sz="2000" b="1" dirty="0">
                <a:latin typeface="+mn-ea"/>
              </a:rPr>
              <a:t>（</a:t>
            </a:r>
            <a:r>
              <a:rPr lang="zh-CN" altLang="zh-CN" sz="2000" b="1" dirty="0">
                <a:latin typeface="+mn-ea"/>
              </a:rPr>
              <a:t>发改办法规〔</a:t>
            </a:r>
            <a:r>
              <a:rPr lang="en-US" altLang="zh-CN" sz="2000" b="1" dirty="0">
                <a:latin typeface="+mn-ea"/>
              </a:rPr>
              <a:t>2020</a:t>
            </a:r>
            <a:r>
              <a:rPr lang="zh-CN" altLang="zh-CN" sz="2000" b="1" dirty="0">
                <a:latin typeface="+mn-ea"/>
              </a:rPr>
              <a:t>〕</a:t>
            </a:r>
            <a:r>
              <a:rPr lang="en-US" altLang="zh-CN" sz="2000" b="1" dirty="0">
                <a:latin typeface="+mn-ea"/>
              </a:rPr>
              <a:t>770</a:t>
            </a:r>
            <a:r>
              <a:rPr lang="zh-CN" altLang="zh-CN" sz="2000" b="1" dirty="0">
                <a:latin typeface="+mn-ea"/>
              </a:rPr>
              <a:t>号</a:t>
            </a:r>
            <a:r>
              <a:rPr lang="zh-CN" altLang="en-US" sz="2000" b="1" dirty="0">
                <a:latin typeface="+mn-ea"/>
              </a:rPr>
              <a:t>）规定：</a:t>
            </a:r>
            <a:r>
              <a:rPr lang="zh-CN" altLang="zh-CN" sz="2000" b="1" dirty="0">
                <a:solidFill>
                  <a:srgbClr val="FF0000"/>
                </a:solidFill>
                <a:latin typeface="+mn-ea"/>
              </a:rPr>
              <a:t>国有企业可以结合实际，建立健全规模标准以下工程建设项目采购制度，推进采购活动公开透明。</a:t>
            </a:r>
            <a:endParaRPr lang="zh-CN" altLang="en-US" sz="2000" b="1" dirty="0">
              <a:solidFill>
                <a:srgbClr val="FF0000"/>
              </a:solidFill>
              <a:latin typeface="+mn-ea"/>
            </a:endParaRPr>
          </a:p>
          <a:p>
            <a:pPr>
              <a:defRPr/>
            </a:pPr>
            <a:endParaRPr lang="zh-CN" altLang="en-US" sz="2000" b="1" kern="0" dirty="0">
              <a:latin typeface="黑体" pitchFamily="49" charset="-122"/>
              <a:ea typeface="黑体" pitchFamily="49" charset="-122"/>
            </a:endParaRPr>
          </a:p>
        </p:txBody>
      </p:sp>
    </p:spTree>
    <p:extLst>
      <p:ext uri="{BB962C8B-B14F-4D97-AF65-F5344CB8AC3E}">
        <p14:creationId xmlns:p14="http://schemas.microsoft.com/office/powerpoint/2010/main" val="3541256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94CC51-29ED-4754-95A6-608DCE1F0127}"/>
              </a:ext>
            </a:extLst>
          </p:cNvPr>
          <p:cNvSpPr>
            <a:spLocks noGrp="1"/>
          </p:cNvSpPr>
          <p:nvPr>
            <p:ph type="title"/>
          </p:nvPr>
        </p:nvSpPr>
        <p:spPr>
          <a:xfrm>
            <a:off x="502411" y="488306"/>
            <a:ext cx="8139178" cy="486000"/>
          </a:xfrm>
        </p:spPr>
        <p:txBody>
          <a:bodyPr>
            <a:normAutofit fontScale="90000"/>
          </a:bodyPr>
          <a:lstStyle/>
          <a:p>
            <a:pPr marL="215504">
              <a:lnSpc>
                <a:spcPct val="130000"/>
              </a:lnSpc>
            </a:pPr>
            <a:r>
              <a:rPr lang="en-US" altLang="zh-CN" sz="2100" dirty="0">
                <a:latin typeface="微软雅黑" panose="020B0503020204020204" pitchFamily="34" charset="-122"/>
                <a:ea typeface="微软雅黑" panose="020B0503020204020204" pitchFamily="34" charset="-122"/>
                <a:cs typeface="楷体" pitchFamily="49" charset="-122"/>
              </a:rPr>
              <a:t>2019</a:t>
            </a:r>
            <a:r>
              <a:rPr lang="zh-CN" altLang="en-US" sz="2100" dirty="0">
                <a:latin typeface="微软雅黑" panose="020B0503020204020204" pitchFamily="34" charset="-122"/>
                <a:ea typeface="微软雅黑" panose="020B0503020204020204" pitchFamily="34" charset="-122"/>
                <a:cs typeface="楷体" pitchFamily="49" charset="-122"/>
              </a:rPr>
              <a:t>年</a:t>
            </a:r>
            <a:r>
              <a:rPr lang="en-US" altLang="zh-CN" sz="2100" dirty="0">
                <a:latin typeface="微软雅黑" panose="020B0503020204020204" pitchFamily="34" charset="-122"/>
                <a:ea typeface="微软雅黑" panose="020B0503020204020204" pitchFamily="34" charset="-122"/>
                <a:cs typeface="楷体" pitchFamily="49" charset="-122"/>
              </a:rPr>
              <a:t>7</a:t>
            </a:r>
            <a:r>
              <a:rPr lang="zh-CN" altLang="en-US" sz="2100" dirty="0">
                <a:latin typeface="微软雅黑" panose="020B0503020204020204" pitchFamily="34" charset="-122"/>
                <a:ea typeface="微软雅黑" panose="020B0503020204020204" pitchFamily="34" charset="-122"/>
                <a:cs typeface="楷体" pitchFamily="49" charset="-122"/>
              </a:rPr>
              <a:t>月</a:t>
            </a:r>
            <a:r>
              <a:rPr lang="en-US" altLang="zh-CN" sz="2100" dirty="0">
                <a:latin typeface="微软雅黑" panose="020B0503020204020204" pitchFamily="34" charset="-122"/>
                <a:ea typeface="微软雅黑" panose="020B0503020204020204" pitchFamily="34" charset="-122"/>
                <a:cs typeface="楷体" pitchFamily="49" charset="-122"/>
              </a:rPr>
              <a:t>1</a:t>
            </a:r>
            <a:r>
              <a:rPr lang="zh-CN" altLang="en-US" sz="2100" dirty="0">
                <a:latin typeface="微软雅黑" panose="020B0503020204020204" pitchFamily="34" charset="-122"/>
                <a:ea typeface="微软雅黑" panose="020B0503020204020204" pitchFamily="34" charset="-122"/>
                <a:cs typeface="楷体" pitchFamily="49" charset="-122"/>
              </a:rPr>
              <a:t>日：</a:t>
            </a:r>
            <a:br>
              <a:rPr lang="en-US" altLang="zh-CN" sz="2100" dirty="0">
                <a:latin typeface="微软雅黑" panose="020B0503020204020204" pitchFamily="34" charset="-122"/>
                <a:ea typeface="微软雅黑" panose="020B0503020204020204" pitchFamily="34" charset="-122"/>
                <a:cs typeface="楷体" pitchFamily="49" charset="-122"/>
              </a:rPr>
            </a:br>
            <a:r>
              <a:rPr lang="zh-CN" altLang="en-US" sz="2100" dirty="0">
                <a:latin typeface="微软雅黑" panose="020B0503020204020204" pitchFamily="34" charset="-122"/>
                <a:ea typeface="微软雅黑" panose="020B0503020204020204" pitchFamily="34" charset="-122"/>
                <a:cs typeface="楷体" pitchFamily="49" charset="-122"/>
              </a:rPr>
              <a:t>中国招标投标协会团体标准</a:t>
            </a:r>
            <a:r>
              <a:rPr lang="en-US" altLang="zh-CN" sz="2100" dirty="0">
                <a:latin typeface="微软雅黑" panose="020B0503020204020204" pitchFamily="34" charset="-122"/>
                <a:ea typeface="微软雅黑" panose="020B0503020204020204" pitchFamily="34" charset="-122"/>
                <a:cs typeface="楷体" pitchFamily="49" charset="-122"/>
              </a:rPr>
              <a:t>《</a:t>
            </a:r>
            <a:r>
              <a:rPr lang="zh-CN" altLang="en-US" sz="2100" dirty="0">
                <a:latin typeface="微软雅黑" panose="020B0503020204020204" pitchFamily="34" charset="-122"/>
                <a:ea typeface="微软雅黑" panose="020B0503020204020204" pitchFamily="34" charset="-122"/>
                <a:cs typeface="楷体" pitchFamily="49" charset="-122"/>
              </a:rPr>
              <a:t>非招标方式采购代理服务规范</a:t>
            </a:r>
            <a:r>
              <a:rPr lang="en-US" altLang="zh-CN" sz="2100" dirty="0">
                <a:latin typeface="微软雅黑" panose="020B0503020204020204" pitchFamily="34" charset="-122"/>
                <a:ea typeface="微软雅黑" panose="020B0503020204020204" pitchFamily="34" charset="-122"/>
                <a:cs typeface="楷体" pitchFamily="49" charset="-122"/>
              </a:rPr>
              <a:t>》</a:t>
            </a:r>
            <a:br>
              <a:rPr lang="zh-CN" altLang="en-US" sz="2100" dirty="0">
                <a:latin typeface="微软雅黑" panose="020B0503020204020204" pitchFamily="34" charset="-122"/>
                <a:ea typeface="微软雅黑" panose="020B0503020204020204" pitchFamily="34" charset="-122"/>
                <a:cs typeface="楷体" pitchFamily="49" charset="-122"/>
              </a:rPr>
            </a:br>
            <a:endParaRPr lang="zh-CN" altLang="en-US" dirty="0"/>
          </a:p>
        </p:txBody>
      </p:sp>
      <p:pic>
        <p:nvPicPr>
          <p:cNvPr id="4" name="内容占位符 3">
            <a:extLst>
              <a:ext uri="{FF2B5EF4-FFF2-40B4-BE49-F238E27FC236}">
                <a16:creationId xmlns:a16="http://schemas.microsoft.com/office/drawing/2014/main" id="{107CDEB9-0ADF-490E-B279-3B3714555A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7246" y="1202381"/>
            <a:ext cx="2524101" cy="3781425"/>
          </a:xfrm>
          <a:prstGeom prst="rect">
            <a:avLst/>
          </a:prstGeom>
        </p:spPr>
      </p:pic>
      <p:pic>
        <p:nvPicPr>
          <p:cNvPr id="5" name="图片 4">
            <a:extLst>
              <a:ext uri="{FF2B5EF4-FFF2-40B4-BE49-F238E27FC236}">
                <a16:creationId xmlns:a16="http://schemas.microsoft.com/office/drawing/2014/main" id="{89F6A9FC-425F-45CD-80E6-368352A4FF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8440" y="1202381"/>
            <a:ext cx="2618315" cy="3724553"/>
          </a:xfrm>
          <a:prstGeom prst="rect">
            <a:avLst/>
          </a:prstGeom>
        </p:spPr>
      </p:pic>
    </p:spTree>
    <p:extLst>
      <p:ext uri="{BB962C8B-B14F-4D97-AF65-F5344CB8AC3E}">
        <p14:creationId xmlns:p14="http://schemas.microsoft.com/office/powerpoint/2010/main" val="1335180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36142" y="370056"/>
            <a:ext cx="7527290" cy="470802"/>
          </a:xfrm>
          <a:prstGeom prst="rect">
            <a:avLst/>
          </a:prstGeom>
        </p:spPr>
        <p:txBody>
          <a:bodyPr vert="horz" wrap="square" lIns="0" tIns="9049" rIns="0" bIns="0" rtlCol="0" anchor="ctr">
            <a:spAutoFit/>
            <a:scene3d>
              <a:camera prst="orthographicFront"/>
              <a:lightRig rig="threePt" dir="t"/>
            </a:scene3d>
          </a:bodyPr>
          <a:lstStyle/>
          <a:p>
            <a:pPr marL="9525">
              <a:spcBef>
                <a:spcPts val="71"/>
              </a:spcBef>
              <a:tabLst>
                <a:tab pos="573881" algn="l"/>
              </a:tabLst>
            </a:pPr>
            <a:r>
              <a:rPr sz="3000" b="1" spc="-4" dirty="0">
                <a:effectLst>
                  <a:outerShdw blurRad="38100" dist="19050" dir="2700000" algn="tl" rotWithShape="0">
                    <a:schemeClr val="dk1">
                      <a:alpha val="40000"/>
                    </a:schemeClr>
                  </a:outerShdw>
                </a:effectLst>
              </a:rPr>
              <a:t>《</a:t>
            </a:r>
            <a:r>
              <a:rPr sz="3000" b="1" spc="-4" dirty="0" err="1">
                <a:effectLst>
                  <a:outerShdw blurRad="38100" dist="19050" dir="2700000" algn="tl" rotWithShape="0">
                    <a:schemeClr val="dk1">
                      <a:alpha val="40000"/>
                    </a:schemeClr>
                  </a:outerShdw>
                </a:effectLst>
              </a:rPr>
              <a:t>非招标</a:t>
            </a:r>
            <a:r>
              <a:rPr lang="zh-CN" altLang="en-US" sz="3000" b="1" spc="-4" dirty="0">
                <a:effectLst>
                  <a:outerShdw blurRad="38100" dist="19050" dir="2700000" algn="tl" rotWithShape="0">
                    <a:schemeClr val="dk1">
                      <a:alpha val="40000"/>
                    </a:schemeClr>
                  </a:outerShdw>
                </a:effectLst>
              </a:rPr>
              <a:t>方式采购代理服务</a:t>
            </a:r>
            <a:r>
              <a:rPr sz="3000" b="1" spc="-4" dirty="0" err="1">
                <a:effectLst>
                  <a:outerShdw blurRad="38100" dist="19050" dir="2700000" algn="tl" rotWithShape="0">
                    <a:schemeClr val="dk1">
                      <a:alpha val="40000"/>
                    </a:schemeClr>
                  </a:outerShdw>
                </a:effectLst>
              </a:rPr>
              <a:t>规范</a:t>
            </a:r>
            <a:r>
              <a:rPr sz="3000" b="1" spc="-4" dirty="0">
                <a:effectLst>
                  <a:outerShdw blurRad="38100" dist="19050" dir="2700000" algn="tl" rotWithShape="0">
                    <a:schemeClr val="dk1">
                      <a:alpha val="40000"/>
                    </a:schemeClr>
                  </a:outerShdw>
                </a:effectLst>
              </a:rPr>
              <a:t>》</a:t>
            </a:r>
          </a:p>
        </p:txBody>
      </p:sp>
      <p:sp>
        <p:nvSpPr>
          <p:cNvPr id="6" name="圆角矩形 1">
            <a:extLst>
              <a:ext uri="{FF2B5EF4-FFF2-40B4-BE49-F238E27FC236}">
                <a16:creationId xmlns:a16="http://schemas.microsoft.com/office/drawing/2014/main" id="{59501F05-98EA-472A-A424-433C2B93A3AF}"/>
              </a:ext>
            </a:extLst>
          </p:cNvPr>
          <p:cNvSpPr/>
          <p:nvPr/>
        </p:nvSpPr>
        <p:spPr bwMode="auto">
          <a:xfrm>
            <a:off x="1625502" y="1988389"/>
            <a:ext cx="2124967" cy="2266928"/>
          </a:xfrm>
          <a:prstGeom prst="roundRect">
            <a:avLst/>
          </a:prstGeom>
          <a:solidFill>
            <a:schemeClr val="tx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lnSpc>
                <a:spcPct val="150000"/>
              </a:lnSpc>
              <a:buFontTx/>
              <a:buNone/>
              <a:defRPr/>
            </a:pPr>
            <a:r>
              <a:rPr lang="zh-CN" altLang="zh-CN" b="1" dirty="0">
                <a:solidFill>
                  <a:schemeClr val="bg1"/>
                </a:solidFill>
                <a:latin typeface="微软雅黑" panose="020B0503020204020204" pitchFamily="34" charset="-122"/>
                <a:ea typeface="微软雅黑" panose="020B0503020204020204" pitchFamily="34" charset="-122"/>
              </a:rPr>
              <a:t>谈判采购</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buFontTx/>
              <a:buNone/>
              <a:defRPr/>
            </a:pPr>
            <a:r>
              <a:rPr lang="zh-CN" altLang="en-US" b="1" dirty="0">
                <a:solidFill>
                  <a:schemeClr val="bg1"/>
                </a:solidFill>
                <a:latin typeface="微软雅黑" panose="020B0503020204020204" pitchFamily="34" charset="-122"/>
                <a:ea typeface="微软雅黑" panose="020B0503020204020204" pitchFamily="34" charset="-122"/>
              </a:rPr>
              <a:t>询比</a:t>
            </a:r>
            <a:r>
              <a:rPr lang="zh-CN" altLang="zh-CN" b="1" dirty="0">
                <a:solidFill>
                  <a:schemeClr val="bg1"/>
                </a:solidFill>
                <a:latin typeface="微软雅黑" panose="020B0503020204020204" pitchFamily="34" charset="-122"/>
                <a:ea typeface="微软雅黑" panose="020B0503020204020204" pitchFamily="34" charset="-122"/>
              </a:rPr>
              <a:t>采购</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buFontTx/>
              <a:buNone/>
              <a:defRPr/>
            </a:pPr>
            <a:r>
              <a:rPr lang="zh-CN" altLang="zh-CN" b="1" dirty="0">
                <a:solidFill>
                  <a:schemeClr val="bg1"/>
                </a:solidFill>
                <a:latin typeface="微软雅黑" panose="020B0503020204020204" pitchFamily="34" charset="-122"/>
                <a:ea typeface="微软雅黑" panose="020B0503020204020204" pitchFamily="34" charset="-122"/>
              </a:rPr>
              <a:t>竞价采购</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buFontTx/>
              <a:buNone/>
              <a:defRPr/>
            </a:pPr>
            <a:r>
              <a:rPr lang="zh-CN" altLang="en-US" b="1" dirty="0">
                <a:solidFill>
                  <a:schemeClr val="bg1"/>
                </a:solidFill>
                <a:latin typeface="微软雅黑" panose="020B0503020204020204" pitchFamily="34" charset="-122"/>
                <a:ea typeface="微软雅黑" panose="020B0503020204020204" pitchFamily="34" charset="-122"/>
              </a:rPr>
              <a:t>直接采购</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buFontTx/>
              <a:buNone/>
              <a:defRPr/>
            </a:pPr>
            <a:endParaRPr lang="en-US" altLang="zh-CN" dirty="0">
              <a:solidFill>
                <a:srgbClr val="FF0000"/>
              </a:solidFill>
              <a:latin typeface="黑体" panose="02010609060101010101" pitchFamily="49" charset="-122"/>
              <a:ea typeface="黑体" panose="02010609060101010101" pitchFamily="49" charset="-122"/>
            </a:endParaRPr>
          </a:p>
        </p:txBody>
      </p:sp>
      <p:sp>
        <p:nvSpPr>
          <p:cNvPr id="8" name="圆角矩形 2">
            <a:extLst>
              <a:ext uri="{FF2B5EF4-FFF2-40B4-BE49-F238E27FC236}">
                <a16:creationId xmlns:a16="http://schemas.microsoft.com/office/drawing/2014/main" id="{CB6925F1-8B83-474D-B723-38EE586DCDF9}"/>
              </a:ext>
            </a:extLst>
          </p:cNvPr>
          <p:cNvSpPr/>
          <p:nvPr/>
        </p:nvSpPr>
        <p:spPr bwMode="auto">
          <a:xfrm>
            <a:off x="1820419" y="1319645"/>
            <a:ext cx="1592711" cy="378062"/>
          </a:xfrm>
          <a:prstGeom prst="round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buFontTx/>
              <a:buNone/>
              <a:defRPr/>
            </a:pPr>
            <a:r>
              <a:rPr lang="zh-CN" altLang="zh-CN" b="1" dirty="0">
                <a:solidFill>
                  <a:schemeClr val="bg1"/>
                </a:solidFill>
                <a:latin typeface="微软雅黑" panose="020B0503020204020204" pitchFamily="34" charset="-122"/>
                <a:ea typeface="微软雅黑" panose="020B0503020204020204" pitchFamily="34" charset="-122"/>
              </a:rPr>
              <a:t>采购方式</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 name="圆角矩形 9">
            <a:extLst>
              <a:ext uri="{FF2B5EF4-FFF2-40B4-BE49-F238E27FC236}">
                <a16:creationId xmlns:a16="http://schemas.microsoft.com/office/drawing/2014/main" id="{B3465CF9-A2EF-4C34-BA45-BDCB02261563}"/>
              </a:ext>
            </a:extLst>
          </p:cNvPr>
          <p:cNvSpPr/>
          <p:nvPr/>
        </p:nvSpPr>
        <p:spPr bwMode="auto">
          <a:xfrm>
            <a:off x="5072063" y="1988389"/>
            <a:ext cx="2124967" cy="2266928"/>
          </a:xfrm>
          <a:prstGeom prst="roundRect">
            <a:avLst/>
          </a:prstGeom>
          <a:solidFill>
            <a:schemeClr val="tx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lnSpc>
                <a:spcPct val="150000"/>
              </a:lnSpc>
              <a:buFontTx/>
              <a:buNone/>
              <a:defRPr/>
            </a:pPr>
            <a:endParaRPr lang="en-US" altLang="zh-CN" dirty="0">
              <a:solidFill>
                <a:srgbClr val="FF0000"/>
              </a:solidFill>
              <a:latin typeface="黑体" panose="02010609060101010101" pitchFamily="49" charset="-122"/>
              <a:ea typeface="黑体" panose="02010609060101010101" pitchFamily="49" charset="-122"/>
            </a:endParaRPr>
          </a:p>
          <a:p>
            <a:pPr algn="ctr">
              <a:lnSpc>
                <a:spcPct val="150000"/>
              </a:lnSpc>
              <a:buFontTx/>
              <a:buNone/>
              <a:defRPr/>
            </a:pPr>
            <a:r>
              <a:rPr lang="zh-CN" altLang="zh-CN" b="1" dirty="0">
                <a:solidFill>
                  <a:schemeClr val="bg1"/>
                </a:solidFill>
                <a:latin typeface="微软雅黑" panose="020B0503020204020204" pitchFamily="34" charset="-122"/>
                <a:ea typeface="微软雅黑" panose="020B0503020204020204" pitchFamily="34" charset="-122"/>
              </a:rPr>
              <a:t>框架协议</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2" name="圆角矩形 10">
            <a:extLst>
              <a:ext uri="{FF2B5EF4-FFF2-40B4-BE49-F238E27FC236}">
                <a16:creationId xmlns:a16="http://schemas.microsoft.com/office/drawing/2014/main" id="{0C55B68F-42A1-4D07-8865-D317104523B6}"/>
              </a:ext>
            </a:extLst>
          </p:cNvPr>
          <p:cNvSpPr/>
          <p:nvPr/>
        </p:nvSpPr>
        <p:spPr bwMode="auto">
          <a:xfrm>
            <a:off x="5236627" y="1295028"/>
            <a:ext cx="1592711" cy="378062"/>
          </a:xfrm>
          <a:prstGeom prst="round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buFontTx/>
              <a:buNone/>
              <a:defRPr/>
            </a:pPr>
            <a:r>
              <a:rPr lang="zh-CN" altLang="en-US" b="1" dirty="0">
                <a:solidFill>
                  <a:schemeClr val="bg1"/>
                </a:solidFill>
                <a:latin typeface="+mn-ea"/>
              </a:rPr>
              <a:t>组织形式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94CC51-29ED-4754-95A6-608DCE1F0127}"/>
              </a:ext>
            </a:extLst>
          </p:cNvPr>
          <p:cNvSpPr>
            <a:spLocks noGrp="1"/>
          </p:cNvSpPr>
          <p:nvPr>
            <p:ph type="title"/>
          </p:nvPr>
        </p:nvSpPr>
        <p:spPr>
          <a:xfrm>
            <a:off x="1" y="615950"/>
            <a:ext cx="8641589" cy="422650"/>
          </a:xfrm>
        </p:spPr>
        <p:txBody>
          <a:bodyPr>
            <a:normAutofit fontScale="90000"/>
          </a:bodyPr>
          <a:lstStyle/>
          <a:p>
            <a:pPr marL="215504">
              <a:lnSpc>
                <a:spcPct val="130000"/>
              </a:lnSpc>
            </a:pPr>
            <a:r>
              <a:rPr lang="en-US" altLang="zh-CN" sz="1800" dirty="0">
                <a:latin typeface="微软雅黑" panose="020B0503020204020204" pitchFamily="34" charset="-122"/>
                <a:ea typeface="微软雅黑" panose="020B0503020204020204" pitchFamily="34" charset="-122"/>
                <a:cs typeface="楷体" pitchFamily="49" charset="-122"/>
              </a:rPr>
              <a:t>2020</a:t>
            </a:r>
            <a:r>
              <a:rPr lang="zh-CN" altLang="en-US" sz="1800" dirty="0">
                <a:latin typeface="微软雅黑" panose="020B0503020204020204" pitchFamily="34" charset="-122"/>
                <a:ea typeface="微软雅黑" panose="020B0503020204020204" pitchFamily="34" charset="-122"/>
                <a:cs typeface="楷体" pitchFamily="49" charset="-122"/>
              </a:rPr>
              <a:t>年</a:t>
            </a:r>
            <a:r>
              <a:rPr lang="en-US" altLang="zh-CN" sz="1800" dirty="0">
                <a:latin typeface="微软雅黑" panose="020B0503020204020204" pitchFamily="34" charset="-122"/>
                <a:ea typeface="微软雅黑" panose="020B0503020204020204" pitchFamily="34" charset="-122"/>
                <a:cs typeface="楷体" pitchFamily="49" charset="-122"/>
              </a:rPr>
              <a:t>6</a:t>
            </a:r>
            <a:r>
              <a:rPr lang="zh-CN" altLang="en-US" sz="1800" dirty="0">
                <a:latin typeface="微软雅黑" panose="020B0503020204020204" pitchFamily="34" charset="-122"/>
                <a:ea typeface="微软雅黑" panose="020B0503020204020204" pitchFamily="34" charset="-122"/>
                <a:cs typeface="楷体" pitchFamily="49" charset="-122"/>
              </a:rPr>
              <a:t>月</a:t>
            </a:r>
            <a:r>
              <a:rPr lang="en-US" altLang="zh-CN" sz="1800" dirty="0">
                <a:latin typeface="微软雅黑" panose="020B0503020204020204" pitchFamily="34" charset="-122"/>
                <a:ea typeface="微软雅黑" panose="020B0503020204020204" pitchFamily="34" charset="-122"/>
                <a:cs typeface="楷体" pitchFamily="49" charset="-122"/>
              </a:rPr>
              <a:t>1</a:t>
            </a:r>
            <a:r>
              <a:rPr lang="zh-CN" altLang="en-US" sz="1800" dirty="0">
                <a:latin typeface="微软雅黑" panose="020B0503020204020204" pitchFamily="34" charset="-122"/>
                <a:ea typeface="微软雅黑" panose="020B0503020204020204" pitchFamily="34" charset="-122"/>
                <a:cs typeface="楷体" pitchFamily="49" charset="-122"/>
              </a:rPr>
              <a:t>日：</a:t>
            </a:r>
            <a:br>
              <a:rPr lang="en-US" altLang="zh-CN" sz="1800" dirty="0">
                <a:latin typeface="微软雅黑" panose="020B0503020204020204" pitchFamily="34" charset="-122"/>
                <a:ea typeface="微软雅黑" panose="020B0503020204020204" pitchFamily="34" charset="-122"/>
                <a:cs typeface="楷体" pitchFamily="49" charset="-122"/>
              </a:rPr>
            </a:br>
            <a:r>
              <a:rPr lang="zh-CN" altLang="en-US" sz="1800" dirty="0">
                <a:latin typeface="微软雅黑" panose="020B0503020204020204" pitchFamily="34" charset="-122"/>
                <a:ea typeface="微软雅黑" panose="020B0503020204020204" pitchFamily="34" charset="-122"/>
              </a:rPr>
              <a:t>中国招标投标协会发布关于实施应用</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非招标方式采购文件示范文本</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的指导意见</a:t>
            </a:r>
            <a:br>
              <a:rPr lang="zh-CN" altLang="en-US" b="1" i="0" dirty="0">
                <a:solidFill>
                  <a:srgbClr val="D50000"/>
                </a:solidFill>
                <a:effectLst/>
                <a:latin typeface="-apple-system"/>
              </a:rPr>
            </a:br>
            <a:endParaRPr lang="zh-CN" altLang="en-US" dirty="0"/>
          </a:p>
        </p:txBody>
      </p:sp>
      <p:pic>
        <p:nvPicPr>
          <p:cNvPr id="10" name="图片 9">
            <a:extLst>
              <a:ext uri="{FF2B5EF4-FFF2-40B4-BE49-F238E27FC236}">
                <a16:creationId xmlns:a16="http://schemas.microsoft.com/office/drawing/2014/main" id="{FC1C2286-0E61-4910-8978-2A6ED65739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4268" y="1331494"/>
            <a:ext cx="2530288" cy="3697706"/>
          </a:xfrm>
          <a:prstGeom prst="rect">
            <a:avLst/>
          </a:prstGeom>
        </p:spPr>
      </p:pic>
      <p:pic>
        <p:nvPicPr>
          <p:cNvPr id="12" name="图片 11">
            <a:extLst>
              <a:ext uri="{FF2B5EF4-FFF2-40B4-BE49-F238E27FC236}">
                <a16:creationId xmlns:a16="http://schemas.microsoft.com/office/drawing/2014/main" id="{1442DBD2-EE82-4AB4-A1CD-2E745C2EE5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8065" y="982422"/>
            <a:ext cx="1415556" cy="2017953"/>
          </a:xfrm>
          <a:prstGeom prst="rect">
            <a:avLst/>
          </a:prstGeom>
        </p:spPr>
      </p:pic>
      <p:pic>
        <p:nvPicPr>
          <p:cNvPr id="14" name="图片 13">
            <a:extLst>
              <a:ext uri="{FF2B5EF4-FFF2-40B4-BE49-F238E27FC236}">
                <a16:creationId xmlns:a16="http://schemas.microsoft.com/office/drawing/2014/main" id="{80A5B272-686A-4027-B21E-3F9E192C77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9827" y="979833"/>
            <a:ext cx="1426675" cy="2017953"/>
          </a:xfrm>
          <a:prstGeom prst="rect">
            <a:avLst/>
          </a:prstGeom>
        </p:spPr>
      </p:pic>
      <p:pic>
        <p:nvPicPr>
          <p:cNvPr id="16" name="图片 15">
            <a:extLst>
              <a:ext uri="{FF2B5EF4-FFF2-40B4-BE49-F238E27FC236}">
                <a16:creationId xmlns:a16="http://schemas.microsoft.com/office/drawing/2014/main" id="{4F6F85A1-30FC-4467-8645-8E03B3E87D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8065" y="3101765"/>
            <a:ext cx="1415556" cy="2005371"/>
          </a:xfrm>
          <a:prstGeom prst="rect">
            <a:avLst/>
          </a:prstGeom>
        </p:spPr>
      </p:pic>
      <p:pic>
        <p:nvPicPr>
          <p:cNvPr id="18" name="图片 17">
            <a:extLst>
              <a:ext uri="{FF2B5EF4-FFF2-40B4-BE49-F238E27FC236}">
                <a16:creationId xmlns:a16="http://schemas.microsoft.com/office/drawing/2014/main" id="{391E4915-61E8-42B9-BB60-51604392C4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2689" y="3101765"/>
            <a:ext cx="1429581" cy="2022063"/>
          </a:xfrm>
          <a:prstGeom prst="rect">
            <a:avLst/>
          </a:prstGeom>
        </p:spPr>
      </p:pic>
    </p:spTree>
    <p:extLst>
      <p:ext uri="{BB962C8B-B14F-4D97-AF65-F5344CB8AC3E}">
        <p14:creationId xmlns:p14="http://schemas.microsoft.com/office/powerpoint/2010/main" val="1300398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899592" y="1275606"/>
            <a:ext cx="7508602" cy="2869664"/>
          </a:xfrm>
          <a:prstGeom prst="rect">
            <a:avLst/>
          </a:prstGeom>
        </p:spPr>
        <p:txBody>
          <a:bodyPr vert="horz" wrap="square" lIns="0" tIns="10001" rIns="0" bIns="0" rtlCol="0">
            <a:spAutoFit/>
          </a:bodyPr>
          <a:lstStyle/>
          <a:p>
            <a:pPr algn="just">
              <a:lnSpc>
                <a:spcPct val="150000"/>
              </a:lnSpc>
            </a:pPr>
            <a:r>
              <a:rPr lang="en-US" dirty="0">
                <a:latin typeface="宋体" panose="02010600030101010101" pitchFamily="2" charset="-122"/>
                <a:ea typeface="宋体" panose="02010600030101010101" pitchFamily="2" charset="-122"/>
                <a:cs typeface="宋体" panose="02010600030101010101" pitchFamily="2" charset="-122"/>
              </a:rPr>
              <a:t>    </a:t>
            </a:r>
            <a:r>
              <a:rPr dirty="0">
                <a:solidFill>
                  <a:srgbClr val="2C3E86"/>
                </a:solidFill>
                <a:latin typeface="微软雅黑" panose="020B0503020204020204" pitchFamily="34" charset="-122"/>
                <a:ea typeface="微软雅黑" panose="020B0503020204020204" pitchFamily="34" charset="-122"/>
                <a:cs typeface="宋体" panose="02010600030101010101" pitchFamily="2" charset="-122"/>
              </a:rPr>
              <a:t>框架协议采购是一种特殊的</a:t>
            </a:r>
            <a:r>
              <a:rPr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采购组织形式</a:t>
            </a:r>
            <a:r>
              <a:rPr dirty="0">
                <a:solidFill>
                  <a:srgbClr val="2C3E86"/>
                </a:solidFill>
                <a:latin typeface="微软雅黑" panose="020B0503020204020204" pitchFamily="34" charset="-122"/>
                <a:ea typeface="微软雅黑" panose="020B0503020204020204" pitchFamily="34" charset="-122"/>
                <a:cs typeface="宋体" panose="02010600030101010101" pitchFamily="2" charset="-122"/>
              </a:rPr>
              <a:t>。采购人在</a:t>
            </a:r>
            <a:r>
              <a:rPr b="1" dirty="0">
                <a:solidFill>
                  <a:srgbClr val="2C3E86"/>
                </a:solidFill>
                <a:latin typeface="微软雅黑" panose="020B0503020204020204" pitchFamily="34" charset="-122"/>
                <a:ea typeface="微软雅黑" panose="020B0503020204020204" pitchFamily="34" charset="-122"/>
                <a:cs typeface="宋体" panose="02010600030101010101" pitchFamily="2" charset="-122"/>
              </a:rPr>
              <a:t>第一阶段</a:t>
            </a:r>
            <a:r>
              <a:rPr dirty="0">
                <a:solidFill>
                  <a:srgbClr val="2C3E86"/>
                </a:solidFill>
                <a:latin typeface="微软雅黑" panose="020B0503020204020204" pitchFamily="34" charset="-122"/>
                <a:ea typeface="微软雅黑" panose="020B0503020204020204" pitchFamily="34" charset="-122"/>
                <a:cs typeface="宋体" panose="02010600030101010101" pitchFamily="2" charset="-122"/>
              </a:rPr>
              <a:t>归集一定时期内同类采购项目以及预计采购数量，通过招标、谈判、询比等采购方式</a:t>
            </a:r>
            <a:r>
              <a:rPr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确定入围供应商名单</a:t>
            </a:r>
            <a:r>
              <a:rPr dirty="0">
                <a:solidFill>
                  <a:srgbClr val="2C3E86"/>
                </a:solidFill>
                <a:latin typeface="微软雅黑" panose="020B0503020204020204" pitchFamily="34" charset="-122"/>
                <a:ea typeface="微软雅黑" panose="020B0503020204020204" pitchFamily="34" charset="-122"/>
                <a:cs typeface="宋体" panose="02010600030101010101" pitchFamily="2" charset="-122"/>
              </a:rPr>
              <a:t>，以框架协议约定工程、</a:t>
            </a:r>
            <a:r>
              <a:rPr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货物或服务的采购单价或定价方式、交易条件、质量标准、协议有效期限</a:t>
            </a:r>
            <a:r>
              <a:rPr dirty="0">
                <a:solidFill>
                  <a:srgbClr val="2C3E86"/>
                </a:solidFill>
                <a:latin typeface="微软雅黑" panose="020B0503020204020204" pitchFamily="34" charset="-122"/>
                <a:ea typeface="微软雅黑" panose="020B0503020204020204" pitchFamily="34" charset="-122"/>
                <a:cs typeface="宋体" panose="02010600030101010101" pitchFamily="2" charset="-122"/>
              </a:rPr>
              <a:t>等内容；</a:t>
            </a:r>
            <a:r>
              <a:rPr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第二阶段</a:t>
            </a:r>
            <a:r>
              <a:rPr dirty="0">
                <a:solidFill>
                  <a:srgbClr val="2C3E86"/>
                </a:solidFill>
                <a:latin typeface="微软雅黑" panose="020B0503020204020204" pitchFamily="34" charset="-122"/>
                <a:ea typeface="微软雅黑" panose="020B0503020204020204" pitchFamily="34" charset="-122"/>
                <a:cs typeface="宋体" panose="02010600030101010101" pitchFamily="2" charset="-122"/>
              </a:rPr>
              <a:t>采购人或项目单位根据</a:t>
            </a:r>
            <a:r>
              <a:rPr b="1" dirty="0">
                <a:solidFill>
                  <a:srgbClr val="2C3E86"/>
                </a:solidFill>
                <a:latin typeface="微软雅黑" panose="020B0503020204020204" pitchFamily="34" charset="-122"/>
                <a:ea typeface="微软雅黑" panose="020B0503020204020204" pitchFamily="34" charset="-122"/>
                <a:cs typeface="宋体" panose="02010600030101010101" pitchFamily="2" charset="-122"/>
              </a:rPr>
              <a:t>实际采购数量需求</a:t>
            </a:r>
            <a:r>
              <a:rPr dirty="0">
                <a:solidFill>
                  <a:srgbClr val="2C3E86"/>
                </a:solidFill>
                <a:latin typeface="微软雅黑" panose="020B0503020204020204" pitchFamily="34" charset="-122"/>
                <a:ea typeface="微软雅黑" panose="020B0503020204020204" pitchFamily="34" charset="-122"/>
                <a:cs typeface="宋体" panose="02010600030101010101" pitchFamily="2" charset="-122"/>
              </a:rPr>
              <a:t>与供应商订立采购合同。</a:t>
            </a:r>
          </a:p>
          <a:p>
            <a:pPr marL="9525" marR="3810" algn="just">
              <a:lnSpc>
                <a:spcPct val="150000"/>
              </a:lnSpc>
            </a:pPr>
            <a:r>
              <a:rPr dirty="0">
                <a:solidFill>
                  <a:srgbClr val="2C3E86"/>
                </a:solidFill>
                <a:latin typeface="微软雅黑" panose="020B0503020204020204" pitchFamily="34" charset="-122"/>
                <a:ea typeface="微软雅黑" panose="020B0503020204020204" pitchFamily="34" charset="-122"/>
                <a:cs typeface="宋体" panose="02010600030101010101" pitchFamily="2" charset="-122"/>
              </a:rPr>
              <a:t>   </a:t>
            </a:r>
            <a:r>
              <a:rPr lang="en-US" dirty="0">
                <a:solidFill>
                  <a:srgbClr val="2C3E86"/>
                </a:solidFill>
                <a:latin typeface="微软雅黑" panose="020B0503020204020204" pitchFamily="34" charset="-122"/>
                <a:ea typeface="微软雅黑" panose="020B0503020204020204" pitchFamily="34" charset="-122"/>
                <a:cs typeface="宋体" panose="02010600030101010101" pitchFamily="2" charset="-122"/>
              </a:rPr>
              <a:t>  </a:t>
            </a:r>
            <a:r>
              <a:rPr dirty="0">
                <a:solidFill>
                  <a:srgbClr val="2C3E86"/>
                </a:solidFill>
                <a:latin typeface="微软雅黑" panose="020B0503020204020204" pitchFamily="34" charset="-122"/>
                <a:ea typeface="微软雅黑" panose="020B0503020204020204" pitchFamily="34" charset="-122"/>
                <a:cs typeface="宋体" panose="02010600030101010101" pitchFamily="2" charset="-122"/>
              </a:rPr>
              <a:t> 框架协议采购通常适用于</a:t>
            </a:r>
            <a:r>
              <a:rPr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难以确定采购计划的应急、零星需求采购，或者需要频繁、重复组织采购同类工程、货物或服务的集中采购项目。</a:t>
            </a:r>
          </a:p>
        </p:txBody>
      </p:sp>
      <p:sp>
        <p:nvSpPr>
          <p:cNvPr id="7" name="object 7"/>
          <p:cNvSpPr txBox="1">
            <a:spLocks noGrp="1"/>
          </p:cNvSpPr>
          <p:nvPr>
            <p:ph type="title"/>
          </p:nvPr>
        </p:nvSpPr>
        <p:spPr>
          <a:xfrm>
            <a:off x="2382922" y="573528"/>
            <a:ext cx="3998858" cy="332303"/>
          </a:xfrm>
          <a:prstGeom prst="rect">
            <a:avLst/>
          </a:prstGeom>
        </p:spPr>
        <p:txBody>
          <a:bodyPr vert="horz" wrap="square" lIns="0" tIns="9049" rIns="0" bIns="0" rtlCol="0" anchor="ctr">
            <a:spAutoFit/>
            <a:scene3d>
              <a:camera prst="orthographicFront"/>
              <a:lightRig rig="threePt" dir="t"/>
            </a:scene3d>
          </a:bodyPr>
          <a:lstStyle/>
          <a:p>
            <a:pPr marL="9525">
              <a:spcBef>
                <a:spcPts val="71"/>
              </a:spcBef>
              <a:tabLst>
                <a:tab pos="573881" algn="l"/>
              </a:tabLst>
            </a:pPr>
            <a:r>
              <a:rPr sz="2100" b="1" spc="225" dirty="0" err="1">
                <a:solidFill>
                  <a:srgbClr val="2C3E8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框架协议</a:t>
            </a:r>
            <a:r>
              <a:rPr lang="zh-CN" altLang="en-US" sz="2100" b="1" spc="225" dirty="0">
                <a:solidFill>
                  <a:srgbClr val="2C3E8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采购</a:t>
            </a:r>
            <a:endParaRPr sz="2100" b="1" spc="225" dirty="0">
              <a:solidFill>
                <a:srgbClr val="2C3E8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45895" y="579847"/>
            <a:ext cx="9144000" cy="332303"/>
          </a:xfrm>
          <a:prstGeom prst="rect">
            <a:avLst/>
          </a:prstGeom>
        </p:spPr>
        <p:txBody>
          <a:bodyPr vert="horz" wrap="square" lIns="0" tIns="9049" rIns="0" bIns="0" rtlCol="0" anchor="ctr">
            <a:spAutoFit/>
          </a:bodyPr>
          <a:lstStyle/>
          <a:p>
            <a:pPr marL="9525" algn="ctr">
              <a:spcBef>
                <a:spcPts val="71"/>
              </a:spcBef>
              <a:tabLst>
                <a:tab pos="574358" algn="l"/>
              </a:tabLst>
            </a:pPr>
            <a:endParaRPr sz="2100" b="1" dirty="0">
              <a:effectLst>
                <a:outerShdw blurRad="38100" dist="19050" dir="2700000" algn="tl" rotWithShape="0">
                  <a:schemeClr val="dk1">
                    <a:alpha val="40000"/>
                  </a:schemeClr>
                </a:outerShdw>
              </a:effectLst>
              <a:latin typeface="+mj-lt"/>
              <a:ea typeface="宋体" panose="02010600030101010101" pitchFamily="2" charset="-122"/>
              <a:cs typeface="宋体" panose="02010600030101010101" pitchFamily="2" charset="-122"/>
              <a:sym typeface="+mn-ea"/>
            </a:endParaRPr>
          </a:p>
        </p:txBody>
      </p:sp>
      <p:sp>
        <p:nvSpPr>
          <p:cNvPr id="4" name="object 4"/>
          <p:cNvSpPr txBox="1">
            <a:spLocks noGrp="1"/>
          </p:cNvSpPr>
          <p:nvPr>
            <p:ph type="title"/>
          </p:nvPr>
        </p:nvSpPr>
        <p:spPr>
          <a:xfrm>
            <a:off x="4820793" y="531173"/>
            <a:ext cx="2199005" cy="332303"/>
          </a:xfrm>
          <a:prstGeom prst="rect">
            <a:avLst/>
          </a:prstGeom>
        </p:spPr>
        <p:txBody>
          <a:bodyPr vert="horz" wrap="square" lIns="0" tIns="9049" rIns="0" bIns="0" rtlCol="0" anchor="ctr">
            <a:spAutoFit/>
          </a:bodyPr>
          <a:lstStyle/>
          <a:p>
            <a:pPr marL="9525">
              <a:spcBef>
                <a:spcPts val="71"/>
              </a:spcBef>
              <a:tabLst>
                <a:tab pos="574358" algn="l"/>
              </a:tabLst>
            </a:pPr>
            <a:r>
              <a:rPr sz="2100" b="1" dirty="0">
                <a:effectLst>
                  <a:outerShdw blurRad="38100" dist="19050" dir="2700000" algn="tl" rotWithShape="0">
                    <a:schemeClr val="dk1">
                      <a:alpha val="40000"/>
                    </a:schemeClr>
                  </a:outerShdw>
                </a:effectLst>
                <a:sym typeface="+mn-ea"/>
              </a:rPr>
              <a:t>	</a:t>
            </a:r>
          </a:p>
        </p:txBody>
      </p:sp>
      <p:sp>
        <p:nvSpPr>
          <p:cNvPr id="5" name="object 5"/>
          <p:cNvSpPr/>
          <p:nvPr/>
        </p:nvSpPr>
        <p:spPr>
          <a:xfrm>
            <a:off x="2526219" y="1484948"/>
            <a:ext cx="3964305" cy="621030"/>
          </a:xfrm>
          <a:custGeom>
            <a:avLst/>
            <a:gdLst/>
            <a:ahLst/>
            <a:cxnLst/>
            <a:rect l="l" t="t" r="r" b="b"/>
            <a:pathLst>
              <a:path w="7416165" h="828039">
                <a:moveTo>
                  <a:pt x="0" y="827531"/>
                </a:moveTo>
                <a:lnTo>
                  <a:pt x="7415783" y="827531"/>
                </a:lnTo>
                <a:lnTo>
                  <a:pt x="7415783" y="0"/>
                </a:lnTo>
                <a:lnTo>
                  <a:pt x="0" y="0"/>
                </a:lnTo>
                <a:lnTo>
                  <a:pt x="0" y="827531"/>
                </a:lnTo>
                <a:close/>
              </a:path>
            </a:pathLst>
          </a:custGeom>
          <a:noFill/>
        </p:spPr>
        <p:txBody>
          <a:bodyPr wrap="square" lIns="0" tIns="0" rIns="0" bIns="0" rtlCol="0"/>
          <a:lstStyle/>
          <a:p>
            <a:endParaRPr sz="1350">
              <a:ea typeface="宋体" panose="02010600030101010101" pitchFamily="2" charset="-122"/>
              <a:cs typeface="宋体" panose="02010600030101010101" pitchFamily="2" charset="-122"/>
            </a:endParaRPr>
          </a:p>
        </p:txBody>
      </p:sp>
      <p:sp>
        <p:nvSpPr>
          <p:cNvPr id="6" name="object 6"/>
          <p:cNvSpPr txBox="1"/>
          <p:nvPr/>
        </p:nvSpPr>
        <p:spPr>
          <a:xfrm>
            <a:off x="3624135" y="1028263"/>
            <a:ext cx="2866390" cy="286136"/>
          </a:xfrm>
          <a:prstGeom prst="rect">
            <a:avLst/>
          </a:prstGeom>
        </p:spPr>
        <p:txBody>
          <a:bodyPr vert="horz" wrap="square" lIns="0" tIns="9049" rIns="0" bIns="0" rtlCol="0">
            <a:spAutoFit/>
            <a:scene3d>
              <a:camera prst="orthographicFront"/>
              <a:lightRig rig="threePt" dir="t"/>
            </a:scene3d>
          </a:bodyPr>
          <a:lstStyle/>
          <a:p>
            <a:pPr marL="9525">
              <a:spcBef>
                <a:spcPts val="71"/>
              </a:spcBef>
            </a:pPr>
            <a:r>
              <a:rPr b="1" spc="-4" dirty="0" err="1">
                <a:solidFill>
                  <a:srgbClr val="2C3E8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rPr>
              <a:t>采购程序</a:t>
            </a:r>
            <a:endParaRPr b="1" spc="-4" dirty="0">
              <a:solidFill>
                <a:srgbClr val="2C3E8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7" name="object 7"/>
          <p:cNvSpPr/>
          <p:nvPr/>
        </p:nvSpPr>
        <p:spPr>
          <a:xfrm>
            <a:off x="2346578" y="1789556"/>
            <a:ext cx="7416165" cy="3187065"/>
          </a:xfrm>
          <a:custGeom>
            <a:avLst/>
            <a:gdLst/>
            <a:ahLst/>
            <a:cxnLst/>
            <a:rect l="l" t="t" r="r" b="b"/>
            <a:pathLst>
              <a:path w="7416165" h="4249420">
                <a:moveTo>
                  <a:pt x="0" y="4248912"/>
                </a:moveTo>
                <a:lnTo>
                  <a:pt x="7415783" y="4248912"/>
                </a:lnTo>
                <a:lnTo>
                  <a:pt x="7415783" y="0"/>
                </a:lnTo>
                <a:lnTo>
                  <a:pt x="0" y="0"/>
                </a:lnTo>
                <a:lnTo>
                  <a:pt x="0" y="4248912"/>
                </a:lnTo>
                <a:close/>
              </a:path>
            </a:pathLst>
          </a:custGeom>
          <a:noFill/>
        </p:spPr>
        <p:txBody>
          <a:bodyPr wrap="square" lIns="0" tIns="0" rIns="0" bIns="0" rtlCol="0"/>
          <a:lstStyle/>
          <a:p>
            <a:endParaRPr sz="1350">
              <a:ea typeface="宋体" panose="02010600030101010101" pitchFamily="2" charset="-122"/>
              <a:cs typeface="宋体" panose="02010600030101010101" pitchFamily="2" charset="-122"/>
            </a:endParaRPr>
          </a:p>
        </p:txBody>
      </p:sp>
      <p:sp>
        <p:nvSpPr>
          <p:cNvPr id="8" name="object 8"/>
          <p:cNvSpPr/>
          <p:nvPr/>
        </p:nvSpPr>
        <p:spPr>
          <a:xfrm>
            <a:off x="2346578" y="1789556"/>
            <a:ext cx="7416165" cy="3187065"/>
          </a:xfrm>
          <a:custGeom>
            <a:avLst/>
            <a:gdLst/>
            <a:ahLst/>
            <a:cxnLst/>
            <a:rect l="l" t="t" r="r" b="b"/>
            <a:pathLst>
              <a:path w="7416165" h="4249420">
                <a:moveTo>
                  <a:pt x="0" y="4248912"/>
                </a:moveTo>
                <a:lnTo>
                  <a:pt x="7415783" y="4248912"/>
                </a:lnTo>
                <a:lnTo>
                  <a:pt x="7415783" y="0"/>
                </a:lnTo>
                <a:lnTo>
                  <a:pt x="0" y="0"/>
                </a:lnTo>
                <a:lnTo>
                  <a:pt x="0" y="4248912"/>
                </a:lnTo>
                <a:close/>
              </a:path>
            </a:pathLst>
          </a:custGeom>
          <a:ln w="9144">
            <a:noFill/>
          </a:ln>
        </p:spPr>
        <p:txBody>
          <a:bodyPr wrap="square" lIns="0" tIns="0" rIns="0" bIns="0" rtlCol="0"/>
          <a:lstStyle/>
          <a:p>
            <a:endParaRPr sz="1350">
              <a:ea typeface="宋体" panose="02010600030101010101" pitchFamily="2" charset="-122"/>
              <a:cs typeface="宋体" panose="02010600030101010101" pitchFamily="2" charset="-122"/>
            </a:endParaRPr>
          </a:p>
        </p:txBody>
      </p:sp>
      <p:sp>
        <p:nvSpPr>
          <p:cNvPr id="13" name="object 13"/>
          <p:cNvSpPr/>
          <p:nvPr/>
        </p:nvSpPr>
        <p:spPr>
          <a:xfrm>
            <a:off x="2526219" y="2035118"/>
            <a:ext cx="342900" cy="190024"/>
          </a:xfrm>
          <a:custGeom>
            <a:avLst/>
            <a:gdLst/>
            <a:ahLst/>
            <a:cxnLst/>
            <a:rect l="l" t="t" r="r" b="b"/>
            <a:pathLst>
              <a:path w="342900" h="253364">
                <a:moveTo>
                  <a:pt x="216915" y="0"/>
                </a:moveTo>
                <a:lnTo>
                  <a:pt x="216915" y="63245"/>
                </a:lnTo>
                <a:lnTo>
                  <a:pt x="0" y="63245"/>
                </a:lnTo>
                <a:lnTo>
                  <a:pt x="0" y="189737"/>
                </a:lnTo>
                <a:lnTo>
                  <a:pt x="216915" y="189737"/>
                </a:lnTo>
                <a:lnTo>
                  <a:pt x="216915" y="252983"/>
                </a:lnTo>
                <a:lnTo>
                  <a:pt x="342900" y="126491"/>
                </a:lnTo>
                <a:lnTo>
                  <a:pt x="216915" y="0"/>
                </a:lnTo>
                <a:close/>
              </a:path>
            </a:pathLst>
          </a:custGeom>
          <a:solidFill>
            <a:srgbClr val="5A90C2"/>
          </a:solidFill>
        </p:spPr>
        <p:txBody>
          <a:bodyPr wrap="square" lIns="0" tIns="0" rIns="0" bIns="0" rtlCol="0"/>
          <a:lstStyle/>
          <a:p>
            <a:endParaRPr sz="1350">
              <a:ea typeface="宋体" panose="02010600030101010101" pitchFamily="2" charset="-122"/>
              <a:cs typeface="宋体" panose="02010600030101010101" pitchFamily="2" charset="-122"/>
            </a:endParaRPr>
          </a:p>
        </p:txBody>
      </p:sp>
      <p:sp>
        <p:nvSpPr>
          <p:cNvPr id="15" name="object 15"/>
          <p:cNvSpPr/>
          <p:nvPr/>
        </p:nvSpPr>
        <p:spPr>
          <a:xfrm>
            <a:off x="5280963" y="2075091"/>
            <a:ext cx="342900" cy="190024"/>
          </a:xfrm>
          <a:custGeom>
            <a:avLst/>
            <a:gdLst/>
            <a:ahLst/>
            <a:cxnLst/>
            <a:rect l="l" t="t" r="r" b="b"/>
            <a:pathLst>
              <a:path w="342900" h="253364">
                <a:moveTo>
                  <a:pt x="216915" y="0"/>
                </a:moveTo>
                <a:lnTo>
                  <a:pt x="216915" y="63245"/>
                </a:lnTo>
                <a:lnTo>
                  <a:pt x="0" y="63245"/>
                </a:lnTo>
                <a:lnTo>
                  <a:pt x="0" y="189737"/>
                </a:lnTo>
                <a:lnTo>
                  <a:pt x="216915" y="189737"/>
                </a:lnTo>
                <a:lnTo>
                  <a:pt x="216915" y="252983"/>
                </a:lnTo>
                <a:lnTo>
                  <a:pt x="342900" y="126491"/>
                </a:lnTo>
                <a:lnTo>
                  <a:pt x="216915" y="0"/>
                </a:lnTo>
                <a:close/>
              </a:path>
            </a:pathLst>
          </a:custGeom>
          <a:solidFill>
            <a:srgbClr val="5A90C2"/>
          </a:solidFill>
        </p:spPr>
        <p:txBody>
          <a:bodyPr wrap="square" lIns="0" tIns="0" rIns="0" bIns="0" rtlCol="0"/>
          <a:lstStyle/>
          <a:p>
            <a:endParaRPr sz="1350">
              <a:ea typeface="宋体" panose="02010600030101010101" pitchFamily="2" charset="-122"/>
              <a:cs typeface="宋体" panose="02010600030101010101" pitchFamily="2" charset="-122"/>
            </a:endParaRPr>
          </a:p>
        </p:txBody>
      </p:sp>
      <p:sp>
        <p:nvSpPr>
          <p:cNvPr id="17" name="object 17"/>
          <p:cNvSpPr/>
          <p:nvPr/>
        </p:nvSpPr>
        <p:spPr>
          <a:xfrm>
            <a:off x="3505913" y="2004273"/>
            <a:ext cx="404442" cy="282770"/>
          </a:xfrm>
          <a:custGeom>
            <a:avLst/>
            <a:gdLst/>
            <a:ahLst/>
            <a:cxnLst/>
            <a:rect l="l" t="t" r="r" b="b"/>
            <a:pathLst>
              <a:path w="344804" h="254635">
                <a:moveTo>
                  <a:pt x="217170" y="0"/>
                </a:moveTo>
                <a:lnTo>
                  <a:pt x="217170" y="63626"/>
                </a:lnTo>
                <a:lnTo>
                  <a:pt x="0" y="63626"/>
                </a:lnTo>
                <a:lnTo>
                  <a:pt x="0" y="190880"/>
                </a:lnTo>
                <a:lnTo>
                  <a:pt x="217170" y="190880"/>
                </a:lnTo>
                <a:lnTo>
                  <a:pt x="217170" y="254507"/>
                </a:lnTo>
                <a:lnTo>
                  <a:pt x="344424" y="127253"/>
                </a:lnTo>
                <a:lnTo>
                  <a:pt x="217170" y="0"/>
                </a:lnTo>
                <a:close/>
              </a:path>
            </a:pathLst>
          </a:custGeom>
          <a:solidFill>
            <a:srgbClr val="5A90C2"/>
          </a:solidFill>
        </p:spPr>
        <p:txBody>
          <a:bodyPr wrap="square" lIns="0" tIns="0" rIns="0" bIns="0" rtlCol="0"/>
          <a:lstStyle/>
          <a:p>
            <a:endParaRPr sz="1350">
              <a:ea typeface="宋体" panose="02010600030101010101" pitchFamily="2" charset="-122"/>
              <a:cs typeface="宋体" panose="02010600030101010101" pitchFamily="2" charset="-122"/>
            </a:endParaRPr>
          </a:p>
        </p:txBody>
      </p:sp>
      <p:sp>
        <p:nvSpPr>
          <p:cNvPr id="3" name="文本框 2"/>
          <p:cNvSpPr txBox="1"/>
          <p:nvPr/>
        </p:nvSpPr>
        <p:spPr>
          <a:xfrm>
            <a:off x="3017443" y="1404085"/>
            <a:ext cx="2289687" cy="323165"/>
          </a:xfrm>
          <a:prstGeom prst="rect">
            <a:avLst/>
          </a:prstGeom>
          <a:noFill/>
        </p:spPr>
        <p:txBody>
          <a:bodyPr wrap="square" rtlCol="0">
            <a:spAutoFit/>
          </a:bodyPr>
          <a:lstStyle/>
          <a:p>
            <a:r>
              <a:rPr lang="zh-CN" altLang="en-US" sz="1500" b="1" dirty="0">
                <a:solidFill>
                  <a:srgbClr val="2C3E86"/>
                </a:solidFill>
                <a:latin typeface="微软雅黑" panose="020B0503020204020204" pitchFamily="34" charset="-122"/>
                <a:ea typeface="微软雅黑" panose="020B0503020204020204" pitchFamily="34" charset="-122"/>
              </a:rPr>
              <a:t>第一阶段确定入围供应商</a:t>
            </a:r>
          </a:p>
        </p:txBody>
      </p:sp>
      <p:sp>
        <p:nvSpPr>
          <p:cNvPr id="26" name="文本框 25"/>
          <p:cNvSpPr txBox="1"/>
          <p:nvPr/>
        </p:nvSpPr>
        <p:spPr>
          <a:xfrm>
            <a:off x="1311768" y="1993734"/>
            <a:ext cx="1226344" cy="300082"/>
          </a:xfrm>
          <a:prstGeom prst="rect">
            <a:avLst/>
          </a:prstGeom>
          <a:noFill/>
        </p:spPr>
        <p:txBody>
          <a:bodyPr wrap="square" rtlCol="0">
            <a:spAutoFit/>
          </a:bodyPr>
          <a:lstStyle/>
          <a:p>
            <a:r>
              <a:rPr lang="zh-CN" altLang="en-US" sz="1350" b="1" dirty="0">
                <a:solidFill>
                  <a:srgbClr val="2C3E86"/>
                </a:solidFill>
                <a:latin typeface="微软雅黑" panose="020B0503020204020204" pitchFamily="34" charset="-122"/>
                <a:ea typeface="微软雅黑" panose="020B0503020204020204" pitchFamily="34" charset="-122"/>
              </a:rPr>
              <a:t>编制采购文件</a:t>
            </a:r>
          </a:p>
        </p:txBody>
      </p:sp>
      <p:sp>
        <p:nvSpPr>
          <p:cNvPr id="27" name="文本框 26"/>
          <p:cNvSpPr txBox="1"/>
          <p:nvPr/>
        </p:nvSpPr>
        <p:spPr>
          <a:xfrm>
            <a:off x="2912666" y="1998666"/>
            <a:ext cx="638175" cy="300082"/>
          </a:xfrm>
          <a:prstGeom prst="rect">
            <a:avLst/>
          </a:prstGeom>
          <a:noFill/>
        </p:spPr>
        <p:txBody>
          <a:bodyPr wrap="square" rtlCol="0">
            <a:spAutoFit/>
          </a:bodyPr>
          <a:lstStyle/>
          <a:p>
            <a:pPr algn="ctr"/>
            <a:r>
              <a:rPr lang="zh-CN" altLang="en-US" sz="1350" b="1" dirty="0">
                <a:solidFill>
                  <a:srgbClr val="2C3E86"/>
                </a:solidFill>
                <a:latin typeface="微软雅黑" panose="020B0503020204020204" pitchFamily="34" charset="-122"/>
                <a:ea typeface="微软雅黑" panose="020B0503020204020204" pitchFamily="34" charset="-122"/>
              </a:rPr>
              <a:t>评审</a:t>
            </a:r>
          </a:p>
        </p:txBody>
      </p:sp>
      <p:sp>
        <p:nvSpPr>
          <p:cNvPr id="28" name="文本框 27"/>
          <p:cNvSpPr txBox="1"/>
          <p:nvPr/>
        </p:nvSpPr>
        <p:spPr>
          <a:xfrm>
            <a:off x="3925395" y="2010576"/>
            <a:ext cx="1461135" cy="300082"/>
          </a:xfrm>
          <a:prstGeom prst="rect">
            <a:avLst/>
          </a:prstGeom>
          <a:noFill/>
        </p:spPr>
        <p:txBody>
          <a:bodyPr wrap="square" rtlCol="0">
            <a:spAutoFit/>
          </a:bodyPr>
          <a:lstStyle/>
          <a:p>
            <a:r>
              <a:rPr lang="zh-CN" altLang="en-US" sz="1350" b="1" dirty="0">
                <a:solidFill>
                  <a:srgbClr val="2C3E86"/>
                </a:solidFill>
                <a:latin typeface="微软雅黑" panose="020B0503020204020204" pitchFamily="34" charset="-122"/>
                <a:ea typeface="微软雅黑" panose="020B0503020204020204" pitchFamily="34" charset="-122"/>
              </a:rPr>
              <a:t>确定入围供应商</a:t>
            </a:r>
          </a:p>
        </p:txBody>
      </p:sp>
      <p:sp>
        <p:nvSpPr>
          <p:cNvPr id="30" name="文本框 29"/>
          <p:cNvSpPr txBox="1"/>
          <p:nvPr/>
        </p:nvSpPr>
        <p:spPr>
          <a:xfrm>
            <a:off x="5623863" y="2043522"/>
            <a:ext cx="1226344" cy="300082"/>
          </a:xfrm>
          <a:prstGeom prst="rect">
            <a:avLst/>
          </a:prstGeom>
          <a:noFill/>
        </p:spPr>
        <p:txBody>
          <a:bodyPr wrap="square" rtlCol="0">
            <a:spAutoFit/>
          </a:bodyPr>
          <a:lstStyle/>
          <a:p>
            <a:r>
              <a:rPr lang="zh-CN" altLang="en-US" sz="1350" b="1" dirty="0">
                <a:solidFill>
                  <a:srgbClr val="2C3E86"/>
                </a:solidFill>
                <a:latin typeface="微软雅黑" panose="020B0503020204020204" pitchFamily="34" charset="-122"/>
                <a:ea typeface="微软雅黑" panose="020B0503020204020204" pitchFamily="34" charset="-122"/>
              </a:rPr>
              <a:t>签订框架协议</a:t>
            </a:r>
          </a:p>
        </p:txBody>
      </p:sp>
      <p:sp>
        <p:nvSpPr>
          <p:cNvPr id="31" name="object 8"/>
          <p:cNvSpPr txBox="1">
            <a:spLocks noGrp="1"/>
          </p:cNvSpPr>
          <p:nvPr/>
        </p:nvSpPr>
        <p:spPr>
          <a:xfrm>
            <a:off x="2451801" y="341738"/>
            <a:ext cx="3224213" cy="496900"/>
          </a:xfrm>
          <a:prstGeom prst="rect">
            <a:avLst/>
          </a:prstGeom>
          <a:noFill/>
        </p:spPr>
        <p:txBody>
          <a:bodyPr vert="horz" wrap="square" lIns="0" tIns="9049" rIns="0" bIns="0" rtlCol="0" anchor="ctr">
            <a:spAutoFit/>
            <a:scene3d>
              <a:camera prst="orthographicFront"/>
              <a:lightRig rig="threePt" dir="t"/>
            </a:scene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500"/>
              </a:lnSpc>
              <a:spcBef>
                <a:spcPts val="0"/>
              </a:spcBef>
            </a:pPr>
            <a:r>
              <a:rPr lang="zh-CN" altLang="en-US" sz="1800" b="1" spc="225" dirty="0">
                <a:solidFill>
                  <a:srgbClr val="2C3E8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框架协议组织形式</a:t>
            </a:r>
            <a:endParaRPr sz="1950" b="1" dirty="0">
              <a:solidFill>
                <a:srgbClr val="2C3E8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20" name="文本框 19">
            <a:extLst>
              <a:ext uri="{FF2B5EF4-FFF2-40B4-BE49-F238E27FC236}">
                <a16:creationId xmlns:a16="http://schemas.microsoft.com/office/drawing/2014/main" id="{F40A1926-FDFB-4686-94E3-704839E221A4}"/>
              </a:ext>
            </a:extLst>
          </p:cNvPr>
          <p:cNvSpPr txBox="1"/>
          <p:nvPr/>
        </p:nvSpPr>
        <p:spPr>
          <a:xfrm>
            <a:off x="1445895" y="2667078"/>
            <a:ext cx="6347870" cy="1997983"/>
          </a:xfrm>
          <a:prstGeom prst="rect">
            <a:avLst/>
          </a:prstGeom>
          <a:noFill/>
        </p:spPr>
        <p:txBody>
          <a:bodyPr wrap="square">
            <a:spAutoFit/>
          </a:bodyPr>
          <a:lstStyle/>
          <a:p>
            <a:pPr marL="9525">
              <a:spcBef>
                <a:spcPts val="71"/>
              </a:spcBef>
            </a:pPr>
            <a:r>
              <a:rPr lang="zh-CN" altLang="en-US" sz="1350" b="1" spc="-4" dirty="0">
                <a:solidFill>
                  <a:srgbClr val="2C3E86"/>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b="1" dirty="0">
                <a:solidFill>
                  <a:srgbClr val="2C3E86"/>
                </a:solidFill>
                <a:latin typeface="微软雅黑" panose="020B0503020204020204" pitchFamily="34" charset="-122"/>
                <a:ea typeface="微软雅黑" panose="020B0503020204020204" pitchFamily="34" charset="-122"/>
              </a:rPr>
              <a:t>确定框架协议入围供应商的方式</a:t>
            </a:r>
          </a:p>
          <a:p>
            <a:pPr marL="1300163">
              <a:spcBef>
                <a:spcPts val="2216"/>
              </a:spcBef>
              <a:tabLst>
                <a:tab pos="1528763" algn="l"/>
                <a:tab pos="1529239" algn="l"/>
              </a:tabLst>
            </a:pPr>
            <a:r>
              <a:rPr lang="zh-CN" altLang="en-US" sz="1500" b="1" dirty="0">
                <a:solidFill>
                  <a:srgbClr val="2C3E86"/>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1500" b="1" dirty="0">
                <a:solidFill>
                  <a:srgbClr val="2C3E86"/>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1500" b="1" dirty="0">
                <a:solidFill>
                  <a:srgbClr val="2C3E86"/>
                </a:solidFill>
                <a:latin typeface="微软雅黑" panose="020B0503020204020204" pitchFamily="34" charset="-122"/>
                <a:ea typeface="微软雅黑" panose="020B0503020204020204" pitchFamily="34" charset="-122"/>
                <a:cs typeface="宋体" panose="02010600030101010101" pitchFamily="2" charset="-122"/>
              </a:rPr>
              <a:t>）招标方式</a:t>
            </a:r>
          </a:p>
          <a:p>
            <a:pPr marL="1300163">
              <a:spcBef>
                <a:spcPts val="1080"/>
              </a:spcBef>
              <a:tabLst>
                <a:tab pos="1528763" algn="l"/>
                <a:tab pos="1529239" algn="l"/>
              </a:tabLst>
            </a:pPr>
            <a:r>
              <a:rPr lang="zh-CN" altLang="en-US" sz="1500" b="1" spc="4" dirty="0">
                <a:solidFill>
                  <a:srgbClr val="2C3E86"/>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1500" b="1" spc="4" dirty="0">
                <a:solidFill>
                  <a:srgbClr val="2C3E86"/>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1500" b="1" spc="4" dirty="0">
                <a:solidFill>
                  <a:srgbClr val="2C3E86"/>
                </a:solidFill>
                <a:latin typeface="微软雅黑" panose="020B0503020204020204" pitchFamily="34" charset="-122"/>
                <a:ea typeface="微软雅黑" panose="020B0503020204020204" pitchFamily="34" charset="-122"/>
                <a:cs typeface="宋体" panose="02010600030101010101" pitchFamily="2" charset="-122"/>
              </a:rPr>
              <a:t>）谈判方式</a:t>
            </a:r>
            <a:endParaRPr lang="zh-CN" altLang="en-US" sz="1500" b="1" dirty="0">
              <a:solidFill>
                <a:srgbClr val="2C3E86"/>
              </a:solidFill>
              <a:latin typeface="微软雅黑" panose="020B0503020204020204" pitchFamily="34" charset="-122"/>
              <a:ea typeface="微软雅黑" panose="020B0503020204020204" pitchFamily="34" charset="-122"/>
              <a:cs typeface="宋体" panose="02010600030101010101" pitchFamily="2" charset="-122"/>
            </a:endParaRPr>
          </a:p>
          <a:p>
            <a:pPr marL="1300163">
              <a:spcBef>
                <a:spcPts val="1080"/>
              </a:spcBef>
              <a:tabLst>
                <a:tab pos="1528763" algn="l"/>
                <a:tab pos="1529239" algn="l"/>
              </a:tabLst>
            </a:pPr>
            <a:r>
              <a:rPr lang="zh-CN" altLang="en-US" sz="1500" b="1" dirty="0">
                <a:solidFill>
                  <a:srgbClr val="2C3E86"/>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1500" b="1" dirty="0">
                <a:solidFill>
                  <a:srgbClr val="2C3E86"/>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1500" b="1" dirty="0">
                <a:solidFill>
                  <a:srgbClr val="2C3E86"/>
                </a:solidFill>
                <a:latin typeface="微软雅黑" panose="020B0503020204020204" pitchFamily="34" charset="-122"/>
                <a:ea typeface="微软雅黑" panose="020B0503020204020204" pitchFamily="34" charset="-122"/>
                <a:cs typeface="宋体" panose="02010600030101010101" pitchFamily="2" charset="-122"/>
              </a:rPr>
              <a:t>）询比方式</a:t>
            </a:r>
          </a:p>
          <a:p>
            <a:pPr marL="1300163">
              <a:spcBef>
                <a:spcPts val="1084"/>
              </a:spcBef>
              <a:tabLst>
                <a:tab pos="1528763" algn="l"/>
                <a:tab pos="1529239" algn="l"/>
              </a:tabLst>
            </a:pPr>
            <a:r>
              <a:rPr lang="zh-CN" altLang="en-US" sz="1500" b="1" spc="4" dirty="0">
                <a:solidFill>
                  <a:srgbClr val="2C3E86"/>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1500" b="1" spc="4" dirty="0">
                <a:solidFill>
                  <a:srgbClr val="2C3E86"/>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1500" b="1" spc="4" dirty="0">
                <a:solidFill>
                  <a:srgbClr val="2C3E86"/>
                </a:solidFill>
                <a:latin typeface="微软雅黑" panose="020B0503020204020204" pitchFamily="34" charset="-122"/>
                <a:ea typeface="微软雅黑" panose="020B0503020204020204" pitchFamily="34" charset="-122"/>
                <a:cs typeface="宋体" panose="02010600030101010101" pitchFamily="2" charset="-122"/>
              </a:rPr>
              <a:t>）其他方式</a:t>
            </a:r>
            <a:endParaRPr lang="zh-CN" altLang="en-US" sz="1350" b="1" dirty="0">
              <a:solidFill>
                <a:srgbClr val="2C3E8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3600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991647" y="970311"/>
            <a:ext cx="7416165" cy="621030"/>
          </a:xfrm>
          <a:custGeom>
            <a:avLst/>
            <a:gdLst/>
            <a:ahLst/>
            <a:cxnLst/>
            <a:rect l="l" t="t" r="r" b="b"/>
            <a:pathLst>
              <a:path w="7416165" h="828039">
                <a:moveTo>
                  <a:pt x="0" y="827531"/>
                </a:moveTo>
                <a:lnTo>
                  <a:pt x="7415783" y="827531"/>
                </a:lnTo>
                <a:lnTo>
                  <a:pt x="7415783" y="0"/>
                </a:lnTo>
                <a:lnTo>
                  <a:pt x="0" y="0"/>
                </a:lnTo>
                <a:lnTo>
                  <a:pt x="0" y="827531"/>
                </a:lnTo>
                <a:close/>
              </a:path>
            </a:pathLst>
          </a:custGeom>
          <a:noFill/>
        </p:spPr>
        <p:txBody>
          <a:bodyPr wrap="square" lIns="0" tIns="0" rIns="0" bIns="0" rtlCol="0"/>
          <a:lstStyle/>
          <a:p>
            <a:endParaRPr sz="1350" b="1">
              <a:solidFill>
                <a:srgbClr val="2C3E86"/>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 name="object 6"/>
          <p:cNvSpPr txBox="1"/>
          <p:nvPr/>
        </p:nvSpPr>
        <p:spPr>
          <a:xfrm>
            <a:off x="3939759" y="1278152"/>
            <a:ext cx="2866390" cy="286136"/>
          </a:xfrm>
          <a:prstGeom prst="rect">
            <a:avLst/>
          </a:prstGeom>
        </p:spPr>
        <p:txBody>
          <a:bodyPr vert="horz" wrap="square" lIns="0" tIns="9049" rIns="0" bIns="0" rtlCol="0">
            <a:spAutoFit/>
            <a:scene3d>
              <a:camera prst="orthographicFront"/>
              <a:lightRig rig="threePt" dir="t"/>
            </a:scene3d>
          </a:bodyPr>
          <a:lstStyle/>
          <a:p>
            <a:pPr marL="9525">
              <a:spcBef>
                <a:spcPts val="71"/>
              </a:spcBef>
            </a:pPr>
            <a:r>
              <a:rPr b="1" spc="-4" dirty="0" err="1">
                <a:solidFill>
                  <a:srgbClr val="2C3E8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rPr>
              <a:t>采购程序</a:t>
            </a:r>
            <a:endParaRPr b="1" spc="-4" dirty="0">
              <a:solidFill>
                <a:srgbClr val="2C3E8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4" name="文本框 3"/>
          <p:cNvSpPr txBox="1"/>
          <p:nvPr/>
        </p:nvSpPr>
        <p:spPr>
          <a:xfrm>
            <a:off x="3343275" y="1780699"/>
            <a:ext cx="2142649" cy="646331"/>
          </a:xfrm>
          <a:prstGeom prst="rect">
            <a:avLst/>
          </a:prstGeom>
          <a:noFill/>
        </p:spPr>
        <p:txBody>
          <a:bodyPr wrap="square" rtlCol="0">
            <a:spAutoFit/>
            <a:scene3d>
              <a:camera prst="orthographicFront"/>
              <a:lightRig rig="threePt" dir="t"/>
            </a:scene3d>
          </a:bodyPr>
          <a:lstStyle/>
          <a:p>
            <a:r>
              <a:rPr lang="en-US" b="1" spc="4" dirty="0">
                <a:ln/>
                <a:solidFill>
                  <a:srgbClr val="2C3E8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mn-ea"/>
              </a:rPr>
              <a:t> </a:t>
            </a:r>
            <a:r>
              <a:rPr b="1" spc="4" dirty="0" err="1">
                <a:ln/>
                <a:solidFill>
                  <a:srgbClr val="2C3E8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mn-ea"/>
              </a:rPr>
              <a:t>第二阶段</a:t>
            </a:r>
            <a:r>
              <a:rPr b="1" spc="4" dirty="0">
                <a:ln/>
                <a:solidFill>
                  <a:srgbClr val="2C3E8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mn-ea"/>
              </a:rPr>
              <a:t> 实施采购</a:t>
            </a:r>
            <a:endParaRPr lang="zh-CN" altLang="en-US" b="1" spc="4" dirty="0">
              <a:ln/>
              <a:solidFill>
                <a:srgbClr val="2C3E8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7" name="文本框 6"/>
          <p:cNvSpPr txBox="1"/>
          <p:nvPr/>
        </p:nvSpPr>
        <p:spPr>
          <a:xfrm>
            <a:off x="1680687" y="2970197"/>
            <a:ext cx="879634" cy="300082"/>
          </a:xfrm>
          <a:prstGeom prst="rect">
            <a:avLst/>
          </a:prstGeom>
          <a:solidFill>
            <a:schemeClr val="accent1">
              <a:lumMod val="20000"/>
              <a:lumOff val="80000"/>
            </a:schemeClr>
          </a:solidFill>
        </p:spPr>
        <p:txBody>
          <a:bodyPr wrap="square" rtlCol="0">
            <a:spAutoFit/>
          </a:bodyPr>
          <a:lstStyle/>
          <a:p>
            <a:r>
              <a:rPr lang="zh-CN" altLang="en-US" sz="1350" b="1" dirty="0">
                <a:solidFill>
                  <a:srgbClr val="2C3E86"/>
                </a:solidFill>
                <a:latin typeface="微软雅黑" panose="020B0503020204020204" pitchFamily="34" charset="-122"/>
                <a:ea typeface="微软雅黑" panose="020B0503020204020204" pitchFamily="34" charset="-122"/>
                <a:cs typeface="宋体" panose="02010600030101010101" pitchFamily="2" charset="-122"/>
                <a:sym typeface="+mn-ea"/>
              </a:rPr>
              <a:t>询比</a:t>
            </a:r>
            <a:r>
              <a:rPr sz="1350" b="1" dirty="0" err="1">
                <a:solidFill>
                  <a:srgbClr val="2C3E86"/>
                </a:solidFill>
                <a:latin typeface="微软雅黑" panose="020B0503020204020204" pitchFamily="34" charset="-122"/>
                <a:ea typeface="微软雅黑" panose="020B0503020204020204" pitchFamily="34" charset="-122"/>
                <a:cs typeface="宋体" panose="02010600030101010101" pitchFamily="2" charset="-122"/>
                <a:sym typeface="+mn-ea"/>
              </a:rPr>
              <a:t>方式</a:t>
            </a:r>
            <a:endParaRPr lang="zh-CN" altLang="en-US" sz="1350" b="1" dirty="0">
              <a:solidFill>
                <a:srgbClr val="2C3E86"/>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0" name="文本框 9"/>
          <p:cNvSpPr txBox="1"/>
          <p:nvPr/>
        </p:nvSpPr>
        <p:spPr>
          <a:xfrm>
            <a:off x="2749392" y="2270284"/>
            <a:ext cx="1389221" cy="300082"/>
          </a:xfrm>
          <a:prstGeom prst="rect">
            <a:avLst/>
          </a:prstGeom>
          <a:noFill/>
        </p:spPr>
        <p:txBody>
          <a:bodyPr wrap="square" rtlCol="0">
            <a:spAutoFit/>
          </a:bodyPr>
          <a:lstStyle/>
          <a:p>
            <a:r>
              <a:rPr sz="1350" b="1" dirty="0">
                <a:solidFill>
                  <a:srgbClr val="2C3E86"/>
                </a:solidFill>
                <a:latin typeface="微软雅黑" panose="020B0503020204020204" pitchFamily="34" charset="-122"/>
                <a:ea typeface="微软雅黑" panose="020B0503020204020204" pitchFamily="34" charset="-122"/>
                <a:cs typeface="宋体" panose="02010600030101010101" pitchFamily="2" charset="-122"/>
                <a:sym typeface="+mn-ea"/>
              </a:rPr>
              <a:t>确定签约供应商</a:t>
            </a:r>
            <a:endParaRPr lang="zh-CN" altLang="en-US" sz="1350" b="1" dirty="0">
              <a:solidFill>
                <a:srgbClr val="2C3E86"/>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11" name="文本框 10"/>
          <p:cNvSpPr txBox="1"/>
          <p:nvPr/>
        </p:nvSpPr>
        <p:spPr>
          <a:xfrm>
            <a:off x="4763691" y="2260045"/>
            <a:ext cx="1041559" cy="300082"/>
          </a:xfrm>
          <a:prstGeom prst="rect">
            <a:avLst/>
          </a:prstGeom>
          <a:noFill/>
        </p:spPr>
        <p:txBody>
          <a:bodyPr wrap="square" rtlCol="0">
            <a:spAutoFit/>
          </a:bodyPr>
          <a:lstStyle/>
          <a:p>
            <a:r>
              <a:rPr sz="1350" b="1" dirty="0">
                <a:solidFill>
                  <a:srgbClr val="2C3E86"/>
                </a:solidFill>
                <a:latin typeface="微软雅黑" panose="020B0503020204020204" pitchFamily="34" charset="-122"/>
                <a:ea typeface="微软雅黑" panose="020B0503020204020204" pitchFamily="34" charset="-122"/>
                <a:cs typeface="宋体" panose="02010600030101010101" pitchFamily="2" charset="-122"/>
                <a:sym typeface="+mn-ea"/>
              </a:rPr>
              <a:t>发出订单</a:t>
            </a:r>
            <a:endParaRPr lang="zh-CN" altLang="en-US" sz="1350" b="1" dirty="0">
              <a:solidFill>
                <a:srgbClr val="2C3E86"/>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12" name="文本框 11"/>
          <p:cNvSpPr txBox="1"/>
          <p:nvPr/>
        </p:nvSpPr>
        <p:spPr>
          <a:xfrm>
            <a:off x="6375798" y="2270760"/>
            <a:ext cx="1286113" cy="300082"/>
          </a:xfrm>
          <a:prstGeom prst="rect">
            <a:avLst/>
          </a:prstGeom>
          <a:noFill/>
        </p:spPr>
        <p:txBody>
          <a:bodyPr wrap="square" rtlCol="0">
            <a:spAutoFit/>
          </a:bodyPr>
          <a:lstStyle/>
          <a:p>
            <a:r>
              <a:rPr sz="1350" b="1" dirty="0">
                <a:solidFill>
                  <a:srgbClr val="2C3E86"/>
                </a:solidFill>
                <a:latin typeface="微软雅黑" panose="020B0503020204020204" pitchFamily="34" charset="-122"/>
                <a:ea typeface="微软雅黑" panose="020B0503020204020204" pitchFamily="34" charset="-122"/>
                <a:cs typeface="宋体" panose="02010600030101010101" pitchFamily="2" charset="-122"/>
                <a:sym typeface="+mn-ea"/>
              </a:rPr>
              <a:t>签订采购合同</a:t>
            </a:r>
            <a:endParaRPr lang="zh-CN" altLang="en-US" sz="1350" b="1" dirty="0">
              <a:solidFill>
                <a:srgbClr val="2C3E86"/>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22" name="object 22"/>
          <p:cNvSpPr/>
          <p:nvPr/>
        </p:nvSpPr>
        <p:spPr>
          <a:xfrm>
            <a:off x="4239863" y="2313432"/>
            <a:ext cx="342900" cy="190024"/>
          </a:xfrm>
          <a:custGeom>
            <a:avLst/>
            <a:gdLst/>
            <a:ahLst/>
            <a:cxnLst/>
            <a:rect l="l" t="t" r="r" b="b"/>
            <a:pathLst>
              <a:path w="342900" h="253364">
                <a:moveTo>
                  <a:pt x="216915" y="0"/>
                </a:moveTo>
                <a:lnTo>
                  <a:pt x="216915" y="63246"/>
                </a:lnTo>
                <a:lnTo>
                  <a:pt x="0" y="63246"/>
                </a:lnTo>
                <a:lnTo>
                  <a:pt x="0" y="189738"/>
                </a:lnTo>
                <a:lnTo>
                  <a:pt x="216915" y="189738"/>
                </a:lnTo>
                <a:lnTo>
                  <a:pt x="216915" y="252984"/>
                </a:lnTo>
                <a:lnTo>
                  <a:pt x="342900" y="126492"/>
                </a:lnTo>
                <a:lnTo>
                  <a:pt x="216915" y="0"/>
                </a:lnTo>
                <a:close/>
              </a:path>
            </a:pathLst>
          </a:custGeom>
          <a:solidFill>
            <a:srgbClr val="5A90C2"/>
          </a:solidFill>
        </p:spPr>
        <p:txBody>
          <a:bodyPr wrap="square" lIns="0" tIns="0" rIns="0" bIns="0" rtlCol="0"/>
          <a:lstStyle/>
          <a:p>
            <a:endParaRPr sz="1350">
              <a:ea typeface="宋体" panose="02010600030101010101" pitchFamily="2" charset="-122"/>
              <a:cs typeface="宋体" panose="02010600030101010101" pitchFamily="2" charset="-122"/>
            </a:endParaRPr>
          </a:p>
        </p:txBody>
      </p:sp>
      <p:sp>
        <p:nvSpPr>
          <p:cNvPr id="13" name="object 22"/>
          <p:cNvSpPr/>
          <p:nvPr/>
        </p:nvSpPr>
        <p:spPr>
          <a:xfrm>
            <a:off x="5960078" y="2313432"/>
            <a:ext cx="342900" cy="190024"/>
          </a:xfrm>
          <a:custGeom>
            <a:avLst/>
            <a:gdLst/>
            <a:ahLst/>
            <a:cxnLst/>
            <a:rect l="l" t="t" r="r" b="b"/>
            <a:pathLst>
              <a:path w="342900" h="253364">
                <a:moveTo>
                  <a:pt x="216915" y="0"/>
                </a:moveTo>
                <a:lnTo>
                  <a:pt x="216915" y="63246"/>
                </a:lnTo>
                <a:lnTo>
                  <a:pt x="0" y="63246"/>
                </a:lnTo>
                <a:lnTo>
                  <a:pt x="0" y="189738"/>
                </a:lnTo>
                <a:lnTo>
                  <a:pt x="216915" y="189738"/>
                </a:lnTo>
                <a:lnTo>
                  <a:pt x="216915" y="252984"/>
                </a:lnTo>
                <a:lnTo>
                  <a:pt x="342900" y="126492"/>
                </a:lnTo>
                <a:lnTo>
                  <a:pt x="216915" y="0"/>
                </a:lnTo>
                <a:close/>
              </a:path>
            </a:pathLst>
          </a:custGeom>
          <a:solidFill>
            <a:srgbClr val="5A90C2"/>
          </a:solidFill>
        </p:spPr>
        <p:txBody>
          <a:bodyPr wrap="square" lIns="0" tIns="0" rIns="0" bIns="0" rtlCol="0"/>
          <a:lstStyle/>
          <a:p>
            <a:endParaRPr sz="1350">
              <a:ea typeface="宋体" panose="02010600030101010101" pitchFamily="2" charset="-122"/>
              <a:cs typeface="宋体" panose="02010600030101010101" pitchFamily="2" charset="-122"/>
            </a:endParaRPr>
          </a:p>
        </p:txBody>
      </p:sp>
      <p:sp>
        <p:nvSpPr>
          <p:cNvPr id="14" name="文本框 13"/>
          <p:cNvSpPr txBox="1"/>
          <p:nvPr/>
        </p:nvSpPr>
        <p:spPr>
          <a:xfrm>
            <a:off x="2775586" y="2925127"/>
            <a:ext cx="1389221" cy="300082"/>
          </a:xfrm>
          <a:prstGeom prst="rect">
            <a:avLst/>
          </a:prstGeom>
          <a:noFill/>
        </p:spPr>
        <p:txBody>
          <a:bodyPr wrap="square" rtlCol="0">
            <a:spAutoFit/>
          </a:bodyPr>
          <a:lstStyle/>
          <a:p>
            <a:r>
              <a:rPr sz="1350" b="1" dirty="0">
                <a:solidFill>
                  <a:srgbClr val="2C3E86"/>
                </a:solidFill>
                <a:latin typeface="微软雅黑" panose="020B0503020204020204" pitchFamily="34" charset="-122"/>
                <a:ea typeface="微软雅黑" panose="020B0503020204020204" pitchFamily="34" charset="-122"/>
                <a:cs typeface="宋体" panose="02010600030101010101" pitchFamily="2" charset="-122"/>
                <a:sym typeface="+mn-ea"/>
              </a:rPr>
              <a:t>选择供应商谈判</a:t>
            </a:r>
            <a:endParaRPr lang="zh-CN" altLang="en-US" sz="1350" b="1" dirty="0">
              <a:solidFill>
                <a:srgbClr val="2C3E86"/>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15" name="文本框 14"/>
          <p:cNvSpPr txBox="1"/>
          <p:nvPr/>
        </p:nvSpPr>
        <p:spPr>
          <a:xfrm>
            <a:off x="4582954" y="2925604"/>
            <a:ext cx="1376839" cy="507831"/>
          </a:xfrm>
          <a:prstGeom prst="rect">
            <a:avLst/>
          </a:prstGeom>
          <a:noFill/>
        </p:spPr>
        <p:txBody>
          <a:bodyPr wrap="square" rtlCol="0">
            <a:spAutoFit/>
          </a:bodyPr>
          <a:lstStyle/>
          <a:p>
            <a:r>
              <a:rPr sz="1350" b="1" dirty="0">
                <a:solidFill>
                  <a:srgbClr val="2C3E86"/>
                </a:solidFill>
                <a:latin typeface="微软雅黑" panose="020B0503020204020204" pitchFamily="34" charset="-122"/>
                <a:ea typeface="微软雅黑" panose="020B0503020204020204" pitchFamily="34" charset="-122"/>
                <a:cs typeface="宋体" panose="02010600030101010101" pitchFamily="2" charset="-122"/>
                <a:sym typeface="+mn-ea"/>
              </a:rPr>
              <a:t>确定签约供应商</a:t>
            </a:r>
            <a:endParaRPr lang="zh-CN" altLang="en-US" sz="1350" b="1" dirty="0">
              <a:solidFill>
                <a:srgbClr val="2C3E86"/>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16" name="文本框 15"/>
          <p:cNvSpPr txBox="1"/>
          <p:nvPr/>
        </p:nvSpPr>
        <p:spPr>
          <a:xfrm>
            <a:off x="6390322" y="2914412"/>
            <a:ext cx="1204913" cy="507831"/>
          </a:xfrm>
          <a:prstGeom prst="rect">
            <a:avLst/>
          </a:prstGeom>
          <a:noFill/>
        </p:spPr>
        <p:txBody>
          <a:bodyPr wrap="square" rtlCol="0">
            <a:spAutoFit/>
          </a:bodyPr>
          <a:lstStyle/>
          <a:p>
            <a:r>
              <a:rPr sz="1350" b="1" dirty="0">
                <a:solidFill>
                  <a:srgbClr val="2C3E86"/>
                </a:solidFill>
                <a:latin typeface="微软雅黑" panose="020B0503020204020204" pitchFamily="34" charset="-122"/>
                <a:ea typeface="微软雅黑" panose="020B0503020204020204" pitchFamily="34" charset="-122"/>
                <a:cs typeface="宋体" panose="02010600030101010101" pitchFamily="2" charset="-122"/>
                <a:sym typeface="+mn-ea"/>
              </a:rPr>
              <a:t>签订采购合同</a:t>
            </a:r>
            <a:endParaRPr lang="zh-CN" altLang="en-US" sz="1350" b="1" dirty="0">
              <a:solidFill>
                <a:srgbClr val="2C3E86"/>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17" name="object 22"/>
          <p:cNvSpPr/>
          <p:nvPr/>
        </p:nvSpPr>
        <p:spPr>
          <a:xfrm>
            <a:off x="4239863" y="2967800"/>
            <a:ext cx="342900" cy="190024"/>
          </a:xfrm>
          <a:custGeom>
            <a:avLst/>
            <a:gdLst/>
            <a:ahLst/>
            <a:cxnLst/>
            <a:rect l="l" t="t" r="r" b="b"/>
            <a:pathLst>
              <a:path w="342900" h="253364">
                <a:moveTo>
                  <a:pt x="216915" y="0"/>
                </a:moveTo>
                <a:lnTo>
                  <a:pt x="216915" y="63246"/>
                </a:lnTo>
                <a:lnTo>
                  <a:pt x="0" y="63246"/>
                </a:lnTo>
                <a:lnTo>
                  <a:pt x="0" y="189738"/>
                </a:lnTo>
                <a:lnTo>
                  <a:pt x="216915" y="189738"/>
                </a:lnTo>
                <a:lnTo>
                  <a:pt x="216915" y="252984"/>
                </a:lnTo>
                <a:lnTo>
                  <a:pt x="342900" y="126492"/>
                </a:lnTo>
                <a:lnTo>
                  <a:pt x="216915" y="0"/>
                </a:lnTo>
                <a:close/>
              </a:path>
            </a:pathLst>
          </a:custGeom>
          <a:solidFill>
            <a:srgbClr val="5A90C2"/>
          </a:solidFill>
        </p:spPr>
        <p:txBody>
          <a:bodyPr wrap="square" lIns="0" tIns="0" rIns="0" bIns="0" rtlCol="0"/>
          <a:lstStyle/>
          <a:p>
            <a:endParaRPr sz="1350">
              <a:ea typeface="宋体" panose="02010600030101010101" pitchFamily="2" charset="-122"/>
              <a:cs typeface="宋体" panose="02010600030101010101" pitchFamily="2" charset="-122"/>
            </a:endParaRPr>
          </a:p>
        </p:txBody>
      </p:sp>
      <p:sp>
        <p:nvSpPr>
          <p:cNvPr id="18" name="object 22"/>
          <p:cNvSpPr/>
          <p:nvPr/>
        </p:nvSpPr>
        <p:spPr>
          <a:xfrm>
            <a:off x="5936265" y="2968276"/>
            <a:ext cx="342900" cy="190024"/>
          </a:xfrm>
          <a:custGeom>
            <a:avLst/>
            <a:gdLst/>
            <a:ahLst/>
            <a:cxnLst/>
            <a:rect l="l" t="t" r="r" b="b"/>
            <a:pathLst>
              <a:path w="342900" h="253364">
                <a:moveTo>
                  <a:pt x="216915" y="0"/>
                </a:moveTo>
                <a:lnTo>
                  <a:pt x="216915" y="63246"/>
                </a:lnTo>
                <a:lnTo>
                  <a:pt x="0" y="63246"/>
                </a:lnTo>
                <a:lnTo>
                  <a:pt x="0" y="189738"/>
                </a:lnTo>
                <a:lnTo>
                  <a:pt x="216915" y="189738"/>
                </a:lnTo>
                <a:lnTo>
                  <a:pt x="216915" y="252984"/>
                </a:lnTo>
                <a:lnTo>
                  <a:pt x="342900" y="126492"/>
                </a:lnTo>
                <a:lnTo>
                  <a:pt x="216915" y="0"/>
                </a:lnTo>
                <a:close/>
              </a:path>
            </a:pathLst>
          </a:custGeom>
          <a:solidFill>
            <a:srgbClr val="5A90C2"/>
          </a:solidFill>
        </p:spPr>
        <p:txBody>
          <a:bodyPr wrap="square" lIns="0" tIns="0" rIns="0" bIns="0" rtlCol="0"/>
          <a:lstStyle/>
          <a:p>
            <a:endParaRPr sz="1350">
              <a:ea typeface="宋体" panose="02010600030101010101" pitchFamily="2" charset="-122"/>
              <a:cs typeface="宋体" panose="02010600030101010101" pitchFamily="2" charset="-122"/>
            </a:endParaRPr>
          </a:p>
        </p:txBody>
      </p:sp>
      <p:sp>
        <p:nvSpPr>
          <p:cNvPr id="19" name="文本框 18"/>
          <p:cNvSpPr txBox="1"/>
          <p:nvPr/>
        </p:nvSpPr>
        <p:spPr>
          <a:xfrm>
            <a:off x="2556510" y="3566160"/>
            <a:ext cx="1727835" cy="300082"/>
          </a:xfrm>
          <a:prstGeom prst="rect">
            <a:avLst/>
          </a:prstGeom>
          <a:noFill/>
        </p:spPr>
        <p:txBody>
          <a:bodyPr wrap="square" rtlCol="0">
            <a:spAutoFit/>
          </a:bodyPr>
          <a:lstStyle/>
          <a:p>
            <a:r>
              <a:rPr sz="1350" b="1" spc="4" dirty="0">
                <a:solidFill>
                  <a:srgbClr val="2C3E86"/>
                </a:solidFill>
                <a:latin typeface="微软雅黑" panose="020B0503020204020204" pitchFamily="34" charset="-122"/>
                <a:ea typeface="微软雅黑" panose="020B0503020204020204" pitchFamily="34" charset="-122"/>
                <a:cs typeface="宋体" panose="02010600030101010101" pitchFamily="2" charset="-122"/>
                <a:sym typeface="+mn-ea"/>
              </a:rPr>
              <a:t>入围供</a:t>
            </a:r>
            <a:r>
              <a:rPr sz="1350" b="1" dirty="0">
                <a:solidFill>
                  <a:srgbClr val="2C3E86"/>
                </a:solidFill>
                <a:latin typeface="微软雅黑" panose="020B0503020204020204" pitchFamily="34" charset="-122"/>
                <a:ea typeface="微软雅黑" panose="020B0503020204020204" pitchFamily="34" charset="-122"/>
                <a:cs typeface="宋体" panose="02010600030101010101" pitchFamily="2" charset="-122"/>
                <a:sym typeface="+mn-ea"/>
              </a:rPr>
              <a:t>应商参加询比</a:t>
            </a:r>
            <a:endParaRPr lang="zh-CN" altLang="en-US" sz="1350" b="1" dirty="0">
              <a:solidFill>
                <a:srgbClr val="2C3E86"/>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20" name="文本框 19"/>
          <p:cNvSpPr txBox="1"/>
          <p:nvPr/>
        </p:nvSpPr>
        <p:spPr>
          <a:xfrm>
            <a:off x="4582954" y="3566636"/>
            <a:ext cx="1376839" cy="507831"/>
          </a:xfrm>
          <a:prstGeom prst="rect">
            <a:avLst/>
          </a:prstGeom>
          <a:noFill/>
        </p:spPr>
        <p:txBody>
          <a:bodyPr wrap="square" rtlCol="0">
            <a:spAutoFit/>
          </a:bodyPr>
          <a:lstStyle/>
          <a:p>
            <a:r>
              <a:rPr sz="1350" b="1" dirty="0">
                <a:solidFill>
                  <a:srgbClr val="2C3E86"/>
                </a:solidFill>
                <a:latin typeface="微软雅黑" panose="020B0503020204020204" pitchFamily="34" charset="-122"/>
                <a:ea typeface="微软雅黑" panose="020B0503020204020204" pitchFamily="34" charset="-122"/>
                <a:cs typeface="宋体" panose="02010600030101010101" pitchFamily="2" charset="-122"/>
                <a:sym typeface="+mn-ea"/>
              </a:rPr>
              <a:t>确定签约供应商</a:t>
            </a:r>
            <a:endParaRPr lang="zh-CN" altLang="en-US" sz="1350" b="1" dirty="0">
              <a:solidFill>
                <a:srgbClr val="2C3E86"/>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21" name="文本框 20"/>
          <p:cNvSpPr txBox="1"/>
          <p:nvPr/>
        </p:nvSpPr>
        <p:spPr>
          <a:xfrm>
            <a:off x="6433185" y="3566160"/>
            <a:ext cx="1204913" cy="507831"/>
          </a:xfrm>
          <a:prstGeom prst="rect">
            <a:avLst/>
          </a:prstGeom>
          <a:noFill/>
        </p:spPr>
        <p:txBody>
          <a:bodyPr wrap="square" rtlCol="0">
            <a:spAutoFit/>
          </a:bodyPr>
          <a:lstStyle/>
          <a:p>
            <a:r>
              <a:rPr sz="1350" b="1" dirty="0">
                <a:solidFill>
                  <a:srgbClr val="2C3E86"/>
                </a:solidFill>
                <a:latin typeface="微软雅黑" panose="020B0503020204020204" pitchFamily="34" charset="-122"/>
                <a:ea typeface="微软雅黑" panose="020B0503020204020204" pitchFamily="34" charset="-122"/>
                <a:cs typeface="宋体" panose="02010600030101010101" pitchFamily="2" charset="-122"/>
                <a:sym typeface="+mn-ea"/>
              </a:rPr>
              <a:t>签订采购合同</a:t>
            </a:r>
            <a:endParaRPr lang="zh-CN" altLang="en-US" sz="1350" b="1" dirty="0">
              <a:solidFill>
                <a:srgbClr val="2C3E86"/>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23" name="object 22"/>
          <p:cNvSpPr/>
          <p:nvPr/>
        </p:nvSpPr>
        <p:spPr>
          <a:xfrm>
            <a:off x="4239863" y="3608832"/>
            <a:ext cx="342900" cy="190024"/>
          </a:xfrm>
          <a:custGeom>
            <a:avLst/>
            <a:gdLst/>
            <a:ahLst/>
            <a:cxnLst/>
            <a:rect l="l" t="t" r="r" b="b"/>
            <a:pathLst>
              <a:path w="342900" h="253364">
                <a:moveTo>
                  <a:pt x="216915" y="0"/>
                </a:moveTo>
                <a:lnTo>
                  <a:pt x="216915" y="63246"/>
                </a:lnTo>
                <a:lnTo>
                  <a:pt x="0" y="63246"/>
                </a:lnTo>
                <a:lnTo>
                  <a:pt x="0" y="189738"/>
                </a:lnTo>
                <a:lnTo>
                  <a:pt x="216915" y="189738"/>
                </a:lnTo>
                <a:lnTo>
                  <a:pt x="216915" y="252984"/>
                </a:lnTo>
                <a:lnTo>
                  <a:pt x="342900" y="126492"/>
                </a:lnTo>
                <a:lnTo>
                  <a:pt x="216915" y="0"/>
                </a:lnTo>
                <a:close/>
              </a:path>
            </a:pathLst>
          </a:custGeom>
          <a:solidFill>
            <a:srgbClr val="5A90C2"/>
          </a:solidFill>
        </p:spPr>
        <p:txBody>
          <a:bodyPr wrap="square" lIns="0" tIns="0" rIns="0" bIns="0" rtlCol="0"/>
          <a:lstStyle/>
          <a:p>
            <a:endParaRPr sz="1350">
              <a:ea typeface="宋体" panose="02010600030101010101" pitchFamily="2" charset="-122"/>
              <a:cs typeface="宋体" panose="02010600030101010101" pitchFamily="2" charset="-122"/>
            </a:endParaRPr>
          </a:p>
        </p:txBody>
      </p:sp>
      <p:sp>
        <p:nvSpPr>
          <p:cNvPr id="24" name="object 22"/>
          <p:cNvSpPr/>
          <p:nvPr/>
        </p:nvSpPr>
        <p:spPr>
          <a:xfrm>
            <a:off x="5936265" y="3609309"/>
            <a:ext cx="342900" cy="190024"/>
          </a:xfrm>
          <a:custGeom>
            <a:avLst/>
            <a:gdLst/>
            <a:ahLst/>
            <a:cxnLst/>
            <a:rect l="l" t="t" r="r" b="b"/>
            <a:pathLst>
              <a:path w="342900" h="253364">
                <a:moveTo>
                  <a:pt x="216915" y="0"/>
                </a:moveTo>
                <a:lnTo>
                  <a:pt x="216915" y="63246"/>
                </a:lnTo>
                <a:lnTo>
                  <a:pt x="0" y="63246"/>
                </a:lnTo>
                <a:lnTo>
                  <a:pt x="0" y="189738"/>
                </a:lnTo>
                <a:lnTo>
                  <a:pt x="216915" y="189738"/>
                </a:lnTo>
                <a:lnTo>
                  <a:pt x="216915" y="252984"/>
                </a:lnTo>
                <a:lnTo>
                  <a:pt x="342900" y="126492"/>
                </a:lnTo>
                <a:lnTo>
                  <a:pt x="216915" y="0"/>
                </a:lnTo>
                <a:close/>
              </a:path>
            </a:pathLst>
          </a:custGeom>
          <a:solidFill>
            <a:srgbClr val="5A90C2"/>
          </a:solidFill>
        </p:spPr>
        <p:txBody>
          <a:bodyPr wrap="square" lIns="0" tIns="0" rIns="0" bIns="0" rtlCol="0"/>
          <a:lstStyle/>
          <a:p>
            <a:endParaRPr sz="1350">
              <a:ea typeface="宋体" panose="02010600030101010101" pitchFamily="2" charset="-122"/>
              <a:cs typeface="宋体" panose="02010600030101010101" pitchFamily="2" charset="-122"/>
            </a:endParaRPr>
          </a:p>
        </p:txBody>
      </p:sp>
      <p:sp>
        <p:nvSpPr>
          <p:cNvPr id="25" name="object 8"/>
          <p:cNvSpPr txBox="1">
            <a:spLocks noGrp="1"/>
          </p:cNvSpPr>
          <p:nvPr/>
        </p:nvSpPr>
        <p:spPr>
          <a:xfrm>
            <a:off x="2627756" y="566075"/>
            <a:ext cx="3224213" cy="496900"/>
          </a:xfrm>
          <a:prstGeom prst="rect">
            <a:avLst/>
          </a:prstGeom>
          <a:noFill/>
        </p:spPr>
        <p:txBody>
          <a:bodyPr vert="horz" wrap="square" lIns="0" tIns="9049" rIns="0" bIns="0" rtlCol="0" anchor="ctr">
            <a:spAutoFit/>
            <a:scene3d>
              <a:camera prst="orthographicFront"/>
              <a:lightRig rig="threePt" dir="t"/>
            </a:scene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500"/>
              </a:lnSpc>
              <a:spcBef>
                <a:spcPts val="0"/>
              </a:spcBef>
            </a:pPr>
            <a:r>
              <a:rPr lang="zh-CN" altLang="en-US" sz="1800" b="1" spc="225" dirty="0">
                <a:solidFill>
                  <a:srgbClr val="2C3E8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框架协议组织形式</a:t>
            </a:r>
            <a:endParaRPr sz="1950" b="1" dirty="0">
              <a:solidFill>
                <a:srgbClr val="2C3E86"/>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26" name="文本框 25">
            <a:extLst>
              <a:ext uri="{FF2B5EF4-FFF2-40B4-BE49-F238E27FC236}">
                <a16:creationId xmlns:a16="http://schemas.microsoft.com/office/drawing/2014/main" id="{2603064A-93D6-4BA0-99C9-7E5028DBB483}"/>
              </a:ext>
            </a:extLst>
          </p:cNvPr>
          <p:cNvSpPr txBox="1"/>
          <p:nvPr/>
        </p:nvSpPr>
        <p:spPr>
          <a:xfrm>
            <a:off x="1633785" y="2246471"/>
            <a:ext cx="879634" cy="300082"/>
          </a:xfrm>
          <a:prstGeom prst="rect">
            <a:avLst/>
          </a:prstGeom>
          <a:solidFill>
            <a:schemeClr val="accent1">
              <a:lumMod val="20000"/>
              <a:lumOff val="80000"/>
            </a:schemeClr>
          </a:solidFill>
        </p:spPr>
        <p:txBody>
          <a:bodyPr wrap="square" rtlCol="0">
            <a:spAutoFit/>
          </a:bodyPr>
          <a:lstStyle/>
          <a:p>
            <a:r>
              <a:rPr sz="1350" b="1" dirty="0">
                <a:solidFill>
                  <a:srgbClr val="2C3E86"/>
                </a:solidFill>
                <a:latin typeface="微软雅黑" panose="020B0503020204020204" pitchFamily="34" charset="-122"/>
                <a:ea typeface="微软雅黑" panose="020B0503020204020204" pitchFamily="34" charset="-122"/>
                <a:cs typeface="宋体" panose="02010600030101010101" pitchFamily="2" charset="-122"/>
                <a:sym typeface="+mn-ea"/>
              </a:rPr>
              <a:t>订单方式</a:t>
            </a:r>
            <a:endParaRPr lang="zh-CN" altLang="en-US" sz="1350" b="1" dirty="0">
              <a:solidFill>
                <a:srgbClr val="2C3E86"/>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7" name="文本框 26">
            <a:extLst>
              <a:ext uri="{FF2B5EF4-FFF2-40B4-BE49-F238E27FC236}">
                <a16:creationId xmlns:a16="http://schemas.microsoft.com/office/drawing/2014/main" id="{7CE744F5-59E5-4BB9-B475-7816AD183EC6}"/>
              </a:ext>
            </a:extLst>
          </p:cNvPr>
          <p:cNvSpPr txBox="1"/>
          <p:nvPr/>
        </p:nvSpPr>
        <p:spPr>
          <a:xfrm>
            <a:off x="1680687" y="3732973"/>
            <a:ext cx="879634" cy="300082"/>
          </a:xfrm>
          <a:prstGeom prst="rect">
            <a:avLst/>
          </a:prstGeom>
          <a:solidFill>
            <a:schemeClr val="accent1">
              <a:lumMod val="20000"/>
              <a:lumOff val="80000"/>
            </a:schemeClr>
          </a:solidFill>
        </p:spPr>
        <p:txBody>
          <a:bodyPr wrap="square" rtlCol="0">
            <a:spAutoFit/>
          </a:bodyPr>
          <a:lstStyle/>
          <a:p>
            <a:r>
              <a:rPr lang="zh-CN" altLang="en-US" sz="1350" b="1" dirty="0">
                <a:solidFill>
                  <a:srgbClr val="2C3E86"/>
                </a:solidFill>
                <a:latin typeface="微软雅黑" panose="020B0503020204020204" pitchFamily="34" charset="-122"/>
                <a:ea typeface="微软雅黑" panose="020B0503020204020204" pitchFamily="34" charset="-122"/>
                <a:cs typeface="宋体" panose="02010600030101010101" pitchFamily="2" charset="-122"/>
                <a:sym typeface="+mn-ea"/>
              </a:rPr>
              <a:t>谈判</a:t>
            </a:r>
            <a:r>
              <a:rPr sz="1350" b="1" dirty="0" err="1">
                <a:solidFill>
                  <a:srgbClr val="2C3E86"/>
                </a:solidFill>
                <a:latin typeface="微软雅黑" panose="020B0503020204020204" pitchFamily="34" charset="-122"/>
                <a:ea typeface="微软雅黑" panose="020B0503020204020204" pitchFamily="34" charset="-122"/>
                <a:cs typeface="宋体" panose="02010600030101010101" pitchFamily="2" charset="-122"/>
                <a:sym typeface="+mn-ea"/>
              </a:rPr>
              <a:t>方式</a:t>
            </a:r>
            <a:endParaRPr lang="zh-CN" altLang="en-US" sz="1350" b="1" dirty="0">
              <a:solidFill>
                <a:srgbClr val="2C3E86"/>
              </a:solidFill>
              <a:latin typeface="微软雅黑" panose="020B0503020204020204" pitchFamily="34" charset="-122"/>
              <a:ea typeface="微软雅黑" panose="020B0503020204020204" pitchFamily="34" charset="-122"/>
              <a:cs typeface="宋体" panose="02010600030101010101" pitchFamily="2" charset="-122"/>
            </a:endParaRPr>
          </a:p>
        </p:txBody>
      </p:sp>
    </p:spTree>
    <p:extLst>
      <p:ext uri="{BB962C8B-B14F-4D97-AF65-F5344CB8AC3E}">
        <p14:creationId xmlns:p14="http://schemas.microsoft.com/office/powerpoint/2010/main" val="3031076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4"/>
          <p:cNvSpPr/>
          <p:nvPr/>
        </p:nvSpPr>
        <p:spPr>
          <a:xfrm>
            <a:off x="1" y="1"/>
            <a:ext cx="3191461" cy="1923678"/>
          </a:xfrm>
          <a:prstGeom prst="rect">
            <a:avLst/>
          </a:prstGeom>
          <a:solidFill>
            <a:schemeClr val="bg1">
              <a:lumMod val="85000"/>
              <a:alpha val="70000"/>
            </a:schemeClr>
          </a:solidFill>
          <a:ln w="12700" cap="flat" cmpd="sng" algn="ctr">
            <a:noFill/>
            <a:prstDash val="solid"/>
            <a:miter lim="800000"/>
          </a:ln>
          <a:effectLst/>
        </p:spPr>
        <p:txBody>
          <a:bodyPr vert="horz" rtlCol="0" anchor="t"/>
          <a:lstStyle/>
          <a:p>
            <a:pPr algn="ctr"/>
            <a:endParaRPr lang="zh-CN" altLang="en-US" sz="2800" dirty="0">
              <a:solidFill>
                <a:schemeClr val="bg1"/>
              </a:solidFill>
              <a:latin typeface="方正粗宋简体"/>
              <a:ea typeface="方正粗宋简体"/>
            </a:endParaRPr>
          </a:p>
        </p:txBody>
      </p:sp>
      <p:sp>
        <p:nvSpPr>
          <p:cNvPr id="2" name="矩形 4"/>
          <p:cNvSpPr/>
          <p:nvPr/>
        </p:nvSpPr>
        <p:spPr>
          <a:xfrm>
            <a:off x="0" y="1923678"/>
            <a:ext cx="6897041" cy="1296144"/>
          </a:xfrm>
          <a:prstGeom prst="rect">
            <a:avLst/>
          </a:prstGeom>
          <a:solidFill>
            <a:srgbClr val="0072C6"/>
          </a:solidFill>
          <a:ln w="12700" cap="flat" cmpd="sng" algn="ctr">
            <a:noFill/>
            <a:prstDash val="solid"/>
            <a:miter lim="800000"/>
          </a:ln>
          <a:effectLst/>
        </p:spPr>
        <p:txBody>
          <a:bodyPr rtlCol="0" anchor="ctr"/>
          <a:lstStyle/>
          <a:p>
            <a:r>
              <a:rPr lang="zh-CN" altLang="en-US" sz="2800" dirty="0">
                <a:solidFill>
                  <a:schemeClr val="bg1"/>
                </a:solidFill>
                <a:latin typeface="+mn-ea"/>
              </a:rPr>
              <a:t>公路工程招标投标管理基础知识</a:t>
            </a:r>
            <a:endParaRPr lang="en-US" altLang="zh-CN" sz="2800" dirty="0">
              <a:solidFill>
                <a:schemeClr val="bg1"/>
              </a:solidFill>
              <a:latin typeface="+mn-ea"/>
            </a:endParaRPr>
          </a:p>
        </p:txBody>
      </p:sp>
      <p:sp>
        <p:nvSpPr>
          <p:cNvPr id="5" name="文本框 4"/>
          <p:cNvSpPr txBox="1"/>
          <p:nvPr/>
        </p:nvSpPr>
        <p:spPr>
          <a:xfrm>
            <a:off x="251520" y="1092159"/>
            <a:ext cx="3096344" cy="707886"/>
          </a:xfrm>
          <a:prstGeom prst="rect">
            <a:avLst/>
          </a:prstGeom>
          <a:noFill/>
        </p:spPr>
        <p:txBody>
          <a:bodyPr wrap="square" rtlCol="0">
            <a:spAutoFit/>
          </a:bodyPr>
          <a:lstStyle/>
          <a:p>
            <a:r>
              <a:rPr lang="en-US" altLang="zh-CN" sz="4000" b="1" i="1" dirty="0">
                <a:solidFill>
                  <a:schemeClr val="accent1"/>
                </a:solidFill>
                <a:latin typeface="Adobe Gothic Std B" panose="020B0800000000000000" pitchFamily="34" charset="-128"/>
                <a:ea typeface="Adobe Gothic Std B" panose="020B0800000000000000" pitchFamily="34" charset="-128"/>
              </a:rPr>
              <a:t>1   </a:t>
            </a:r>
            <a:r>
              <a:rPr lang="zh-CN" altLang="en-US" sz="4000" b="1" dirty="0">
                <a:solidFill>
                  <a:schemeClr val="accent1"/>
                </a:solidFill>
                <a:latin typeface="微软雅黑" panose="020B0503020204020204" pitchFamily="34" charset="-122"/>
                <a:ea typeface="微软雅黑" panose="020B0503020204020204" pitchFamily="34" charset="-122"/>
              </a:rPr>
              <a:t>第一部分</a:t>
            </a:r>
            <a:endParaRPr lang="zh-CN" altLang="en-US" sz="4000" b="1" dirty="0">
              <a:solidFill>
                <a:schemeClr val="accent1"/>
              </a:solidFill>
              <a:latin typeface="Adobe Gothic Std B" panose="020B0800000000000000" pitchFamily="34" charset="-128"/>
            </a:endParaRPr>
          </a:p>
        </p:txBody>
      </p:sp>
      <p:sp>
        <p:nvSpPr>
          <p:cNvPr id="15" name="矩形 4"/>
          <p:cNvSpPr/>
          <p:nvPr/>
        </p:nvSpPr>
        <p:spPr>
          <a:xfrm>
            <a:off x="6897040" y="3217948"/>
            <a:ext cx="2246960" cy="1925552"/>
          </a:xfrm>
          <a:prstGeom prst="rect">
            <a:avLst/>
          </a:prstGeom>
          <a:solidFill>
            <a:schemeClr val="bg2">
              <a:lumMod val="75000"/>
              <a:alpha val="70000"/>
            </a:schemeClr>
          </a:solidFill>
          <a:ln w="12700" cap="flat" cmpd="sng" algn="ctr">
            <a:noFill/>
            <a:prstDash val="solid"/>
            <a:miter lim="800000"/>
          </a:ln>
          <a:effectLst/>
        </p:spPr>
        <p:txBody>
          <a:bodyPr vert="horz" rtlCol="0" anchor="t"/>
          <a:lstStyle/>
          <a:p>
            <a:pPr algn="ctr"/>
            <a:endParaRPr lang="zh-CN" altLang="en-US" sz="2800" dirty="0">
              <a:solidFill>
                <a:schemeClr val="bg1"/>
              </a:solidFill>
              <a:latin typeface="方正粗宋简体"/>
              <a:ea typeface="方正粗宋简体"/>
            </a:endParaRPr>
          </a:p>
        </p:txBody>
      </p:sp>
    </p:spTree>
    <p:extLst>
      <p:ext uri="{BB962C8B-B14F-4D97-AF65-F5344CB8AC3E}">
        <p14:creationId xmlns:p14="http://schemas.microsoft.com/office/powerpoint/2010/main" val="31622475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subTitle" idx="1"/>
          </p:nvPr>
        </p:nvSpPr>
        <p:spPr>
          <a:xfrm>
            <a:off x="1385647" y="769437"/>
            <a:ext cx="6534725" cy="4009430"/>
          </a:xfrm>
        </p:spPr>
        <p:txBody>
          <a:bodyPr>
            <a:normAutofit/>
          </a:bodyPr>
          <a:lstStyle/>
          <a:p>
            <a:pPr marL="215504" algn="l">
              <a:spcBef>
                <a:spcPts val="450"/>
              </a:spcBef>
              <a:spcAft>
                <a:spcPts val="450"/>
              </a:spcAft>
              <a:buClr>
                <a:srgbClr val="FFC000"/>
              </a:buClr>
            </a:pPr>
            <a:r>
              <a:rPr lang="zh-CN" altLang="en-US" sz="2100" b="1" dirty="0">
                <a:solidFill>
                  <a:srgbClr val="2C3E86"/>
                </a:solidFill>
                <a:latin typeface="微软雅黑" panose="020B0503020204020204" pitchFamily="34" charset="-122"/>
                <a:ea typeface="微软雅黑" panose="020B0503020204020204" pitchFamily="34" charset="-122"/>
              </a:rPr>
              <a:t>案例：</a:t>
            </a:r>
            <a:endParaRPr lang="en-US" altLang="zh-CN" sz="2100" b="1" dirty="0">
              <a:solidFill>
                <a:srgbClr val="2C3E86"/>
              </a:solidFill>
              <a:latin typeface="微软雅黑" panose="020B0503020204020204" pitchFamily="34" charset="-122"/>
              <a:ea typeface="微软雅黑" panose="020B0503020204020204" pitchFamily="34" charset="-122"/>
            </a:endParaRPr>
          </a:p>
          <a:p>
            <a:pPr>
              <a:spcBef>
                <a:spcPts val="450"/>
              </a:spcBef>
              <a:spcAft>
                <a:spcPts val="450"/>
              </a:spcAft>
            </a:pPr>
            <a:r>
              <a:rPr lang="zh-CN" altLang="en-US" sz="2100" b="1" dirty="0">
                <a:solidFill>
                  <a:srgbClr val="2C3E86"/>
                </a:solidFill>
                <a:latin typeface="微软雅黑" panose="020B0503020204020204" pitchFamily="34" charset="-122"/>
                <a:ea typeface="微软雅黑" panose="020B0503020204020204" pitchFamily="34" charset="-122"/>
              </a:rPr>
              <a:t>**集团二级公司</a:t>
            </a:r>
            <a:r>
              <a:rPr lang="zh-CN" altLang="zh-CN" sz="2100" b="1" dirty="0">
                <a:solidFill>
                  <a:srgbClr val="2C3E86"/>
                </a:solidFill>
                <a:latin typeface="微软雅黑" panose="020B0503020204020204" pitchFamily="34" charset="-122"/>
                <a:ea typeface="微软雅黑" panose="020B0503020204020204" pitchFamily="34" charset="-122"/>
              </a:rPr>
              <a:t>招标代理机构库</a:t>
            </a:r>
            <a:r>
              <a:rPr lang="zh-CN" altLang="en-US" sz="2100" b="1" dirty="0">
                <a:solidFill>
                  <a:srgbClr val="2C3E86"/>
                </a:solidFill>
                <a:latin typeface="微软雅黑" panose="020B0503020204020204" pitchFamily="34" charset="-122"/>
                <a:ea typeface="微软雅黑" panose="020B0503020204020204" pitchFamily="34" charset="-122"/>
              </a:rPr>
              <a:t>比选</a:t>
            </a:r>
            <a:endParaRPr lang="en-US" altLang="zh-CN" sz="2100" b="1" dirty="0">
              <a:solidFill>
                <a:srgbClr val="2C3E86"/>
              </a:solidFill>
              <a:latin typeface="微软雅黑" panose="020B0503020204020204" pitchFamily="34" charset="-122"/>
              <a:ea typeface="微软雅黑" panose="020B0503020204020204" pitchFamily="34" charset="-122"/>
            </a:endParaRPr>
          </a:p>
          <a:p>
            <a:pPr>
              <a:spcBef>
                <a:spcPts val="450"/>
              </a:spcBef>
              <a:spcAft>
                <a:spcPts val="450"/>
              </a:spcAft>
            </a:pPr>
            <a:endParaRPr lang="en-US" altLang="zh-CN" sz="2100" b="1" dirty="0">
              <a:solidFill>
                <a:srgbClr val="2C3E86"/>
              </a:solidFill>
              <a:latin typeface="微软雅黑" panose="020B0503020204020204" pitchFamily="34" charset="-122"/>
              <a:ea typeface="微软雅黑" panose="020B0503020204020204" pitchFamily="34" charset="-122"/>
            </a:endParaRPr>
          </a:p>
          <a:p>
            <a:pPr algn="just">
              <a:spcBef>
                <a:spcPts val="450"/>
              </a:spcBef>
              <a:spcAft>
                <a:spcPts val="450"/>
              </a:spcAft>
            </a:pPr>
            <a:r>
              <a:rPr lang="zh-CN" altLang="zh-CN" sz="2100" b="1" dirty="0">
                <a:solidFill>
                  <a:srgbClr val="2C3E86"/>
                </a:solidFill>
                <a:latin typeface="微软雅黑" panose="020B0503020204020204" pitchFamily="34" charset="-122"/>
                <a:ea typeface="微软雅黑" panose="020B0503020204020204" pitchFamily="34" charset="-122"/>
              </a:rPr>
              <a:t>项目概况：</a:t>
            </a:r>
            <a:endParaRPr lang="en-US" altLang="zh-CN" sz="2100" b="1" dirty="0">
              <a:solidFill>
                <a:srgbClr val="2C3E86"/>
              </a:solidFill>
              <a:latin typeface="微软雅黑" panose="020B0503020204020204" pitchFamily="34" charset="-122"/>
              <a:ea typeface="微软雅黑" panose="020B0503020204020204" pitchFamily="34" charset="-122"/>
            </a:endParaRPr>
          </a:p>
          <a:p>
            <a:pPr algn="just">
              <a:spcBef>
                <a:spcPts val="450"/>
              </a:spcBef>
              <a:spcAft>
                <a:spcPts val="450"/>
              </a:spcAft>
            </a:pPr>
            <a:r>
              <a:rPr lang="zh-CN" altLang="zh-CN" sz="1800" b="1" dirty="0">
                <a:solidFill>
                  <a:srgbClr val="2C3E86"/>
                </a:solidFill>
                <a:latin typeface="微软雅黑" panose="020B0503020204020204" pitchFamily="34" charset="-122"/>
                <a:ea typeface="微软雅黑" panose="020B0503020204020204" pitchFamily="34" charset="-122"/>
              </a:rPr>
              <a:t>比选人拟通过公开比选方式确定各自公司招标代理机构库入围单位，承担各自公司拟实施的招标项目和非招标方式项目代理工作。</a:t>
            </a:r>
            <a:endParaRPr lang="en-US" altLang="zh-CN" sz="1800" b="1" dirty="0">
              <a:solidFill>
                <a:srgbClr val="2C3E86"/>
              </a:solidFill>
              <a:latin typeface="微软雅黑" panose="020B0503020204020204" pitchFamily="34" charset="-122"/>
              <a:ea typeface="微软雅黑" panose="020B0503020204020204" pitchFamily="34" charset="-122"/>
            </a:endParaRPr>
          </a:p>
          <a:p>
            <a:pPr marL="215504" algn="l">
              <a:lnSpc>
                <a:spcPct val="130000"/>
              </a:lnSpc>
              <a:buClr>
                <a:srgbClr val="FFC000"/>
              </a:buClr>
            </a:pPr>
            <a:endParaRPr lang="en-US" altLang="zh-CN" b="1" dirty="0">
              <a:latin typeface="黑体" pitchFamily="49" charset="-122"/>
              <a:ea typeface="黑体" pitchFamily="49" charset="-122"/>
              <a:cs typeface="楷体" pitchFamily="49" charset="-122"/>
            </a:endParaRPr>
          </a:p>
          <a:p>
            <a:pPr marL="215504" algn="l">
              <a:lnSpc>
                <a:spcPct val="130000"/>
              </a:lnSpc>
              <a:buClr>
                <a:srgbClr val="FFC000"/>
              </a:buClr>
              <a:buFont typeface="Wingdings" pitchFamily="2" charset="2"/>
              <a:buChar char="l"/>
            </a:pPr>
            <a:endParaRPr lang="zh-CN" altLang="en-US" b="1" dirty="0">
              <a:latin typeface="黑体" pitchFamily="49" charset="-122"/>
              <a:ea typeface="黑体" pitchFamily="49" charset="-122"/>
              <a:cs typeface="楷体" pitchFamily="49" charset="-122"/>
            </a:endParaRPr>
          </a:p>
        </p:txBody>
      </p:sp>
      <p:sp>
        <p:nvSpPr>
          <p:cNvPr id="8196" name="Rectangle 6"/>
          <p:cNvSpPr>
            <a:spLocks noGrp="1" noChangeArrowheads="1"/>
          </p:cNvSpPr>
          <p:nvPr>
            <p:ph type="sldNum" sz="quarter" idx="12"/>
          </p:nvPr>
        </p:nvSpPr>
        <p:spPr>
          <a:xfrm>
            <a:off x="6553200" y="4767263"/>
            <a:ext cx="2133600" cy="273844"/>
          </a:xfrm>
          <a:prstGeom prst="rect">
            <a:avLst/>
          </a:prstGeom>
          <a:noFill/>
        </p:spPr>
        <p:txBody>
          <a:bodyPr vert="horz" lIns="68580" tIns="34290" rIns="68580" bIns="34290" rtlCol="0" anchor="ctr"/>
          <a:lstStyle>
            <a:defPPr>
              <a:defRPr lang="zh-CN"/>
            </a:defPPr>
            <a:lvl1pPr marL="0" lvl="0" indent="0" algn="r" defTabSz="685800" rtl="0" eaLnBrk="0" fontAlgn="base" latinLnBrk="0" hangingPunct="0">
              <a:lnSpc>
                <a:spcPct val="100000"/>
              </a:lnSpc>
              <a:spcBef>
                <a:spcPct val="0"/>
              </a:spcBef>
              <a:spcAft>
                <a:spcPct val="0"/>
              </a:spcAft>
              <a:buNone/>
              <a:defRPr sz="900" b="0" i="0" u="none" kern="1200" baseline="0">
                <a:solidFill>
                  <a:schemeClr val="tx1">
                    <a:tint val="75000"/>
                  </a:schemeClr>
                </a:solidFill>
                <a:latin typeface="Calibri" panose="020F0502020204030204" pitchFamily="34" charset="0"/>
                <a:ea typeface="宋体" panose="02010600030101010101" pitchFamily="2" charset="-122"/>
                <a:cs typeface="+mn-cs"/>
              </a:defRPr>
            </a:lvl1pPr>
            <a:lvl2pPr marL="342900" lvl="1"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685800" lvl="2"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028700" lvl="3"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371600" lvl="4"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1714500" lvl="5"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057400" lvl="6"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2400300" lvl="7"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2743200" lvl="8"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eaLnBrk="1" hangingPunct="1"/>
            <a:fld id="{9A0DB2DC-4C9A-4742-B13C-FB6460FD3503}" type="slidenum">
              <a:rPr lang="zh-CN" altLang="en-US" smtClean="0"/>
              <a:pPr eaLnBrk="1" hangingPunct="1"/>
              <a:t>30</a:t>
            </a:fld>
            <a:endParaRPr lang="en-US" altLang="zh-CN">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12100353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subTitle" idx="1"/>
          </p:nvPr>
        </p:nvSpPr>
        <p:spPr>
          <a:xfrm>
            <a:off x="251401" y="477435"/>
            <a:ext cx="8676719" cy="4295273"/>
          </a:xfrm>
        </p:spPr>
        <p:txBody>
          <a:bodyPr>
            <a:normAutofit/>
          </a:bodyPr>
          <a:lstStyle/>
          <a:p>
            <a:pPr marL="215504" algn="l">
              <a:spcBef>
                <a:spcPts val="450"/>
              </a:spcBef>
              <a:spcAft>
                <a:spcPts val="450"/>
              </a:spcAft>
              <a:buClr>
                <a:srgbClr val="FFC000"/>
              </a:buClr>
            </a:pPr>
            <a:r>
              <a:rPr lang="zh-CN" altLang="en-US" sz="1800" b="1" dirty="0">
                <a:solidFill>
                  <a:srgbClr val="2C3E86"/>
                </a:solidFill>
                <a:latin typeface="微软雅黑" panose="020B0503020204020204" pitchFamily="34" charset="-122"/>
                <a:ea typeface="微软雅黑" panose="020B0503020204020204" pitchFamily="34" charset="-122"/>
              </a:rPr>
              <a:t>案例：</a:t>
            </a:r>
            <a:endParaRPr lang="en-US" altLang="zh-CN" sz="1800" b="1" dirty="0">
              <a:solidFill>
                <a:srgbClr val="2C3E86"/>
              </a:solidFill>
              <a:latin typeface="微软雅黑" panose="020B0503020204020204" pitchFamily="34" charset="-122"/>
              <a:ea typeface="微软雅黑" panose="020B0503020204020204" pitchFamily="34" charset="-122"/>
            </a:endParaRPr>
          </a:p>
          <a:p>
            <a:pPr>
              <a:spcBef>
                <a:spcPts val="450"/>
              </a:spcBef>
              <a:spcAft>
                <a:spcPts val="450"/>
              </a:spcAft>
            </a:pPr>
            <a:r>
              <a:rPr lang="zh-CN" altLang="en-US" sz="1800" b="1" dirty="0">
                <a:solidFill>
                  <a:srgbClr val="2C3E86"/>
                </a:solidFill>
                <a:latin typeface="微软雅黑" panose="020B0503020204020204" pitchFamily="34" charset="-122"/>
                <a:ea typeface="微软雅黑" panose="020B0503020204020204" pitchFamily="34" charset="-122"/>
              </a:rPr>
              <a:t>**集团二级公司</a:t>
            </a:r>
            <a:r>
              <a:rPr lang="zh-CN" altLang="zh-CN" sz="1800" b="1" dirty="0">
                <a:solidFill>
                  <a:srgbClr val="2C3E86"/>
                </a:solidFill>
                <a:latin typeface="微软雅黑" panose="020B0503020204020204" pitchFamily="34" charset="-122"/>
                <a:ea typeface="微软雅黑" panose="020B0503020204020204" pitchFamily="34" charset="-122"/>
              </a:rPr>
              <a:t>招标代理机构库</a:t>
            </a:r>
            <a:r>
              <a:rPr lang="zh-CN" altLang="en-US" sz="1800" b="1" dirty="0">
                <a:solidFill>
                  <a:srgbClr val="2C3E86"/>
                </a:solidFill>
                <a:latin typeface="微软雅黑" panose="020B0503020204020204" pitchFamily="34" charset="-122"/>
                <a:ea typeface="微软雅黑" panose="020B0503020204020204" pitchFamily="34" charset="-122"/>
              </a:rPr>
              <a:t>比选</a:t>
            </a:r>
            <a:endParaRPr lang="en-US" altLang="zh-CN" sz="1800" b="1" dirty="0">
              <a:solidFill>
                <a:srgbClr val="2C3E86"/>
              </a:solidFill>
              <a:latin typeface="微软雅黑" panose="020B0503020204020204" pitchFamily="34" charset="-122"/>
              <a:ea typeface="微软雅黑" panose="020B0503020204020204" pitchFamily="34" charset="-122"/>
            </a:endParaRPr>
          </a:p>
          <a:p>
            <a:pPr algn="just">
              <a:lnSpc>
                <a:spcPct val="170000"/>
              </a:lnSpc>
              <a:spcBef>
                <a:spcPts val="0"/>
              </a:spcBef>
            </a:pPr>
            <a:r>
              <a:rPr lang="zh-CN" altLang="zh-CN" sz="2100" b="1" dirty="0">
                <a:solidFill>
                  <a:srgbClr val="2C3E86"/>
                </a:solidFill>
                <a:latin typeface="微软雅黑" panose="020B0503020204020204" pitchFamily="34" charset="-122"/>
                <a:ea typeface="微软雅黑" panose="020B0503020204020204" pitchFamily="34" charset="-122"/>
              </a:rPr>
              <a:t>比选范围：</a:t>
            </a:r>
          </a:p>
          <a:p>
            <a:pPr algn="just">
              <a:lnSpc>
                <a:spcPct val="170000"/>
              </a:lnSpc>
              <a:spcBef>
                <a:spcPts val="0"/>
              </a:spcBef>
            </a:pPr>
            <a:r>
              <a:rPr lang="zh-CN" altLang="zh-CN" sz="1500" b="1" dirty="0">
                <a:solidFill>
                  <a:srgbClr val="2C3E86"/>
                </a:solidFill>
                <a:latin typeface="微软雅黑" panose="020B0503020204020204" pitchFamily="34" charset="-122"/>
                <a:ea typeface="微软雅黑" panose="020B0503020204020204" pitchFamily="34" charset="-122"/>
              </a:rPr>
              <a:t>承担各比选人拟实施的招标项目和非招标方式项目代理工作。</a:t>
            </a:r>
          </a:p>
          <a:p>
            <a:pPr algn="just">
              <a:lnSpc>
                <a:spcPct val="170000"/>
              </a:lnSpc>
              <a:spcBef>
                <a:spcPts val="0"/>
              </a:spcBef>
            </a:pPr>
            <a:r>
              <a:rPr lang="zh-CN" altLang="zh-CN" sz="1500" b="1" dirty="0">
                <a:solidFill>
                  <a:srgbClr val="2C3E86"/>
                </a:solidFill>
                <a:latin typeface="微软雅黑" panose="020B0503020204020204" pitchFamily="34" charset="-122"/>
                <a:ea typeface="微软雅黑" panose="020B0503020204020204" pitchFamily="34" charset="-122"/>
              </a:rPr>
              <a:t>（</a:t>
            </a:r>
            <a:r>
              <a:rPr lang="en-US" altLang="zh-CN" sz="1500" b="1" dirty="0">
                <a:solidFill>
                  <a:srgbClr val="2C3E86"/>
                </a:solidFill>
                <a:latin typeface="微软雅黑" panose="020B0503020204020204" pitchFamily="34" charset="-122"/>
                <a:ea typeface="微软雅黑" panose="020B0503020204020204" pitchFamily="34" charset="-122"/>
              </a:rPr>
              <a:t>1</a:t>
            </a:r>
            <a:r>
              <a:rPr lang="zh-CN" altLang="zh-CN" sz="1500" b="1" dirty="0">
                <a:solidFill>
                  <a:srgbClr val="2C3E86"/>
                </a:solidFill>
                <a:latin typeface="微软雅黑" panose="020B0503020204020204" pitchFamily="34" charset="-122"/>
                <a:ea typeface="微软雅黑" panose="020B0503020204020204" pitchFamily="34" charset="-122"/>
              </a:rPr>
              <a:t>）</a:t>
            </a:r>
            <a:r>
              <a:rPr lang="en-US" altLang="zh-CN" sz="1500" b="1" dirty="0">
                <a:solidFill>
                  <a:srgbClr val="2C3E86"/>
                </a:solidFill>
                <a:latin typeface="微软雅黑" panose="020B0503020204020204" pitchFamily="34" charset="-122"/>
                <a:ea typeface="微软雅黑" panose="020B0503020204020204" pitchFamily="34" charset="-122"/>
              </a:rPr>
              <a:t>A</a:t>
            </a:r>
            <a:r>
              <a:rPr lang="zh-CN" altLang="zh-CN" sz="1500" b="1" dirty="0">
                <a:solidFill>
                  <a:srgbClr val="2C3E86"/>
                </a:solidFill>
                <a:latin typeface="微软雅黑" panose="020B0503020204020204" pitchFamily="34" charset="-122"/>
                <a:ea typeface="微软雅黑" panose="020B0503020204020204" pitchFamily="34" charset="-122"/>
              </a:rPr>
              <a:t>公司选择正式入库的招标代理机构数量为</a:t>
            </a:r>
            <a:r>
              <a:rPr lang="en-US" altLang="zh-CN" sz="1500" b="1" dirty="0">
                <a:solidFill>
                  <a:srgbClr val="2C3E86"/>
                </a:solidFill>
                <a:latin typeface="微软雅黑" panose="020B0503020204020204" pitchFamily="34" charset="-122"/>
                <a:ea typeface="微软雅黑" panose="020B0503020204020204" pitchFamily="34" charset="-122"/>
              </a:rPr>
              <a:t>9</a:t>
            </a:r>
            <a:r>
              <a:rPr lang="zh-CN" altLang="zh-CN" sz="1500" b="1" dirty="0">
                <a:solidFill>
                  <a:srgbClr val="2C3E86"/>
                </a:solidFill>
                <a:latin typeface="微软雅黑" panose="020B0503020204020204" pitchFamily="34" charset="-122"/>
                <a:ea typeface="微软雅黑" panose="020B0503020204020204" pitchFamily="34" charset="-122"/>
              </a:rPr>
              <a:t>家，选择候补入库的招标代理机构数量为</a:t>
            </a:r>
            <a:r>
              <a:rPr lang="en-US" altLang="zh-CN" sz="1500" b="1" dirty="0">
                <a:solidFill>
                  <a:srgbClr val="2C3E86"/>
                </a:solidFill>
                <a:latin typeface="微软雅黑" panose="020B0503020204020204" pitchFamily="34" charset="-122"/>
                <a:ea typeface="微软雅黑" panose="020B0503020204020204" pitchFamily="34" charset="-122"/>
              </a:rPr>
              <a:t>5</a:t>
            </a:r>
            <a:r>
              <a:rPr lang="zh-CN" altLang="zh-CN" sz="1500" b="1" dirty="0">
                <a:solidFill>
                  <a:srgbClr val="2C3E86"/>
                </a:solidFill>
                <a:latin typeface="微软雅黑" panose="020B0503020204020204" pitchFamily="34" charset="-122"/>
                <a:ea typeface="微软雅黑" panose="020B0503020204020204" pitchFamily="34" charset="-122"/>
              </a:rPr>
              <a:t>家； </a:t>
            </a:r>
          </a:p>
          <a:p>
            <a:pPr algn="just">
              <a:lnSpc>
                <a:spcPct val="170000"/>
              </a:lnSpc>
              <a:spcBef>
                <a:spcPts val="0"/>
              </a:spcBef>
            </a:pPr>
            <a:r>
              <a:rPr lang="zh-CN" altLang="zh-CN" sz="1500" b="1" dirty="0">
                <a:solidFill>
                  <a:srgbClr val="2C3E86"/>
                </a:solidFill>
                <a:latin typeface="微软雅黑" panose="020B0503020204020204" pitchFamily="34" charset="-122"/>
                <a:ea typeface="微软雅黑" panose="020B0503020204020204" pitchFamily="34" charset="-122"/>
              </a:rPr>
              <a:t>（</a:t>
            </a:r>
            <a:r>
              <a:rPr lang="en-US" altLang="zh-CN" sz="1500" b="1" dirty="0">
                <a:solidFill>
                  <a:srgbClr val="2C3E86"/>
                </a:solidFill>
                <a:latin typeface="微软雅黑" panose="020B0503020204020204" pitchFamily="34" charset="-122"/>
                <a:ea typeface="微软雅黑" panose="020B0503020204020204" pitchFamily="34" charset="-122"/>
              </a:rPr>
              <a:t>2</a:t>
            </a:r>
            <a:r>
              <a:rPr lang="zh-CN" altLang="zh-CN" sz="1500" b="1" dirty="0">
                <a:solidFill>
                  <a:srgbClr val="2C3E86"/>
                </a:solidFill>
                <a:latin typeface="微软雅黑" panose="020B0503020204020204" pitchFamily="34" charset="-122"/>
                <a:ea typeface="微软雅黑" panose="020B0503020204020204" pitchFamily="34" charset="-122"/>
              </a:rPr>
              <a:t>）</a:t>
            </a:r>
            <a:r>
              <a:rPr lang="en-US" altLang="zh-CN" sz="1500" b="1" dirty="0">
                <a:solidFill>
                  <a:srgbClr val="2C3E86"/>
                </a:solidFill>
                <a:latin typeface="微软雅黑" panose="020B0503020204020204" pitchFamily="34" charset="-122"/>
                <a:ea typeface="微软雅黑" panose="020B0503020204020204" pitchFamily="34" charset="-122"/>
              </a:rPr>
              <a:t>B</a:t>
            </a:r>
            <a:r>
              <a:rPr lang="zh-CN" altLang="zh-CN" sz="1500" b="1" dirty="0">
                <a:solidFill>
                  <a:srgbClr val="2C3E86"/>
                </a:solidFill>
                <a:latin typeface="微软雅黑" panose="020B0503020204020204" pitchFamily="34" charset="-122"/>
                <a:ea typeface="微软雅黑" panose="020B0503020204020204" pitchFamily="34" charset="-122"/>
              </a:rPr>
              <a:t>公司选择正式入库的招标代理机构数量为</a:t>
            </a:r>
            <a:r>
              <a:rPr lang="en-US" altLang="zh-CN" sz="1500" b="1" dirty="0">
                <a:solidFill>
                  <a:srgbClr val="2C3E86"/>
                </a:solidFill>
                <a:latin typeface="微软雅黑" panose="020B0503020204020204" pitchFamily="34" charset="-122"/>
                <a:ea typeface="微软雅黑" panose="020B0503020204020204" pitchFamily="34" charset="-122"/>
              </a:rPr>
              <a:t>10</a:t>
            </a:r>
            <a:r>
              <a:rPr lang="zh-CN" altLang="zh-CN" sz="1500" b="1" dirty="0">
                <a:solidFill>
                  <a:srgbClr val="2C3E86"/>
                </a:solidFill>
                <a:latin typeface="微软雅黑" panose="020B0503020204020204" pitchFamily="34" charset="-122"/>
                <a:ea typeface="微软雅黑" panose="020B0503020204020204" pitchFamily="34" charset="-122"/>
              </a:rPr>
              <a:t>家，选择候补入库的招标代理机构数量为</a:t>
            </a:r>
            <a:r>
              <a:rPr lang="en-US" altLang="zh-CN" sz="1500" b="1" dirty="0">
                <a:solidFill>
                  <a:srgbClr val="2C3E86"/>
                </a:solidFill>
                <a:latin typeface="微软雅黑" panose="020B0503020204020204" pitchFamily="34" charset="-122"/>
                <a:ea typeface="微软雅黑" panose="020B0503020204020204" pitchFamily="34" charset="-122"/>
              </a:rPr>
              <a:t>10</a:t>
            </a:r>
            <a:r>
              <a:rPr lang="zh-CN" altLang="zh-CN" sz="1500" b="1" dirty="0">
                <a:solidFill>
                  <a:srgbClr val="2C3E86"/>
                </a:solidFill>
                <a:latin typeface="微软雅黑" panose="020B0503020204020204" pitchFamily="34" charset="-122"/>
                <a:ea typeface="微软雅黑" panose="020B0503020204020204" pitchFamily="34" charset="-122"/>
              </a:rPr>
              <a:t>家；</a:t>
            </a:r>
          </a:p>
          <a:p>
            <a:pPr algn="just">
              <a:lnSpc>
                <a:spcPct val="170000"/>
              </a:lnSpc>
              <a:spcBef>
                <a:spcPts val="0"/>
              </a:spcBef>
            </a:pPr>
            <a:r>
              <a:rPr lang="zh-CN" altLang="zh-CN" sz="1500" b="1" dirty="0">
                <a:solidFill>
                  <a:srgbClr val="2C3E86"/>
                </a:solidFill>
                <a:latin typeface="微软雅黑" panose="020B0503020204020204" pitchFamily="34" charset="-122"/>
                <a:ea typeface="微软雅黑" panose="020B0503020204020204" pitchFamily="34" charset="-122"/>
              </a:rPr>
              <a:t>（</a:t>
            </a:r>
            <a:r>
              <a:rPr lang="en-US" altLang="zh-CN" sz="1500" b="1" dirty="0">
                <a:solidFill>
                  <a:srgbClr val="2C3E86"/>
                </a:solidFill>
                <a:latin typeface="微软雅黑" panose="020B0503020204020204" pitchFamily="34" charset="-122"/>
                <a:ea typeface="微软雅黑" panose="020B0503020204020204" pitchFamily="34" charset="-122"/>
              </a:rPr>
              <a:t>3</a:t>
            </a:r>
            <a:r>
              <a:rPr lang="zh-CN" altLang="zh-CN" sz="1500" b="1" dirty="0">
                <a:solidFill>
                  <a:srgbClr val="2C3E86"/>
                </a:solidFill>
                <a:latin typeface="微软雅黑" panose="020B0503020204020204" pitchFamily="34" charset="-122"/>
                <a:ea typeface="微软雅黑" panose="020B0503020204020204" pitchFamily="34" charset="-122"/>
              </a:rPr>
              <a:t>）</a:t>
            </a:r>
            <a:r>
              <a:rPr lang="en-US" altLang="zh-CN" sz="1500" b="1" dirty="0">
                <a:solidFill>
                  <a:srgbClr val="2C3E86"/>
                </a:solidFill>
                <a:latin typeface="微软雅黑" panose="020B0503020204020204" pitchFamily="34" charset="-122"/>
                <a:ea typeface="微软雅黑" panose="020B0503020204020204" pitchFamily="34" charset="-122"/>
              </a:rPr>
              <a:t>C</a:t>
            </a:r>
            <a:r>
              <a:rPr lang="zh-CN" altLang="zh-CN" sz="1500" b="1" dirty="0">
                <a:solidFill>
                  <a:srgbClr val="2C3E86"/>
                </a:solidFill>
                <a:latin typeface="微软雅黑" panose="020B0503020204020204" pitchFamily="34" charset="-122"/>
                <a:ea typeface="微软雅黑" panose="020B0503020204020204" pitchFamily="34" charset="-122"/>
              </a:rPr>
              <a:t>公司选择正式入库的招标代理机构数量为</a:t>
            </a:r>
            <a:r>
              <a:rPr lang="en-US" altLang="zh-CN" sz="1500" b="1" dirty="0">
                <a:solidFill>
                  <a:srgbClr val="2C3E86"/>
                </a:solidFill>
                <a:latin typeface="微软雅黑" panose="020B0503020204020204" pitchFamily="34" charset="-122"/>
                <a:ea typeface="微软雅黑" panose="020B0503020204020204" pitchFamily="34" charset="-122"/>
              </a:rPr>
              <a:t>12</a:t>
            </a:r>
            <a:r>
              <a:rPr lang="zh-CN" altLang="zh-CN" sz="1500" b="1" dirty="0">
                <a:solidFill>
                  <a:srgbClr val="2C3E86"/>
                </a:solidFill>
                <a:latin typeface="微软雅黑" panose="020B0503020204020204" pitchFamily="34" charset="-122"/>
                <a:ea typeface="微软雅黑" panose="020B0503020204020204" pitchFamily="34" charset="-122"/>
              </a:rPr>
              <a:t>家，选择候补入库的招标代理机构数量为</a:t>
            </a:r>
            <a:r>
              <a:rPr lang="en-US" altLang="zh-CN" sz="1500" b="1" dirty="0">
                <a:solidFill>
                  <a:srgbClr val="2C3E86"/>
                </a:solidFill>
                <a:latin typeface="微软雅黑" panose="020B0503020204020204" pitchFamily="34" charset="-122"/>
                <a:ea typeface="微软雅黑" panose="020B0503020204020204" pitchFamily="34" charset="-122"/>
              </a:rPr>
              <a:t>3</a:t>
            </a:r>
            <a:r>
              <a:rPr lang="zh-CN" altLang="zh-CN" sz="1500" b="1" dirty="0">
                <a:solidFill>
                  <a:srgbClr val="2C3E86"/>
                </a:solidFill>
                <a:latin typeface="微软雅黑" panose="020B0503020204020204" pitchFamily="34" charset="-122"/>
                <a:ea typeface="微软雅黑" panose="020B0503020204020204" pitchFamily="34" charset="-122"/>
              </a:rPr>
              <a:t>家；</a:t>
            </a:r>
          </a:p>
          <a:p>
            <a:pPr algn="just">
              <a:lnSpc>
                <a:spcPct val="170000"/>
              </a:lnSpc>
              <a:spcBef>
                <a:spcPts val="0"/>
              </a:spcBef>
            </a:pPr>
            <a:r>
              <a:rPr lang="zh-CN" altLang="zh-CN" sz="1500" b="1" dirty="0">
                <a:solidFill>
                  <a:srgbClr val="2C3E86"/>
                </a:solidFill>
                <a:latin typeface="微软雅黑" panose="020B0503020204020204" pitchFamily="34" charset="-122"/>
                <a:ea typeface="微软雅黑" panose="020B0503020204020204" pitchFamily="34" charset="-122"/>
              </a:rPr>
              <a:t>（</a:t>
            </a:r>
            <a:r>
              <a:rPr lang="en-US" altLang="zh-CN" sz="1500" b="1" dirty="0">
                <a:solidFill>
                  <a:srgbClr val="2C3E86"/>
                </a:solidFill>
                <a:latin typeface="微软雅黑" panose="020B0503020204020204" pitchFamily="34" charset="-122"/>
                <a:ea typeface="微软雅黑" panose="020B0503020204020204" pitchFamily="34" charset="-122"/>
              </a:rPr>
              <a:t>4</a:t>
            </a:r>
            <a:r>
              <a:rPr lang="zh-CN" altLang="zh-CN" sz="1500" b="1" dirty="0">
                <a:solidFill>
                  <a:srgbClr val="2C3E86"/>
                </a:solidFill>
                <a:latin typeface="微软雅黑" panose="020B0503020204020204" pitchFamily="34" charset="-122"/>
                <a:ea typeface="微软雅黑" panose="020B0503020204020204" pitchFamily="34" charset="-122"/>
              </a:rPr>
              <a:t>）</a:t>
            </a:r>
            <a:r>
              <a:rPr lang="en-US" altLang="zh-CN" sz="1500" b="1" dirty="0">
                <a:solidFill>
                  <a:srgbClr val="2C3E86"/>
                </a:solidFill>
                <a:latin typeface="微软雅黑" panose="020B0503020204020204" pitchFamily="34" charset="-122"/>
                <a:ea typeface="微软雅黑" panose="020B0503020204020204" pitchFamily="34" charset="-122"/>
              </a:rPr>
              <a:t>D</a:t>
            </a:r>
            <a:r>
              <a:rPr lang="zh-CN" altLang="zh-CN" sz="1500" b="1" dirty="0">
                <a:solidFill>
                  <a:srgbClr val="2C3E86"/>
                </a:solidFill>
                <a:latin typeface="微软雅黑" panose="020B0503020204020204" pitchFamily="34" charset="-122"/>
                <a:ea typeface="微软雅黑" panose="020B0503020204020204" pitchFamily="34" charset="-122"/>
              </a:rPr>
              <a:t>公司选择正式入库的招标代理机构数量为</a:t>
            </a:r>
            <a:r>
              <a:rPr lang="en-US" altLang="zh-CN" sz="1500" b="1" dirty="0">
                <a:solidFill>
                  <a:srgbClr val="2C3E86"/>
                </a:solidFill>
                <a:latin typeface="微软雅黑" panose="020B0503020204020204" pitchFamily="34" charset="-122"/>
                <a:ea typeface="微软雅黑" panose="020B0503020204020204" pitchFamily="34" charset="-122"/>
              </a:rPr>
              <a:t>10</a:t>
            </a:r>
            <a:r>
              <a:rPr lang="zh-CN" altLang="zh-CN" sz="1500" b="1" dirty="0">
                <a:solidFill>
                  <a:srgbClr val="2C3E86"/>
                </a:solidFill>
                <a:latin typeface="微软雅黑" panose="020B0503020204020204" pitchFamily="34" charset="-122"/>
                <a:ea typeface="微软雅黑" panose="020B0503020204020204" pitchFamily="34" charset="-122"/>
              </a:rPr>
              <a:t>家，选择候补入库的招标代理机构数量为</a:t>
            </a:r>
            <a:r>
              <a:rPr lang="en-US" altLang="zh-CN" sz="1500" b="1" dirty="0">
                <a:solidFill>
                  <a:srgbClr val="2C3E86"/>
                </a:solidFill>
                <a:latin typeface="微软雅黑" panose="020B0503020204020204" pitchFamily="34" charset="-122"/>
                <a:ea typeface="微软雅黑" panose="020B0503020204020204" pitchFamily="34" charset="-122"/>
              </a:rPr>
              <a:t>3</a:t>
            </a:r>
            <a:r>
              <a:rPr lang="zh-CN" altLang="zh-CN" sz="1500" b="1" dirty="0">
                <a:solidFill>
                  <a:srgbClr val="2C3E86"/>
                </a:solidFill>
                <a:latin typeface="微软雅黑" panose="020B0503020204020204" pitchFamily="34" charset="-122"/>
                <a:ea typeface="微软雅黑" panose="020B0503020204020204" pitchFamily="34" charset="-122"/>
              </a:rPr>
              <a:t>家。</a:t>
            </a:r>
          </a:p>
          <a:p>
            <a:pPr marL="215504" algn="l">
              <a:lnSpc>
                <a:spcPct val="130000"/>
              </a:lnSpc>
              <a:spcBef>
                <a:spcPts val="0"/>
              </a:spcBef>
              <a:buClr>
                <a:srgbClr val="FFC000"/>
              </a:buClr>
            </a:pPr>
            <a:endParaRPr lang="en-US" altLang="zh-CN" sz="1500" b="1" dirty="0">
              <a:solidFill>
                <a:srgbClr val="2C3E86"/>
              </a:solidFill>
              <a:latin typeface="微软雅黑" panose="020B0503020204020204" pitchFamily="34" charset="-122"/>
              <a:ea typeface="微软雅黑" panose="020B0503020204020204" pitchFamily="34" charset="-122"/>
              <a:cs typeface="楷体" pitchFamily="49" charset="-122"/>
            </a:endParaRPr>
          </a:p>
          <a:p>
            <a:pPr marL="215504" algn="l">
              <a:lnSpc>
                <a:spcPct val="130000"/>
              </a:lnSpc>
              <a:spcBef>
                <a:spcPts val="0"/>
              </a:spcBef>
              <a:buClr>
                <a:srgbClr val="FFC000"/>
              </a:buClr>
              <a:buFont typeface="Wingdings" pitchFamily="2" charset="2"/>
              <a:buChar char="l"/>
            </a:pPr>
            <a:endParaRPr lang="zh-CN" altLang="en-US" sz="675" b="1" dirty="0">
              <a:solidFill>
                <a:srgbClr val="2C3E86"/>
              </a:solidFill>
              <a:latin typeface="微软雅黑" panose="020B0503020204020204" pitchFamily="34" charset="-122"/>
              <a:ea typeface="微软雅黑" panose="020B0503020204020204" pitchFamily="34" charset="-122"/>
              <a:cs typeface="楷体" pitchFamily="49" charset="-122"/>
            </a:endParaRPr>
          </a:p>
        </p:txBody>
      </p:sp>
      <p:sp>
        <p:nvSpPr>
          <p:cNvPr id="8196" name="Rectangle 6"/>
          <p:cNvSpPr>
            <a:spLocks noGrp="1" noChangeArrowheads="1"/>
          </p:cNvSpPr>
          <p:nvPr>
            <p:ph type="sldNum" sz="quarter" idx="12"/>
          </p:nvPr>
        </p:nvSpPr>
        <p:spPr>
          <a:xfrm>
            <a:off x="6553200" y="4767263"/>
            <a:ext cx="2133600" cy="273844"/>
          </a:xfrm>
          <a:prstGeom prst="rect">
            <a:avLst/>
          </a:prstGeom>
          <a:noFill/>
        </p:spPr>
        <p:txBody>
          <a:bodyPr vert="horz" lIns="68580" tIns="34290" rIns="68580" bIns="34290" rtlCol="0" anchor="ctr"/>
          <a:lstStyle>
            <a:defPPr>
              <a:defRPr lang="zh-CN"/>
            </a:defPPr>
            <a:lvl1pPr marL="0" lvl="0" indent="0" algn="r" defTabSz="685800" rtl="0" eaLnBrk="0" fontAlgn="base" latinLnBrk="0" hangingPunct="0">
              <a:lnSpc>
                <a:spcPct val="100000"/>
              </a:lnSpc>
              <a:spcBef>
                <a:spcPct val="0"/>
              </a:spcBef>
              <a:spcAft>
                <a:spcPct val="0"/>
              </a:spcAft>
              <a:buNone/>
              <a:defRPr sz="900" b="0" i="0" u="none" kern="1200" baseline="0">
                <a:solidFill>
                  <a:schemeClr val="tx1">
                    <a:tint val="75000"/>
                  </a:schemeClr>
                </a:solidFill>
                <a:latin typeface="Calibri" panose="020F0502020204030204" pitchFamily="34" charset="0"/>
                <a:ea typeface="宋体" panose="02010600030101010101" pitchFamily="2" charset="-122"/>
                <a:cs typeface="+mn-cs"/>
              </a:defRPr>
            </a:lvl1pPr>
            <a:lvl2pPr marL="342900" lvl="1"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685800" lvl="2"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028700" lvl="3"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371600" lvl="4"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1714500" lvl="5"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057400" lvl="6"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2400300" lvl="7"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2743200" lvl="8"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eaLnBrk="1" hangingPunct="1"/>
            <a:fld id="{9A0DB2DC-4C9A-4742-B13C-FB6460FD3503}" type="slidenum">
              <a:rPr lang="zh-CN" altLang="en-US" smtClean="0"/>
              <a:pPr eaLnBrk="1" hangingPunct="1"/>
              <a:t>31</a:t>
            </a:fld>
            <a:endParaRPr lang="en-US" altLang="zh-CN">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85422337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subTitle" idx="1"/>
          </p:nvPr>
        </p:nvSpPr>
        <p:spPr>
          <a:xfrm>
            <a:off x="1385647" y="769437"/>
            <a:ext cx="6534725" cy="4009430"/>
          </a:xfrm>
        </p:spPr>
        <p:txBody>
          <a:bodyPr>
            <a:normAutofit/>
          </a:bodyPr>
          <a:lstStyle/>
          <a:p>
            <a:pPr marL="215504" algn="l">
              <a:lnSpc>
                <a:spcPct val="130000"/>
              </a:lnSpc>
              <a:buClr>
                <a:srgbClr val="FFC000"/>
              </a:buClr>
            </a:pPr>
            <a:r>
              <a:rPr lang="zh-CN" altLang="en-US" b="1" dirty="0">
                <a:solidFill>
                  <a:srgbClr val="2C3E86"/>
                </a:solidFill>
                <a:latin typeface="微软雅黑" panose="020B0503020204020204" pitchFamily="34" charset="-122"/>
                <a:ea typeface="微软雅黑" panose="020B0503020204020204" pitchFamily="34" charset="-122"/>
              </a:rPr>
              <a:t>案例：</a:t>
            </a:r>
            <a:endParaRPr lang="en-US" altLang="zh-CN" b="1" dirty="0">
              <a:solidFill>
                <a:srgbClr val="2C3E86"/>
              </a:solidFill>
              <a:latin typeface="微软雅黑" panose="020B0503020204020204" pitchFamily="34" charset="-122"/>
              <a:ea typeface="微软雅黑" panose="020B0503020204020204" pitchFamily="34" charset="-122"/>
            </a:endParaRPr>
          </a:p>
          <a:p>
            <a:r>
              <a:rPr lang="zh-CN" altLang="en-US" b="1" dirty="0">
                <a:solidFill>
                  <a:srgbClr val="2C3E86"/>
                </a:solidFill>
                <a:latin typeface="微软雅黑" panose="020B0503020204020204" pitchFamily="34" charset="-122"/>
                <a:ea typeface="微软雅黑" panose="020B0503020204020204" pitchFamily="34" charset="-122"/>
              </a:rPr>
              <a:t>**集团二级公司</a:t>
            </a:r>
            <a:r>
              <a:rPr lang="zh-CN" altLang="zh-CN" b="1" dirty="0">
                <a:solidFill>
                  <a:srgbClr val="2C3E86"/>
                </a:solidFill>
                <a:latin typeface="微软雅黑" panose="020B0503020204020204" pitchFamily="34" charset="-122"/>
                <a:ea typeface="微软雅黑" panose="020B0503020204020204" pitchFamily="34" charset="-122"/>
              </a:rPr>
              <a:t>招标代理机构库</a:t>
            </a:r>
            <a:r>
              <a:rPr lang="zh-CN" altLang="en-US" b="1" dirty="0">
                <a:solidFill>
                  <a:srgbClr val="2C3E86"/>
                </a:solidFill>
                <a:latin typeface="微软雅黑" panose="020B0503020204020204" pitchFamily="34" charset="-122"/>
                <a:ea typeface="微软雅黑" panose="020B0503020204020204" pitchFamily="34" charset="-122"/>
              </a:rPr>
              <a:t>比选</a:t>
            </a:r>
            <a:endParaRPr lang="en-US" altLang="zh-CN" b="1" dirty="0">
              <a:solidFill>
                <a:srgbClr val="2C3E86"/>
              </a:solidFill>
              <a:latin typeface="微软雅黑" panose="020B0503020204020204" pitchFamily="34" charset="-122"/>
              <a:ea typeface="微软雅黑" panose="020B0503020204020204" pitchFamily="34" charset="-122"/>
            </a:endParaRPr>
          </a:p>
          <a:p>
            <a:endParaRPr lang="en-US" altLang="zh-CN" b="1" dirty="0">
              <a:solidFill>
                <a:srgbClr val="2C3E86"/>
              </a:solidFill>
              <a:latin typeface="微软雅黑" panose="020B0503020204020204" pitchFamily="34" charset="-122"/>
              <a:ea typeface="微软雅黑" panose="020B0503020204020204" pitchFamily="34" charset="-122"/>
            </a:endParaRPr>
          </a:p>
          <a:p>
            <a:pPr algn="l"/>
            <a:r>
              <a:rPr lang="en-US" altLang="zh-CN" b="1" dirty="0">
                <a:solidFill>
                  <a:srgbClr val="2C3E86"/>
                </a:solidFill>
                <a:latin typeface="微软雅黑" panose="020B0503020204020204" pitchFamily="34" charset="-122"/>
                <a:ea typeface="微软雅黑" panose="020B0503020204020204" pitchFamily="34" charset="-122"/>
              </a:rPr>
              <a:t>     </a:t>
            </a:r>
            <a:r>
              <a:rPr lang="zh-CN" altLang="zh-CN" b="1" dirty="0">
                <a:solidFill>
                  <a:srgbClr val="2C3E86"/>
                </a:solidFill>
                <a:latin typeface="微软雅黑" panose="020B0503020204020204" pitchFamily="34" charset="-122"/>
                <a:ea typeface="微软雅黑" panose="020B0503020204020204" pitchFamily="34" charset="-122"/>
              </a:rPr>
              <a:t>服务期限：暂定</a:t>
            </a:r>
            <a:r>
              <a:rPr lang="en-US" altLang="zh-CN" b="1" dirty="0">
                <a:solidFill>
                  <a:srgbClr val="2C3E86"/>
                </a:solidFill>
                <a:latin typeface="微软雅黑" panose="020B0503020204020204" pitchFamily="34" charset="-122"/>
                <a:ea typeface="微软雅黑" panose="020B0503020204020204" pitchFamily="34" charset="-122"/>
              </a:rPr>
              <a:t>3</a:t>
            </a:r>
            <a:r>
              <a:rPr lang="zh-CN" altLang="zh-CN" b="1" dirty="0">
                <a:solidFill>
                  <a:srgbClr val="2C3E86"/>
                </a:solidFill>
                <a:latin typeface="微软雅黑" panose="020B0503020204020204" pitchFamily="34" charset="-122"/>
                <a:ea typeface="微软雅黑" panose="020B0503020204020204" pitchFamily="34" charset="-122"/>
              </a:rPr>
              <a:t>年。</a:t>
            </a:r>
          </a:p>
          <a:p>
            <a:pPr marL="215504" algn="l">
              <a:lnSpc>
                <a:spcPct val="130000"/>
              </a:lnSpc>
              <a:buClr>
                <a:srgbClr val="FFC000"/>
              </a:buClr>
            </a:pPr>
            <a:endParaRPr lang="en-US" altLang="zh-CN" b="1" dirty="0">
              <a:solidFill>
                <a:srgbClr val="2C3E86"/>
              </a:solidFill>
              <a:latin typeface="微软雅黑" panose="020B0503020204020204" pitchFamily="34" charset="-122"/>
              <a:ea typeface="微软雅黑" panose="020B0503020204020204" pitchFamily="34" charset="-122"/>
              <a:cs typeface="楷体" pitchFamily="49" charset="-122"/>
            </a:endParaRPr>
          </a:p>
          <a:p>
            <a:pPr marL="215504" algn="l">
              <a:lnSpc>
                <a:spcPct val="130000"/>
              </a:lnSpc>
              <a:buClr>
                <a:srgbClr val="FFC000"/>
              </a:buClr>
              <a:buFont typeface="Wingdings" pitchFamily="2" charset="2"/>
              <a:buChar char="l"/>
            </a:pPr>
            <a:endParaRPr lang="zh-CN" altLang="en-US" b="1" dirty="0">
              <a:latin typeface="黑体" pitchFamily="49" charset="-122"/>
              <a:ea typeface="黑体" pitchFamily="49" charset="-122"/>
              <a:cs typeface="楷体" pitchFamily="49" charset="-122"/>
            </a:endParaRPr>
          </a:p>
        </p:txBody>
      </p:sp>
      <p:sp>
        <p:nvSpPr>
          <p:cNvPr id="8196" name="Rectangle 6"/>
          <p:cNvSpPr>
            <a:spLocks noGrp="1" noChangeArrowheads="1"/>
          </p:cNvSpPr>
          <p:nvPr>
            <p:ph type="sldNum" sz="quarter" idx="12"/>
          </p:nvPr>
        </p:nvSpPr>
        <p:spPr>
          <a:xfrm>
            <a:off x="6553200" y="4767263"/>
            <a:ext cx="2133600" cy="273844"/>
          </a:xfrm>
          <a:prstGeom prst="rect">
            <a:avLst/>
          </a:prstGeom>
          <a:noFill/>
        </p:spPr>
        <p:txBody>
          <a:bodyPr vert="horz" lIns="68580" tIns="34290" rIns="68580" bIns="34290" rtlCol="0" anchor="ctr"/>
          <a:lstStyle>
            <a:defPPr>
              <a:defRPr lang="zh-CN"/>
            </a:defPPr>
            <a:lvl1pPr marL="0" lvl="0" indent="0" algn="r" defTabSz="685800" rtl="0" eaLnBrk="0" fontAlgn="base" latinLnBrk="0" hangingPunct="0">
              <a:lnSpc>
                <a:spcPct val="100000"/>
              </a:lnSpc>
              <a:spcBef>
                <a:spcPct val="0"/>
              </a:spcBef>
              <a:spcAft>
                <a:spcPct val="0"/>
              </a:spcAft>
              <a:buNone/>
              <a:defRPr sz="900" b="0" i="0" u="none" kern="1200" baseline="0">
                <a:solidFill>
                  <a:schemeClr val="tx1">
                    <a:tint val="75000"/>
                  </a:schemeClr>
                </a:solidFill>
                <a:latin typeface="Calibri" panose="020F0502020204030204" pitchFamily="34" charset="0"/>
                <a:ea typeface="宋体" panose="02010600030101010101" pitchFamily="2" charset="-122"/>
                <a:cs typeface="+mn-cs"/>
              </a:defRPr>
            </a:lvl1pPr>
            <a:lvl2pPr marL="342900" lvl="1"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685800" lvl="2"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028700" lvl="3"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371600" lvl="4"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1714500" lvl="5"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057400" lvl="6"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2400300" lvl="7"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2743200" lvl="8"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eaLnBrk="1" hangingPunct="1"/>
            <a:fld id="{9A0DB2DC-4C9A-4742-B13C-FB6460FD3503}" type="slidenum">
              <a:rPr lang="zh-CN" altLang="en-US" smtClean="0"/>
              <a:pPr eaLnBrk="1" hangingPunct="1"/>
              <a:t>32</a:t>
            </a:fld>
            <a:endParaRPr lang="en-US" altLang="zh-CN">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6174295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subTitle" idx="1"/>
          </p:nvPr>
        </p:nvSpPr>
        <p:spPr>
          <a:xfrm>
            <a:off x="1489779" y="681539"/>
            <a:ext cx="5948418" cy="3923705"/>
          </a:xfrm>
        </p:spPr>
        <p:txBody>
          <a:bodyPr>
            <a:normAutofit/>
          </a:bodyPr>
          <a:lstStyle/>
          <a:p>
            <a:pPr marL="215504" algn="just">
              <a:lnSpc>
                <a:spcPct val="130000"/>
              </a:lnSpc>
              <a:buClr>
                <a:srgbClr val="FFC000"/>
              </a:buClr>
            </a:pPr>
            <a:r>
              <a:rPr lang="zh-CN" altLang="en-US" sz="1800" b="1" dirty="0">
                <a:solidFill>
                  <a:srgbClr val="2C3E86"/>
                </a:solidFill>
                <a:latin typeface="微软雅黑" panose="020B0503020204020204" pitchFamily="34" charset="-122"/>
                <a:ea typeface="微软雅黑" panose="020B0503020204020204" pitchFamily="34" charset="-122"/>
              </a:rPr>
              <a:t>案例：</a:t>
            </a:r>
            <a:endParaRPr lang="en-US" altLang="zh-CN" sz="1800" b="1" dirty="0">
              <a:solidFill>
                <a:srgbClr val="2C3E86"/>
              </a:solidFill>
              <a:latin typeface="微软雅黑" panose="020B0503020204020204" pitchFamily="34" charset="-122"/>
              <a:ea typeface="微软雅黑" panose="020B0503020204020204" pitchFamily="34" charset="-122"/>
            </a:endParaRPr>
          </a:p>
          <a:p>
            <a:r>
              <a:rPr lang="zh-CN" altLang="en-US" sz="1800" b="1" dirty="0">
                <a:solidFill>
                  <a:srgbClr val="2C3E86"/>
                </a:solidFill>
                <a:latin typeface="微软雅黑" panose="020B0503020204020204" pitchFamily="34" charset="-122"/>
                <a:ea typeface="微软雅黑" panose="020B0503020204020204" pitchFamily="34" charset="-122"/>
              </a:rPr>
              <a:t>**集团二级公司</a:t>
            </a:r>
            <a:r>
              <a:rPr lang="zh-CN" altLang="zh-CN" sz="1800" b="1" dirty="0">
                <a:solidFill>
                  <a:srgbClr val="2C3E86"/>
                </a:solidFill>
                <a:latin typeface="微软雅黑" panose="020B0503020204020204" pitchFamily="34" charset="-122"/>
                <a:ea typeface="微软雅黑" panose="020B0503020204020204" pitchFamily="34" charset="-122"/>
              </a:rPr>
              <a:t>招标代理机构库</a:t>
            </a:r>
            <a:r>
              <a:rPr lang="zh-CN" altLang="en-US" sz="1800" b="1" dirty="0">
                <a:solidFill>
                  <a:srgbClr val="2C3E86"/>
                </a:solidFill>
                <a:latin typeface="微软雅黑" panose="020B0503020204020204" pitchFamily="34" charset="-122"/>
                <a:ea typeface="微软雅黑" panose="020B0503020204020204" pitchFamily="34" charset="-122"/>
              </a:rPr>
              <a:t>比选</a:t>
            </a:r>
            <a:endParaRPr lang="en-US" altLang="zh-CN" sz="1800" b="1" dirty="0">
              <a:solidFill>
                <a:srgbClr val="2C3E86"/>
              </a:solidFill>
              <a:latin typeface="微软雅黑" panose="020B0503020204020204" pitchFamily="34" charset="-122"/>
              <a:ea typeface="微软雅黑" panose="020B0503020204020204" pitchFamily="34" charset="-122"/>
            </a:endParaRPr>
          </a:p>
          <a:p>
            <a:pPr algn="just"/>
            <a:endParaRPr lang="en-US" altLang="zh-CN" sz="1800" b="1" dirty="0">
              <a:solidFill>
                <a:srgbClr val="2C3E86"/>
              </a:solidFill>
              <a:latin typeface="微软雅黑" panose="020B0503020204020204" pitchFamily="34" charset="-122"/>
              <a:ea typeface="微软雅黑" panose="020B0503020204020204" pitchFamily="34" charset="-122"/>
            </a:endParaRPr>
          </a:p>
          <a:p>
            <a:pPr>
              <a:lnSpc>
                <a:spcPct val="120000"/>
              </a:lnSpc>
              <a:spcBef>
                <a:spcPts val="225"/>
              </a:spcBef>
              <a:spcAft>
                <a:spcPts val="225"/>
              </a:spcAft>
            </a:pPr>
            <a:r>
              <a:rPr lang="zh-CN" altLang="en-US" sz="1800" b="1" dirty="0">
                <a:solidFill>
                  <a:srgbClr val="2C3E86"/>
                </a:solidFill>
                <a:latin typeface="微软雅黑" panose="020B0503020204020204" pitchFamily="34" charset="-122"/>
                <a:ea typeface="微软雅黑" panose="020B0503020204020204" pitchFamily="34" charset="-122"/>
              </a:rPr>
              <a:t>评审办法：综合评估法</a:t>
            </a:r>
            <a:endParaRPr lang="en-US" altLang="zh-CN" sz="1800" b="1" dirty="0">
              <a:solidFill>
                <a:srgbClr val="2C3E86"/>
              </a:solidFill>
              <a:latin typeface="微软雅黑" panose="020B0503020204020204" pitchFamily="34" charset="-122"/>
              <a:ea typeface="微软雅黑" panose="020B0503020204020204" pitchFamily="34" charset="-122"/>
            </a:endParaRPr>
          </a:p>
          <a:p>
            <a:pPr>
              <a:lnSpc>
                <a:spcPct val="120000"/>
              </a:lnSpc>
              <a:spcBef>
                <a:spcPts val="225"/>
              </a:spcBef>
              <a:spcAft>
                <a:spcPts val="225"/>
              </a:spcAft>
            </a:pPr>
            <a:endParaRPr lang="en-US" altLang="zh-CN" sz="1800" b="1" dirty="0">
              <a:solidFill>
                <a:srgbClr val="2C3E86"/>
              </a:solidFill>
              <a:latin typeface="微软雅黑" panose="020B0503020204020204" pitchFamily="34" charset="-122"/>
              <a:ea typeface="微软雅黑" panose="020B0503020204020204" pitchFamily="34" charset="-122"/>
            </a:endParaRPr>
          </a:p>
          <a:p>
            <a:pPr algn="l">
              <a:spcBef>
                <a:spcPts val="225"/>
              </a:spcBef>
              <a:spcAft>
                <a:spcPts val="225"/>
              </a:spcAft>
            </a:pPr>
            <a:r>
              <a:rPr lang="zh-CN" altLang="zh-CN" sz="1800" b="1" dirty="0">
                <a:solidFill>
                  <a:srgbClr val="2C3E86"/>
                </a:solidFill>
                <a:latin typeface="微软雅黑" panose="020B0503020204020204" pitchFamily="34" charset="-122"/>
                <a:ea typeface="微软雅黑" panose="020B0503020204020204" pitchFamily="34" charset="-122"/>
              </a:rPr>
              <a:t>（</a:t>
            </a:r>
            <a:r>
              <a:rPr lang="en-US" altLang="zh-CN" sz="1800" b="1" dirty="0">
                <a:solidFill>
                  <a:srgbClr val="2C3E86"/>
                </a:solidFill>
                <a:latin typeface="微软雅黑" panose="020B0503020204020204" pitchFamily="34" charset="-122"/>
                <a:ea typeface="微软雅黑" panose="020B0503020204020204" pitchFamily="34" charset="-122"/>
              </a:rPr>
              <a:t>1</a:t>
            </a:r>
            <a:r>
              <a:rPr lang="zh-CN" altLang="zh-CN" sz="1800" b="1" dirty="0">
                <a:solidFill>
                  <a:srgbClr val="2C3E86"/>
                </a:solidFill>
                <a:latin typeface="微软雅黑" panose="020B0503020204020204" pitchFamily="34" charset="-122"/>
                <a:ea typeface="微软雅黑" panose="020B0503020204020204" pitchFamily="34" charset="-122"/>
              </a:rPr>
              <a:t>）商务文件部分：</a:t>
            </a:r>
            <a:r>
              <a:rPr lang="en-US" altLang="zh-CN" sz="1800" b="1" dirty="0">
                <a:solidFill>
                  <a:srgbClr val="2C3E86"/>
                </a:solidFill>
                <a:latin typeface="微软雅黑" panose="020B0503020204020204" pitchFamily="34" charset="-122"/>
                <a:ea typeface="微软雅黑" panose="020B0503020204020204" pitchFamily="34" charset="-122"/>
              </a:rPr>
              <a:t>40</a:t>
            </a:r>
            <a:r>
              <a:rPr lang="zh-CN" altLang="zh-CN" sz="1800" b="1" dirty="0">
                <a:solidFill>
                  <a:srgbClr val="2C3E86"/>
                </a:solidFill>
                <a:latin typeface="微软雅黑" panose="020B0503020204020204" pitchFamily="34" charset="-122"/>
                <a:ea typeface="微软雅黑" panose="020B0503020204020204" pitchFamily="34" charset="-122"/>
              </a:rPr>
              <a:t>分</a:t>
            </a:r>
          </a:p>
          <a:p>
            <a:pPr algn="l">
              <a:spcBef>
                <a:spcPts val="225"/>
              </a:spcBef>
              <a:spcAft>
                <a:spcPts val="225"/>
              </a:spcAft>
            </a:pPr>
            <a:r>
              <a:rPr lang="zh-CN" altLang="zh-CN" sz="1800" b="1" dirty="0">
                <a:solidFill>
                  <a:srgbClr val="2C3E86"/>
                </a:solidFill>
                <a:latin typeface="微软雅黑" panose="020B0503020204020204" pitchFamily="34" charset="-122"/>
                <a:ea typeface="微软雅黑" panose="020B0503020204020204" pitchFamily="34" charset="-122"/>
              </a:rPr>
              <a:t>（</a:t>
            </a:r>
            <a:r>
              <a:rPr lang="en-US" altLang="zh-CN" sz="1800" b="1" dirty="0">
                <a:solidFill>
                  <a:srgbClr val="2C3E86"/>
                </a:solidFill>
                <a:latin typeface="微软雅黑" panose="020B0503020204020204" pitchFamily="34" charset="-122"/>
                <a:ea typeface="微软雅黑" panose="020B0503020204020204" pitchFamily="34" charset="-122"/>
              </a:rPr>
              <a:t>2</a:t>
            </a:r>
            <a:r>
              <a:rPr lang="zh-CN" altLang="zh-CN" sz="1800" b="1" dirty="0">
                <a:solidFill>
                  <a:srgbClr val="2C3E86"/>
                </a:solidFill>
                <a:latin typeface="微软雅黑" panose="020B0503020204020204" pitchFamily="34" charset="-122"/>
                <a:ea typeface="微软雅黑" panose="020B0503020204020204" pitchFamily="34" charset="-122"/>
              </a:rPr>
              <a:t>）技术文件部分：</a:t>
            </a:r>
            <a:r>
              <a:rPr lang="en-US" altLang="zh-CN" sz="1800" b="1" dirty="0">
                <a:solidFill>
                  <a:srgbClr val="2C3E86"/>
                </a:solidFill>
                <a:latin typeface="微软雅黑" panose="020B0503020204020204" pitchFamily="34" charset="-122"/>
                <a:ea typeface="微软雅黑" panose="020B0503020204020204" pitchFamily="34" charset="-122"/>
              </a:rPr>
              <a:t>60</a:t>
            </a:r>
            <a:r>
              <a:rPr lang="zh-CN" altLang="zh-CN" sz="1800" b="1" dirty="0">
                <a:solidFill>
                  <a:srgbClr val="2C3E86"/>
                </a:solidFill>
                <a:latin typeface="微软雅黑" panose="020B0503020204020204" pitchFamily="34" charset="-122"/>
                <a:ea typeface="微软雅黑" panose="020B0503020204020204" pitchFamily="34" charset="-122"/>
              </a:rPr>
              <a:t>分</a:t>
            </a:r>
            <a:endParaRPr lang="en-US" altLang="zh-CN" sz="1800" b="1" dirty="0">
              <a:solidFill>
                <a:srgbClr val="2C3E86"/>
              </a:solidFill>
              <a:latin typeface="微软雅黑" panose="020B0503020204020204" pitchFamily="34" charset="-122"/>
              <a:ea typeface="微软雅黑" panose="020B0503020204020204" pitchFamily="34" charset="-122"/>
            </a:endParaRPr>
          </a:p>
          <a:p>
            <a:pPr algn="l">
              <a:spcBef>
                <a:spcPts val="225"/>
              </a:spcBef>
              <a:spcAft>
                <a:spcPts val="225"/>
              </a:spcAft>
            </a:pPr>
            <a:r>
              <a:rPr lang="zh-CN" altLang="en-US" sz="1800" b="1" dirty="0">
                <a:solidFill>
                  <a:srgbClr val="2C3E86"/>
                </a:solidFill>
                <a:latin typeface="微软雅黑" panose="020B0503020204020204" pitchFamily="34" charset="-122"/>
                <a:ea typeface="微软雅黑" panose="020B0503020204020204" pitchFamily="34" charset="-122"/>
              </a:rPr>
              <a:t>（</a:t>
            </a:r>
            <a:r>
              <a:rPr lang="en-US" altLang="zh-CN" sz="1800" b="1" dirty="0">
                <a:solidFill>
                  <a:srgbClr val="2C3E86"/>
                </a:solidFill>
                <a:latin typeface="微软雅黑" panose="020B0503020204020204" pitchFamily="34" charset="-122"/>
                <a:ea typeface="微软雅黑" panose="020B0503020204020204" pitchFamily="34" charset="-122"/>
              </a:rPr>
              <a:t>3</a:t>
            </a:r>
            <a:r>
              <a:rPr lang="zh-CN" altLang="en-US" sz="1800" b="1" dirty="0">
                <a:solidFill>
                  <a:srgbClr val="2C3E86"/>
                </a:solidFill>
                <a:latin typeface="微软雅黑" panose="020B0503020204020204" pitchFamily="34" charset="-122"/>
                <a:ea typeface="微软雅黑" panose="020B0503020204020204" pitchFamily="34" charset="-122"/>
              </a:rPr>
              <a:t>）</a:t>
            </a:r>
            <a:r>
              <a:rPr lang="zh-CN" altLang="zh-CN" sz="1800" b="1" dirty="0">
                <a:solidFill>
                  <a:srgbClr val="2C3E86"/>
                </a:solidFill>
                <a:latin typeface="微软雅黑" panose="020B0503020204020204" pitchFamily="34" charset="-122"/>
                <a:ea typeface="微软雅黑" panose="020B0503020204020204" pitchFamily="34" charset="-122"/>
              </a:rPr>
              <a:t>报价</a:t>
            </a:r>
            <a:r>
              <a:rPr lang="zh-CN" altLang="en-US" sz="1800" b="1" dirty="0">
                <a:solidFill>
                  <a:srgbClr val="2C3E86"/>
                </a:solidFill>
                <a:latin typeface="微软雅黑" panose="020B0503020204020204" pitchFamily="34" charset="-122"/>
                <a:ea typeface="微软雅黑" panose="020B0503020204020204" pitchFamily="34" charset="-122"/>
              </a:rPr>
              <a:t>：</a:t>
            </a:r>
            <a:r>
              <a:rPr lang="en-US" altLang="zh-CN" sz="1800" b="1" dirty="0">
                <a:solidFill>
                  <a:srgbClr val="2C3E86"/>
                </a:solidFill>
                <a:latin typeface="微软雅黑" panose="020B0503020204020204" pitchFamily="34" charset="-122"/>
                <a:ea typeface="微软雅黑" panose="020B0503020204020204" pitchFamily="34" charset="-122"/>
              </a:rPr>
              <a:t>0</a:t>
            </a:r>
            <a:r>
              <a:rPr lang="zh-CN" altLang="en-US" sz="1800" b="1" dirty="0">
                <a:solidFill>
                  <a:srgbClr val="2C3E86"/>
                </a:solidFill>
                <a:latin typeface="微软雅黑" panose="020B0503020204020204" pitchFamily="34" charset="-122"/>
                <a:ea typeface="微软雅黑" panose="020B0503020204020204" pitchFamily="34" charset="-122"/>
              </a:rPr>
              <a:t>分（不适用）</a:t>
            </a:r>
            <a:endParaRPr lang="en-US" altLang="zh-CN" sz="1800" b="1" dirty="0">
              <a:solidFill>
                <a:srgbClr val="2C3E86"/>
              </a:solidFill>
              <a:latin typeface="微软雅黑" panose="020B0503020204020204" pitchFamily="34" charset="-122"/>
              <a:ea typeface="微软雅黑" panose="020B0503020204020204" pitchFamily="34" charset="-122"/>
            </a:endParaRPr>
          </a:p>
          <a:p>
            <a:endParaRPr lang="en-US" altLang="zh-CN" sz="1500" b="1" dirty="0">
              <a:solidFill>
                <a:srgbClr val="2C3E86"/>
              </a:solidFill>
              <a:latin typeface="微软雅黑" panose="020B0503020204020204" pitchFamily="34" charset="-122"/>
              <a:ea typeface="微软雅黑" panose="020B0503020204020204" pitchFamily="34" charset="-122"/>
            </a:endParaRPr>
          </a:p>
          <a:p>
            <a:pPr algn="l"/>
            <a:endParaRPr lang="en-US" altLang="zh-CN" sz="1350" b="1" dirty="0">
              <a:latin typeface="微软雅黑" panose="020B0503020204020204" pitchFamily="34" charset="-122"/>
              <a:ea typeface="微软雅黑" panose="020B0503020204020204" pitchFamily="34" charset="-122"/>
            </a:endParaRPr>
          </a:p>
        </p:txBody>
      </p:sp>
      <p:sp>
        <p:nvSpPr>
          <p:cNvPr id="8196" name="Rectangle 6"/>
          <p:cNvSpPr>
            <a:spLocks noGrp="1" noChangeArrowheads="1"/>
          </p:cNvSpPr>
          <p:nvPr>
            <p:ph type="sldNum" sz="quarter" idx="12"/>
          </p:nvPr>
        </p:nvSpPr>
        <p:spPr>
          <a:xfrm>
            <a:off x="6553200" y="4767263"/>
            <a:ext cx="2133600" cy="273844"/>
          </a:xfrm>
          <a:prstGeom prst="rect">
            <a:avLst/>
          </a:prstGeom>
          <a:noFill/>
        </p:spPr>
        <p:txBody>
          <a:bodyPr vert="horz" lIns="68580" tIns="34290" rIns="68580" bIns="34290" rtlCol="0" anchor="ctr"/>
          <a:lstStyle>
            <a:defPPr>
              <a:defRPr lang="zh-CN"/>
            </a:defPPr>
            <a:lvl1pPr marL="0" lvl="0" indent="0" algn="r" defTabSz="685800" rtl="0" eaLnBrk="0" fontAlgn="base" latinLnBrk="0" hangingPunct="0">
              <a:lnSpc>
                <a:spcPct val="100000"/>
              </a:lnSpc>
              <a:spcBef>
                <a:spcPct val="0"/>
              </a:spcBef>
              <a:spcAft>
                <a:spcPct val="0"/>
              </a:spcAft>
              <a:buNone/>
              <a:defRPr sz="900" b="0" i="0" u="none" kern="1200" baseline="0">
                <a:solidFill>
                  <a:schemeClr val="tx1">
                    <a:tint val="75000"/>
                  </a:schemeClr>
                </a:solidFill>
                <a:latin typeface="Calibri" panose="020F0502020204030204" pitchFamily="34" charset="0"/>
                <a:ea typeface="宋体" panose="02010600030101010101" pitchFamily="2" charset="-122"/>
                <a:cs typeface="+mn-cs"/>
              </a:defRPr>
            </a:lvl1pPr>
            <a:lvl2pPr marL="342900" lvl="1"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685800" lvl="2"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028700" lvl="3"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371600" lvl="4"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1714500" lvl="5"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057400" lvl="6"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2400300" lvl="7"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2743200" lvl="8"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eaLnBrk="1" hangingPunct="1"/>
            <a:fld id="{9A0DB2DC-4C9A-4742-B13C-FB6460FD3503}" type="slidenum">
              <a:rPr lang="zh-CN" altLang="en-US" smtClean="0"/>
              <a:pPr eaLnBrk="1" hangingPunct="1"/>
              <a:t>33</a:t>
            </a:fld>
            <a:endParaRPr lang="en-US" altLang="zh-CN">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50280393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subTitle" idx="1"/>
          </p:nvPr>
        </p:nvSpPr>
        <p:spPr>
          <a:xfrm>
            <a:off x="1489780" y="681540"/>
            <a:ext cx="6458282" cy="3924149"/>
          </a:xfrm>
        </p:spPr>
        <p:txBody>
          <a:bodyPr>
            <a:normAutofit lnSpcReduction="10000"/>
          </a:bodyPr>
          <a:lstStyle/>
          <a:p>
            <a:pPr marL="215504" algn="just">
              <a:lnSpc>
                <a:spcPct val="130000"/>
              </a:lnSpc>
              <a:spcBef>
                <a:spcPts val="225"/>
              </a:spcBef>
              <a:spcAft>
                <a:spcPts val="225"/>
              </a:spcAft>
              <a:buClr>
                <a:srgbClr val="FFC000"/>
              </a:buClr>
            </a:pPr>
            <a:r>
              <a:rPr lang="zh-CN" altLang="en-US" sz="1500" b="1" dirty="0">
                <a:solidFill>
                  <a:srgbClr val="2C3E86"/>
                </a:solidFill>
                <a:latin typeface="微软雅黑" panose="020B0503020204020204" pitchFamily="34" charset="-122"/>
                <a:ea typeface="微软雅黑" panose="020B0503020204020204" pitchFamily="34" charset="-122"/>
              </a:rPr>
              <a:t>案例：</a:t>
            </a:r>
            <a:endParaRPr lang="en-US" altLang="zh-CN" sz="1500" b="1" dirty="0">
              <a:solidFill>
                <a:srgbClr val="2C3E86"/>
              </a:solidFill>
              <a:latin typeface="微软雅黑" panose="020B0503020204020204" pitchFamily="34" charset="-122"/>
              <a:ea typeface="微软雅黑" panose="020B0503020204020204" pitchFamily="34" charset="-122"/>
            </a:endParaRPr>
          </a:p>
          <a:p>
            <a:pPr>
              <a:spcBef>
                <a:spcPts val="225"/>
              </a:spcBef>
              <a:spcAft>
                <a:spcPts val="225"/>
              </a:spcAft>
            </a:pPr>
            <a:r>
              <a:rPr lang="zh-CN" altLang="en-US" sz="1500" b="1" dirty="0">
                <a:solidFill>
                  <a:srgbClr val="2C3E86"/>
                </a:solidFill>
                <a:latin typeface="微软雅黑" panose="020B0503020204020204" pitchFamily="34" charset="-122"/>
                <a:ea typeface="微软雅黑" panose="020B0503020204020204" pitchFamily="34" charset="-122"/>
              </a:rPr>
              <a:t>**集团有限公司</a:t>
            </a:r>
            <a:r>
              <a:rPr lang="zh-CN" altLang="zh-CN" sz="1500" b="1" dirty="0">
                <a:solidFill>
                  <a:srgbClr val="2C3E86"/>
                </a:solidFill>
                <a:latin typeface="微软雅黑" panose="020B0503020204020204" pitchFamily="34" charset="-122"/>
                <a:ea typeface="微软雅黑" panose="020B0503020204020204" pitchFamily="34" charset="-122"/>
              </a:rPr>
              <a:t>招标代理机构库</a:t>
            </a:r>
            <a:r>
              <a:rPr lang="zh-CN" altLang="en-US" sz="1500" b="1" dirty="0">
                <a:solidFill>
                  <a:srgbClr val="2C3E86"/>
                </a:solidFill>
                <a:latin typeface="微软雅黑" panose="020B0503020204020204" pitchFamily="34" charset="-122"/>
                <a:ea typeface="微软雅黑" panose="020B0503020204020204" pitchFamily="34" charset="-122"/>
              </a:rPr>
              <a:t>招标</a:t>
            </a:r>
            <a:endParaRPr lang="en-US" altLang="zh-CN" sz="1500" b="1" dirty="0">
              <a:solidFill>
                <a:srgbClr val="2C3E86"/>
              </a:solidFill>
              <a:latin typeface="微软雅黑" panose="020B0503020204020204" pitchFamily="34" charset="-122"/>
              <a:ea typeface="微软雅黑" panose="020B0503020204020204" pitchFamily="34" charset="-122"/>
            </a:endParaRPr>
          </a:p>
          <a:p>
            <a:pPr fontAlgn="b">
              <a:spcBef>
                <a:spcPts val="450"/>
              </a:spcBef>
              <a:spcAft>
                <a:spcPts val="450"/>
              </a:spcAft>
            </a:pPr>
            <a:r>
              <a:rPr lang="zh-CN" altLang="zh-CN" sz="1500" b="1" dirty="0">
                <a:solidFill>
                  <a:srgbClr val="2C3E86"/>
                </a:solidFill>
                <a:latin typeface="微软雅黑" panose="020B0503020204020204" pitchFamily="34" charset="-122"/>
                <a:ea typeface="微软雅黑" panose="020B0503020204020204" pitchFamily="34" charset="-122"/>
              </a:rPr>
              <a:t>招标代理服务框架协议</a:t>
            </a:r>
            <a:endParaRPr lang="en-US" altLang="zh-CN" sz="1500" b="1" dirty="0">
              <a:solidFill>
                <a:srgbClr val="2C3E86"/>
              </a:solidFill>
              <a:latin typeface="微软雅黑" panose="020B0503020204020204" pitchFamily="34" charset="-122"/>
              <a:ea typeface="微软雅黑" panose="020B0503020204020204" pitchFamily="34" charset="-122"/>
            </a:endParaRPr>
          </a:p>
          <a:p>
            <a:pPr indent="342900">
              <a:spcBef>
                <a:spcPts val="225"/>
              </a:spcBef>
              <a:spcAft>
                <a:spcPts val="225"/>
              </a:spcAft>
            </a:pPr>
            <a:endParaRPr lang="en-US" altLang="zh-CN" sz="1500" b="1" dirty="0">
              <a:solidFill>
                <a:srgbClr val="2C3E86"/>
              </a:solidFill>
              <a:latin typeface="微软雅黑" panose="020B0503020204020204" pitchFamily="34" charset="-122"/>
              <a:ea typeface="微软雅黑" panose="020B0503020204020204" pitchFamily="34" charset="-122"/>
            </a:endParaRPr>
          </a:p>
          <a:p>
            <a:pPr algn="just">
              <a:lnSpc>
                <a:spcPct val="150000"/>
              </a:lnSpc>
            </a:pPr>
            <a:r>
              <a:rPr lang="zh-CN" altLang="zh-CN" sz="1350" b="1" kern="100" dirty="0">
                <a:solidFill>
                  <a:srgbClr val="2C3E86"/>
                </a:solidFill>
                <a:latin typeface="微软雅黑" panose="020B0503020204020204" pitchFamily="34" charset="-122"/>
                <a:ea typeface="微软雅黑" panose="020B0503020204020204" pitchFamily="34" charset="-122"/>
              </a:rPr>
              <a:t>委托方：</a:t>
            </a:r>
            <a:r>
              <a:rPr lang="zh-CN" altLang="zh-CN" sz="1350" b="1" u="sng" kern="100" dirty="0">
                <a:solidFill>
                  <a:srgbClr val="2C3E86"/>
                </a:solidFill>
                <a:latin typeface="微软雅黑" panose="020B0503020204020204" pitchFamily="34" charset="-122"/>
                <a:ea typeface="微软雅黑" panose="020B0503020204020204" pitchFamily="34" charset="-122"/>
              </a:rPr>
              <a:t> </a:t>
            </a:r>
            <a:r>
              <a:rPr lang="en-US" altLang="zh-CN" sz="1350" b="1" u="sng" kern="100" dirty="0">
                <a:solidFill>
                  <a:srgbClr val="2C3E86"/>
                </a:solidFill>
                <a:latin typeface="微软雅黑" panose="020B0503020204020204" pitchFamily="34" charset="-122"/>
                <a:ea typeface="微软雅黑" panose="020B0503020204020204" pitchFamily="34" charset="-122"/>
              </a:rPr>
              <a:t>                           </a:t>
            </a:r>
            <a:r>
              <a:rPr lang="zh-CN" altLang="zh-CN" sz="1350" b="1" kern="100" dirty="0">
                <a:solidFill>
                  <a:srgbClr val="2C3E86"/>
                </a:solidFill>
                <a:latin typeface="微软雅黑" panose="020B0503020204020204" pitchFamily="34" charset="-122"/>
                <a:ea typeface="微软雅黑" panose="020B0503020204020204" pitchFamily="34" charset="-122"/>
              </a:rPr>
              <a:t>（以下简称“甲方”）</a:t>
            </a:r>
          </a:p>
          <a:p>
            <a:pPr algn="just">
              <a:lnSpc>
                <a:spcPct val="150000"/>
              </a:lnSpc>
            </a:pPr>
            <a:r>
              <a:rPr lang="zh-CN" altLang="zh-CN" sz="1350" b="1" kern="100" dirty="0">
                <a:solidFill>
                  <a:srgbClr val="2C3E86"/>
                </a:solidFill>
                <a:latin typeface="微软雅黑" panose="020B0503020204020204" pitchFamily="34" charset="-122"/>
                <a:ea typeface="微软雅黑" panose="020B0503020204020204" pitchFamily="34" charset="-122"/>
              </a:rPr>
              <a:t>受托方：</a:t>
            </a:r>
            <a:r>
              <a:rPr lang="en-US" altLang="zh-CN" sz="1350" b="1" u="sng" kern="100" dirty="0">
                <a:solidFill>
                  <a:srgbClr val="2C3E86"/>
                </a:solidFill>
                <a:latin typeface="微软雅黑" panose="020B0503020204020204" pitchFamily="34" charset="-122"/>
                <a:ea typeface="微软雅黑" panose="020B0503020204020204" pitchFamily="34" charset="-122"/>
              </a:rPr>
              <a:t>                            </a:t>
            </a:r>
            <a:r>
              <a:rPr lang="zh-CN" altLang="zh-CN" sz="1350" b="1" kern="100" dirty="0">
                <a:solidFill>
                  <a:srgbClr val="2C3E86"/>
                </a:solidFill>
                <a:latin typeface="微软雅黑" panose="020B0503020204020204" pitchFamily="34" charset="-122"/>
                <a:ea typeface="微软雅黑" panose="020B0503020204020204" pitchFamily="34" charset="-122"/>
              </a:rPr>
              <a:t>（以下简称“乙方”）</a:t>
            </a:r>
            <a:r>
              <a:rPr lang="en-US" altLang="zh-CN" sz="1350" b="1" kern="100" dirty="0">
                <a:solidFill>
                  <a:srgbClr val="2C3E86"/>
                </a:solidFill>
                <a:latin typeface="微软雅黑" panose="020B0503020204020204" pitchFamily="34" charset="-122"/>
                <a:ea typeface="微软雅黑" panose="020B0503020204020204" pitchFamily="34" charset="-122"/>
              </a:rPr>
              <a:t>	</a:t>
            </a:r>
            <a:endParaRPr lang="zh-CN" altLang="zh-CN" sz="1350" b="1" kern="100" dirty="0">
              <a:solidFill>
                <a:srgbClr val="2C3E86"/>
              </a:solidFill>
              <a:latin typeface="微软雅黑" panose="020B0503020204020204" pitchFamily="34" charset="-122"/>
              <a:ea typeface="微软雅黑" panose="020B0503020204020204" pitchFamily="34" charset="-122"/>
            </a:endParaRPr>
          </a:p>
          <a:p>
            <a:pPr indent="192881" algn="just">
              <a:lnSpc>
                <a:spcPct val="150000"/>
              </a:lnSpc>
            </a:pPr>
            <a:r>
              <a:rPr lang="zh-CN" altLang="zh-CN" sz="1350" b="1" kern="100" dirty="0">
                <a:solidFill>
                  <a:srgbClr val="2C3E86"/>
                </a:solidFill>
                <a:latin typeface="微软雅黑" panose="020B0503020204020204" pitchFamily="34" charset="-122"/>
                <a:ea typeface="微软雅黑" panose="020B0503020204020204" pitchFamily="34" charset="-122"/>
              </a:rPr>
              <a:t>二、委托范围</a:t>
            </a:r>
          </a:p>
          <a:p>
            <a:pPr indent="191929" algn="just">
              <a:lnSpc>
                <a:spcPct val="150000"/>
              </a:lnSpc>
            </a:pPr>
            <a:r>
              <a:rPr lang="zh-CN" altLang="zh-CN" sz="1350" b="1" kern="100" dirty="0">
                <a:solidFill>
                  <a:srgbClr val="2C3E86"/>
                </a:solidFill>
                <a:latin typeface="微软雅黑" panose="020B0503020204020204" pitchFamily="34" charset="-122"/>
                <a:ea typeface="微软雅黑" panose="020B0503020204020204" pitchFamily="34" charset="-122"/>
              </a:rPr>
              <a:t>乙方做为甲方招标代理机构库的成员，承担甲方委托的招标项目和非招标方式项目代理工作。具体招标采购内容、委托招标金额以甲方下达的委托函</a:t>
            </a:r>
            <a:r>
              <a:rPr lang="en-US" altLang="zh-CN" sz="1350" b="1" kern="100" dirty="0">
                <a:solidFill>
                  <a:srgbClr val="2C3E86"/>
                </a:solidFill>
                <a:latin typeface="微软雅黑" panose="020B0503020204020204" pitchFamily="34" charset="-122"/>
                <a:ea typeface="微软雅黑" panose="020B0503020204020204" pitchFamily="34" charset="-122"/>
              </a:rPr>
              <a:t>(</a:t>
            </a:r>
            <a:r>
              <a:rPr lang="zh-CN" altLang="zh-CN" sz="1350" b="1" kern="100" dirty="0">
                <a:solidFill>
                  <a:srgbClr val="2C3E86"/>
                </a:solidFill>
                <a:latin typeface="微软雅黑" panose="020B0503020204020204" pitchFamily="34" charset="-122"/>
                <a:ea typeface="微软雅黑" panose="020B0503020204020204" pitchFamily="34" charset="-122"/>
              </a:rPr>
              <a:t>具体格式见附件</a:t>
            </a:r>
            <a:r>
              <a:rPr lang="en-US" altLang="zh-CN" sz="1350" b="1" kern="100" dirty="0">
                <a:solidFill>
                  <a:srgbClr val="2C3E86"/>
                </a:solidFill>
                <a:latin typeface="微软雅黑" panose="020B0503020204020204" pitchFamily="34" charset="-122"/>
                <a:ea typeface="微软雅黑" panose="020B0503020204020204" pitchFamily="34" charset="-122"/>
              </a:rPr>
              <a:t>)</a:t>
            </a:r>
            <a:r>
              <a:rPr lang="zh-CN" altLang="zh-CN" sz="1350" b="1" kern="100" dirty="0">
                <a:solidFill>
                  <a:srgbClr val="2C3E86"/>
                </a:solidFill>
                <a:latin typeface="微软雅黑" panose="020B0503020204020204" pitchFamily="34" charset="-122"/>
                <a:ea typeface="微软雅黑" panose="020B0503020204020204" pitchFamily="34" charset="-122"/>
              </a:rPr>
              <a:t>为准。 </a:t>
            </a:r>
          </a:p>
          <a:p>
            <a:pPr indent="192881" algn="just">
              <a:lnSpc>
                <a:spcPct val="150000"/>
              </a:lnSpc>
            </a:pPr>
            <a:r>
              <a:rPr lang="zh-CN" altLang="zh-CN" sz="1350" b="1" kern="100" dirty="0">
                <a:solidFill>
                  <a:srgbClr val="2C3E86"/>
                </a:solidFill>
                <a:latin typeface="微软雅黑" panose="020B0503020204020204" pitchFamily="34" charset="-122"/>
                <a:ea typeface="微软雅黑" panose="020B0503020204020204" pitchFamily="34" charset="-122"/>
              </a:rPr>
              <a:t>三、委托服务期限</a:t>
            </a:r>
          </a:p>
          <a:p>
            <a:pPr indent="191929" algn="just">
              <a:lnSpc>
                <a:spcPct val="150000"/>
              </a:lnSpc>
            </a:pPr>
            <a:r>
              <a:rPr lang="zh-CN" altLang="zh-CN" sz="1350" b="1" kern="100" dirty="0">
                <a:solidFill>
                  <a:srgbClr val="2C3E86"/>
                </a:solidFill>
                <a:latin typeface="微软雅黑" panose="020B0503020204020204" pitchFamily="34" charset="-122"/>
                <a:ea typeface="微软雅黑" panose="020B0503020204020204" pitchFamily="34" charset="-122"/>
              </a:rPr>
              <a:t>暂定</a:t>
            </a:r>
            <a:r>
              <a:rPr lang="en-US" altLang="zh-CN" sz="1350" b="1" kern="100" dirty="0">
                <a:solidFill>
                  <a:srgbClr val="2C3E86"/>
                </a:solidFill>
                <a:latin typeface="微软雅黑" panose="020B0503020204020204" pitchFamily="34" charset="-122"/>
                <a:ea typeface="微软雅黑" panose="020B0503020204020204" pitchFamily="34" charset="-122"/>
              </a:rPr>
              <a:t>3</a:t>
            </a:r>
            <a:r>
              <a:rPr lang="zh-CN" altLang="zh-CN" sz="1350" b="1" kern="100" dirty="0">
                <a:solidFill>
                  <a:srgbClr val="2C3E86"/>
                </a:solidFill>
                <a:latin typeface="微软雅黑" panose="020B0503020204020204" pitchFamily="34" charset="-122"/>
                <a:ea typeface="微软雅黑" panose="020B0503020204020204" pitchFamily="34" charset="-122"/>
              </a:rPr>
              <a:t>年。</a:t>
            </a:r>
          </a:p>
          <a:p>
            <a:pPr algn="l"/>
            <a:endParaRPr lang="en-US" altLang="zh-CN" sz="1350" b="1" dirty="0">
              <a:latin typeface="微软雅黑" panose="020B0503020204020204" pitchFamily="34" charset="-122"/>
              <a:ea typeface="微软雅黑" panose="020B0503020204020204" pitchFamily="34" charset="-122"/>
            </a:endParaRPr>
          </a:p>
        </p:txBody>
      </p:sp>
      <p:sp>
        <p:nvSpPr>
          <p:cNvPr id="8196" name="Rectangle 6"/>
          <p:cNvSpPr>
            <a:spLocks noGrp="1" noChangeArrowheads="1"/>
          </p:cNvSpPr>
          <p:nvPr>
            <p:ph type="sldNum" sz="quarter" idx="12"/>
          </p:nvPr>
        </p:nvSpPr>
        <p:spPr>
          <a:xfrm>
            <a:off x="6553200" y="4767263"/>
            <a:ext cx="2133600" cy="273844"/>
          </a:xfrm>
          <a:prstGeom prst="rect">
            <a:avLst/>
          </a:prstGeom>
          <a:noFill/>
        </p:spPr>
        <p:txBody>
          <a:bodyPr vert="horz" lIns="68580" tIns="34290" rIns="68580" bIns="34290" rtlCol="0" anchor="ctr"/>
          <a:lstStyle>
            <a:defPPr>
              <a:defRPr lang="zh-CN"/>
            </a:defPPr>
            <a:lvl1pPr marL="0" lvl="0" indent="0" algn="r" defTabSz="685800" rtl="0" eaLnBrk="0" fontAlgn="base" latinLnBrk="0" hangingPunct="0">
              <a:lnSpc>
                <a:spcPct val="100000"/>
              </a:lnSpc>
              <a:spcBef>
                <a:spcPct val="0"/>
              </a:spcBef>
              <a:spcAft>
                <a:spcPct val="0"/>
              </a:spcAft>
              <a:buNone/>
              <a:defRPr sz="900" b="0" i="0" u="none" kern="1200" baseline="0">
                <a:solidFill>
                  <a:schemeClr val="tx1">
                    <a:tint val="75000"/>
                  </a:schemeClr>
                </a:solidFill>
                <a:latin typeface="Calibri" panose="020F0502020204030204" pitchFamily="34" charset="0"/>
                <a:ea typeface="宋体" panose="02010600030101010101" pitchFamily="2" charset="-122"/>
                <a:cs typeface="+mn-cs"/>
              </a:defRPr>
            </a:lvl1pPr>
            <a:lvl2pPr marL="342900" lvl="1"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685800" lvl="2"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028700" lvl="3"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371600" lvl="4"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1714500" lvl="5"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057400" lvl="6"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2400300" lvl="7"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2743200" lvl="8"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eaLnBrk="1" hangingPunct="1"/>
            <a:fld id="{9A0DB2DC-4C9A-4742-B13C-FB6460FD3503}" type="slidenum">
              <a:rPr lang="zh-CN" altLang="en-US" smtClean="0"/>
              <a:pPr eaLnBrk="1" hangingPunct="1"/>
              <a:t>34</a:t>
            </a:fld>
            <a:endParaRPr lang="en-US" altLang="zh-CN">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09457595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subTitle" idx="1"/>
          </p:nvPr>
        </p:nvSpPr>
        <p:spPr>
          <a:xfrm>
            <a:off x="548640" y="267102"/>
            <a:ext cx="7861434" cy="4417996"/>
          </a:xfrm>
        </p:spPr>
        <p:txBody>
          <a:bodyPr>
            <a:normAutofit fontScale="92500" lnSpcReduction="20000"/>
          </a:bodyPr>
          <a:lstStyle/>
          <a:p>
            <a:pPr marL="215504" algn="just">
              <a:lnSpc>
                <a:spcPct val="130000"/>
              </a:lnSpc>
              <a:spcBef>
                <a:spcPts val="225"/>
              </a:spcBef>
              <a:spcAft>
                <a:spcPts val="225"/>
              </a:spcAft>
              <a:buClr>
                <a:srgbClr val="FFC000"/>
              </a:buClr>
            </a:pPr>
            <a:r>
              <a:rPr lang="zh-CN" altLang="en-US" sz="1500" b="1" dirty="0">
                <a:solidFill>
                  <a:srgbClr val="2C3E86"/>
                </a:solidFill>
                <a:latin typeface="微软雅黑" panose="020B0503020204020204" pitchFamily="34" charset="-122"/>
                <a:ea typeface="微软雅黑" panose="020B0503020204020204" pitchFamily="34" charset="-122"/>
              </a:rPr>
              <a:t>案例：</a:t>
            </a:r>
            <a:endParaRPr lang="en-US" altLang="zh-CN" sz="1500" b="1" dirty="0">
              <a:solidFill>
                <a:srgbClr val="2C3E86"/>
              </a:solidFill>
              <a:latin typeface="微软雅黑" panose="020B0503020204020204" pitchFamily="34" charset="-122"/>
              <a:ea typeface="微软雅黑" panose="020B0503020204020204" pitchFamily="34" charset="-122"/>
            </a:endParaRPr>
          </a:p>
          <a:p>
            <a:pPr>
              <a:spcBef>
                <a:spcPts val="225"/>
              </a:spcBef>
              <a:spcAft>
                <a:spcPts val="225"/>
              </a:spcAft>
            </a:pPr>
            <a:r>
              <a:rPr lang="zh-CN" altLang="en-US" sz="1575" b="1" dirty="0">
                <a:solidFill>
                  <a:srgbClr val="2C3E86"/>
                </a:solidFill>
                <a:latin typeface="微软雅黑" panose="020B0503020204020204" pitchFamily="34" charset="-122"/>
                <a:ea typeface="微软雅黑" panose="020B0503020204020204" pitchFamily="34" charset="-122"/>
              </a:rPr>
              <a:t>**集团有限公司</a:t>
            </a:r>
            <a:r>
              <a:rPr lang="zh-CN" altLang="zh-CN" sz="1575" b="1" dirty="0">
                <a:solidFill>
                  <a:srgbClr val="2C3E86"/>
                </a:solidFill>
                <a:latin typeface="微软雅黑" panose="020B0503020204020204" pitchFamily="34" charset="-122"/>
                <a:ea typeface="微软雅黑" panose="020B0503020204020204" pitchFamily="34" charset="-122"/>
              </a:rPr>
              <a:t>招标代理机构库</a:t>
            </a:r>
            <a:r>
              <a:rPr lang="zh-CN" altLang="en-US" sz="1575" b="1" dirty="0">
                <a:solidFill>
                  <a:srgbClr val="2C3E86"/>
                </a:solidFill>
                <a:latin typeface="微软雅黑" panose="020B0503020204020204" pitchFamily="34" charset="-122"/>
                <a:ea typeface="微软雅黑" panose="020B0503020204020204" pitchFamily="34" charset="-122"/>
              </a:rPr>
              <a:t>招标</a:t>
            </a:r>
            <a:endParaRPr lang="en-US" altLang="zh-CN" sz="1575" b="1" dirty="0">
              <a:solidFill>
                <a:srgbClr val="2C3E86"/>
              </a:solidFill>
              <a:latin typeface="微软雅黑" panose="020B0503020204020204" pitchFamily="34" charset="-122"/>
              <a:ea typeface="微软雅黑" panose="020B0503020204020204" pitchFamily="34" charset="-122"/>
            </a:endParaRPr>
          </a:p>
          <a:p>
            <a:pPr fontAlgn="b">
              <a:spcBef>
                <a:spcPts val="450"/>
              </a:spcBef>
              <a:spcAft>
                <a:spcPts val="450"/>
              </a:spcAft>
            </a:pPr>
            <a:r>
              <a:rPr lang="zh-CN" altLang="zh-CN" sz="1575" b="1" dirty="0">
                <a:solidFill>
                  <a:srgbClr val="2C3E86"/>
                </a:solidFill>
                <a:latin typeface="微软雅黑" panose="020B0503020204020204" pitchFamily="34" charset="-122"/>
                <a:ea typeface="微软雅黑" panose="020B0503020204020204" pitchFamily="34" charset="-122"/>
              </a:rPr>
              <a:t>招标代理服务框架协议</a:t>
            </a:r>
            <a:endParaRPr lang="en-US" altLang="zh-CN" sz="1575" b="1" dirty="0">
              <a:solidFill>
                <a:srgbClr val="2C3E86"/>
              </a:solidFill>
              <a:latin typeface="微软雅黑" panose="020B0503020204020204" pitchFamily="34" charset="-122"/>
              <a:ea typeface="微软雅黑" panose="020B0503020204020204" pitchFamily="34" charset="-122"/>
            </a:endParaRPr>
          </a:p>
          <a:p>
            <a:pPr indent="192881" algn="just">
              <a:lnSpc>
                <a:spcPct val="150000"/>
              </a:lnSpc>
            </a:pPr>
            <a:r>
              <a:rPr lang="zh-CN" altLang="zh-CN" sz="1425" b="1" kern="100" dirty="0">
                <a:solidFill>
                  <a:srgbClr val="2C3E86"/>
                </a:solidFill>
                <a:latin typeface="微软雅黑" panose="020B0503020204020204" pitchFamily="34" charset="-122"/>
                <a:ea typeface="微软雅黑" panose="020B0503020204020204" pitchFamily="34" charset="-122"/>
              </a:rPr>
              <a:t>五、招标代理服务费</a:t>
            </a:r>
          </a:p>
          <a:p>
            <a:pPr indent="191929" algn="just">
              <a:lnSpc>
                <a:spcPct val="150000"/>
              </a:lnSpc>
            </a:pPr>
            <a:r>
              <a:rPr lang="en-US" altLang="zh-CN" sz="1425" b="1" kern="100" dirty="0">
                <a:solidFill>
                  <a:srgbClr val="2C3E86"/>
                </a:solidFill>
                <a:latin typeface="微软雅黑" panose="020B0503020204020204" pitchFamily="34" charset="-122"/>
                <a:ea typeface="微软雅黑" panose="020B0503020204020204" pitchFamily="34" charset="-122"/>
              </a:rPr>
              <a:t>1</a:t>
            </a:r>
            <a:r>
              <a:rPr lang="zh-CN" altLang="zh-CN" sz="1425" b="1" kern="100" dirty="0">
                <a:solidFill>
                  <a:srgbClr val="2C3E86"/>
                </a:solidFill>
                <a:latin typeface="微软雅黑" panose="020B0503020204020204" pitchFamily="34" charset="-122"/>
                <a:ea typeface="微软雅黑" panose="020B0503020204020204" pitchFamily="34" charset="-122"/>
              </a:rPr>
              <a:t>．甲乙双方协商向中标人收取招标代理服务费，招标代理服务费具体金额或计算办法参照国家计委关于印发《招标代理服务费管理暂行办法》的通知（计价格</a:t>
            </a:r>
            <a:r>
              <a:rPr lang="en-US" altLang="zh-CN" sz="1425" b="1" kern="100" dirty="0">
                <a:solidFill>
                  <a:srgbClr val="2C3E86"/>
                </a:solidFill>
                <a:latin typeface="微软雅黑" panose="020B0503020204020204" pitchFamily="34" charset="-122"/>
                <a:ea typeface="微软雅黑" panose="020B0503020204020204" pitchFamily="34" charset="-122"/>
              </a:rPr>
              <a:t>[2002]1980</a:t>
            </a:r>
            <a:r>
              <a:rPr lang="zh-CN" altLang="zh-CN" sz="1425" b="1" kern="100" dirty="0">
                <a:solidFill>
                  <a:srgbClr val="2C3E86"/>
                </a:solidFill>
                <a:latin typeface="微软雅黑" panose="020B0503020204020204" pitchFamily="34" charset="-122"/>
                <a:ea typeface="微软雅黑" panose="020B0503020204020204" pitchFamily="34" charset="-122"/>
              </a:rPr>
              <a:t>号）、发改办价格</a:t>
            </a:r>
            <a:r>
              <a:rPr lang="en-US" altLang="zh-CN" sz="1425" b="1" kern="100" dirty="0">
                <a:solidFill>
                  <a:srgbClr val="2C3E86"/>
                </a:solidFill>
                <a:latin typeface="微软雅黑" panose="020B0503020204020204" pitchFamily="34" charset="-122"/>
                <a:ea typeface="微软雅黑" panose="020B0503020204020204" pitchFamily="34" charset="-122"/>
              </a:rPr>
              <a:t>[2003]857</a:t>
            </a:r>
            <a:r>
              <a:rPr lang="zh-CN" altLang="zh-CN" sz="1425" b="1" kern="100" dirty="0">
                <a:solidFill>
                  <a:srgbClr val="2C3E86"/>
                </a:solidFill>
                <a:latin typeface="微软雅黑" panose="020B0503020204020204" pitchFamily="34" charset="-122"/>
                <a:ea typeface="微软雅黑" panose="020B0503020204020204" pitchFamily="34" charset="-122"/>
              </a:rPr>
              <a:t>号《国家发展改革委办公厅关于招标代理服务费有关问题的通知》和发改价格</a:t>
            </a:r>
            <a:r>
              <a:rPr lang="en-US" altLang="zh-CN" sz="1425" b="1" kern="100" dirty="0">
                <a:solidFill>
                  <a:srgbClr val="2C3E86"/>
                </a:solidFill>
                <a:latin typeface="微软雅黑" panose="020B0503020204020204" pitchFamily="34" charset="-122"/>
                <a:ea typeface="微软雅黑" panose="020B0503020204020204" pitchFamily="34" charset="-122"/>
              </a:rPr>
              <a:t>[2011]534</a:t>
            </a:r>
            <a:r>
              <a:rPr lang="zh-CN" altLang="zh-CN" sz="1425" b="1" kern="100" dirty="0">
                <a:solidFill>
                  <a:srgbClr val="2C3E86"/>
                </a:solidFill>
                <a:latin typeface="微软雅黑" panose="020B0503020204020204" pitchFamily="34" charset="-122"/>
                <a:ea typeface="微软雅黑" panose="020B0503020204020204" pitchFamily="34" charset="-122"/>
              </a:rPr>
              <a:t>号《关于降低部分建设项目收费标准规范收费行为等有关问题的通知》，费用标准如下：</a:t>
            </a:r>
          </a:p>
          <a:p>
            <a:pPr indent="200025" algn="just">
              <a:lnSpc>
                <a:spcPct val="150000"/>
              </a:lnSpc>
            </a:pPr>
            <a:r>
              <a:rPr lang="zh-CN" altLang="zh-CN" sz="1425" b="1" kern="100" dirty="0">
                <a:solidFill>
                  <a:srgbClr val="2C3E86"/>
                </a:solidFill>
                <a:latin typeface="微软雅黑" panose="020B0503020204020204" pitchFamily="34" charset="-122"/>
                <a:ea typeface="微软雅黑" panose="020B0503020204020204" pitchFamily="34" charset="-122"/>
              </a:rPr>
              <a:t>（</a:t>
            </a:r>
            <a:r>
              <a:rPr lang="en-US" altLang="zh-CN" sz="1425" b="1" kern="100" dirty="0">
                <a:solidFill>
                  <a:srgbClr val="2C3E86"/>
                </a:solidFill>
                <a:latin typeface="微软雅黑" panose="020B0503020204020204" pitchFamily="34" charset="-122"/>
                <a:ea typeface="微软雅黑" panose="020B0503020204020204" pitchFamily="34" charset="-122"/>
              </a:rPr>
              <a:t>1</a:t>
            </a:r>
            <a:r>
              <a:rPr lang="zh-CN" altLang="zh-CN" sz="1425" b="1" kern="100" dirty="0">
                <a:solidFill>
                  <a:srgbClr val="2C3E86"/>
                </a:solidFill>
                <a:latin typeface="微软雅黑" panose="020B0503020204020204" pitchFamily="34" charset="-122"/>
                <a:ea typeface="微软雅黑" panose="020B0503020204020204" pitchFamily="34" charset="-122"/>
              </a:rPr>
              <a:t>）中标金额</a:t>
            </a:r>
            <a:r>
              <a:rPr lang="en-US" altLang="zh-CN" sz="1425" b="1" kern="100" dirty="0">
                <a:solidFill>
                  <a:srgbClr val="2C3E86"/>
                </a:solidFill>
                <a:latin typeface="微软雅黑" panose="020B0503020204020204" pitchFamily="34" charset="-122"/>
                <a:ea typeface="微软雅黑" panose="020B0503020204020204" pitchFamily="34" charset="-122"/>
              </a:rPr>
              <a:t>0.5</a:t>
            </a:r>
            <a:r>
              <a:rPr lang="zh-CN" altLang="zh-CN" sz="1425" b="1" kern="100" dirty="0">
                <a:solidFill>
                  <a:srgbClr val="2C3E86"/>
                </a:solidFill>
                <a:latin typeface="微软雅黑" panose="020B0503020204020204" pitchFamily="34" charset="-122"/>
                <a:ea typeface="微软雅黑" panose="020B0503020204020204" pitchFamily="34" charset="-122"/>
              </a:rPr>
              <a:t>亿元以下，按照（发改价格【</a:t>
            </a:r>
            <a:r>
              <a:rPr lang="en-US" altLang="zh-CN" sz="1425" b="1" kern="100" dirty="0">
                <a:solidFill>
                  <a:srgbClr val="2C3E86"/>
                </a:solidFill>
                <a:latin typeface="微软雅黑" panose="020B0503020204020204" pitchFamily="34" charset="-122"/>
                <a:ea typeface="微软雅黑" panose="020B0503020204020204" pitchFamily="34" charset="-122"/>
              </a:rPr>
              <a:t>2011</a:t>
            </a:r>
            <a:r>
              <a:rPr lang="zh-CN" altLang="zh-CN" sz="1425" b="1" kern="100" dirty="0">
                <a:solidFill>
                  <a:srgbClr val="2C3E86"/>
                </a:solidFill>
                <a:latin typeface="微软雅黑" panose="020B0503020204020204" pitchFamily="34" charset="-122"/>
                <a:ea typeface="微软雅黑" panose="020B0503020204020204" pitchFamily="34" charset="-122"/>
              </a:rPr>
              <a:t>】</a:t>
            </a:r>
            <a:r>
              <a:rPr lang="en-US" altLang="zh-CN" sz="1425" b="1" kern="100" dirty="0">
                <a:solidFill>
                  <a:srgbClr val="2C3E86"/>
                </a:solidFill>
                <a:latin typeface="微软雅黑" panose="020B0503020204020204" pitchFamily="34" charset="-122"/>
                <a:ea typeface="微软雅黑" panose="020B0503020204020204" pitchFamily="34" charset="-122"/>
              </a:rPr>
              <a:t>534</a:t>
            </a:r>
            <a:r>
              <a:rPr lang="zh-CN" altLang="zh-CN" sz="1425" b="1" kern="100" dirty="0">
                <a:solidFill>
                  <a:srgbClr val="2C3E86"/>
                </a:solidFill>
                <a:latin typeface="微软雅黑" panose="020B0503020204020204" pitchFamily="34" charset="-122"/>
                <a:ea typeface="微软雅黑" panose="020B0503020204020204" pitchFamily="34" charset="-122"/>
              </a:rPr>
              <a:t>号）标准下浮</a:t>
            </a:r>
            <a:r>
              <a:rPr lang="en-US" altLang="zh-CN" sz="1425" b="1" kern="100" dirty="0">
                <a:solidFill>
                  <a:srgbClr val="2C3E86"/>
                </a:solidFill>
                <a:latin typeface="微软雅黑" panose="020B0503020204020204" pitchFamily="34" charset="-122"/>
                <a:ea typeface="微软雅黑" panose="020B0503020204020204" pitchFamily="34" charset="-122"/>
              </a:rPr>
              <a:t>20%</a:t>
            </a:r>
            <a:r>
              <a:rPr lang="zh-CN" altLang="zh-CN" sz="1425" b="1" kern="100" dirty="0">
                <a:solidFill>
                  <a:srgbClr val="2C3E86"/>
                </a:solidFill>
                <a:latin typeface="微软雅黑" panose="020B0503020204020204" pitchFamily="34" charset="-122"/>
                <a:ea typeface="微软雅黑" panose="020B0503020204020204" pitchFamily="34" charset="-122"/>
              </a:rPr>
              <a:t>；</a:t>
            </a:r>
          </a:p>
          <a:p>
            <a:pPr indent="200025" algn="just">
              <a:lnSpc>
                <a:spcPct val="150000"/>
              </a:lnSpc>
            </a:pPr>
            <a:r>
              <a:rPr lang="zh-CN" altLang="zh-CN" sz="1425" b="1" kern="100" dirty="0">
                <a:solidFill>
                  <a:srgbClr val="2C3E86"/>
                </a:solidFill>
                <a:latin typeface="微软雅黑" panose="020B0503020204020204" pitchFamily="34" charset="-122"/>
                <a:ea typeface="微软雅黑" panose="020B0503020204020204" pitchFamily="34" charset="-122"/>
              </a:rPr>
              <a:t>（</a:t>
            </a:r>
            <a:r>
              <a:rPr lang="en-US" altLang="zh-CN" sz="1425" b="1" kern="100" dirty="0">
                <a:solidFill>
                  <a:srgbClr val="2C3E86"/>
                </a:solidFill>
                <a:latin typeface="微软雅黑" panose="020B0503020204020204" pitchFamily="34" charset="-122"/>
                <a:ea typeface="微软雅黑" panose="020B0503020204020204" pitchFamily="34" charset="-122"/>
              </a:rPr>
              <a:t>2</a:t>
            </a:r>
            <a:r>
              <a:rPr lang="zh-CN" altLang="zh-CN" sz="1425" b="1" kern="100" dirty="0">
                <a:solidFill>
                  <a:srgbClr val="2C3E86"/>
                </a:solidFill>
                <a:latin typeface="微软雅黑" panose="020B0503020204020204" pitchFamily="34" charset="-122"/>
                <a:ea typeface="微软雅黑" panose="020B0503020204020204" pitchFamily="34" charset="-122"/>
              </a:rPr>
              <a:t>）中标金额</a:t>
            </a:r>
            <a:r>
              <a:rPr lang="en-US" altLang="zh-CN" sz="1425" b="1" kern="100" dirty="0">
                <a:solidFill>
                  <a:srgbClr val="2C3E86"/>
                </a:solidFill>
                <a:latin typeface="微软雅黑" panose="020B0503020204020204" pitchFamily="34" charset="-122"/>
                <a:ea typeface="微软雅黑" panose="020B0503020204020204" pitchFamily="34" charset="-122"/>
              </a:rPr>
              <a:t>0.5</a:t>
            </a:r>
            <a:r>
              <a:rPr lang="zh-CN" altLang="zh-CN" sz="1425" b="1" kern="100" dirty="0">
                <a:solidFill>
                  <a:srgbClr val="2C3E86"/>
                </a:solidFill>
                <a:latin typeface="微软雅黑" panose="020B0503020204020204" pitchFamily="34" charset="-122"/>
                <a:ea typeface="微软雅黑" panose="020B0503020204020204" pitchFamily="34" charset="-122"/>
              </a:rPr>
              <a:t>亿元（含）～</a:t>
            </a:r>
            <a:r>
              <a:rPr lang="en-US" altLang="zh-CN" sz="1425" b="1" kern="100" dirty="0">
                <a:solidFill>
                  <a:srgbClr val="2C3E86"/>
                </a:solidFill>
                <a:latin typeface="微软雅黑" panose="020B0503020204020204" pitchFamily="34" charset="-122"/>
                <a:ea typeface="微软雅黑" panose="020B0503020204020204" pitchFamily="34" charset="-122"/>
              </a:rPr>
              <a:t>1</a:t>
            </a:r>
            <a:r>
              <a:rPr lang="zh-CN" altLang="zh-CN" sz="1425" b="1" kern="100" dirty="0">
                <a:solidFill>
                  <a:srgbClr val="2C3E86"/>
                </a:solidFill>
                <a:latin typeface="微软雅黑" panose="020B0503020204020204" pitchFamily="34" charset="-122"/>
                <a:ea typeface="微软雅黑" panose="020B0503020204020204" pitchFamily="34" charset="-122"/>
              </a:rPr>
              <a:t>亿元，按照（发改价格【</a:t>
            </a:r>
            <a:r>
              <a:rPr lang="en-US" altLang="zh-CN" sz="1425" b="1" kern="100" dirty="0">
                <a:solidFill>
                  <a:srgbClr val="2C3E86"/>
                </a:solidFill>
                <a:latin typeface="微软雅黑" panose="020B0503020204020204" pitchFamily="34" charset="-122"/>
                <a:ea typeface="微软雅黑" panose="020B0503020204020204" pitchFamily="34" charset="-122"/>
              </a:rPr>
              <a:t>2011</a:t>
            </a:r>
            <a:r>
              <a:rPr lang="zh-CN" altLang="zh-CN" sz="1425" b="1" kern="100" dirty="0">
                <a:solidFill>
                  <a:srgbClr val="2C3E86"/>
                </a:solidFill>
                <a:latin typeface="微软雅黑" panose="020B0503020204020204" pitchFamily="34" charset="-122"/>
                <a:ea typeface="微软雅黑" panose="020B0503020204020204" pitchFamily="34" charset="-122"/>
              </a:rPr>
              <a:t>】</a:t>
            </a:r>
            <a:r>
              <a:rPr lang="en-US" altLang="zh-CN" sz="1425" b="1" kern="100" dirty="0">
                <a:solidFill>
                  <a:srgbClr val="2C3E86"/>
                </a:solidFill>
                <a:latin typeface="微软雅黑" panose="020B0503020204020204" pitchFamily="34" charset="-122"/>
                <a:ea typeface="微软雅黑" panose="020B0503020204020204" pitchFamily="34" charset="-122"/>
              </a:rPr>
              <a:t>534</a:t>
            </a:r>
            <a:r>
              <a:rPr lang="zh-CN" altLang="zh-CN" sz="1425" b="1" kern="100" dirty="0">
                <a:solidFill>
                  <a:srgbClr val="2C3E86"/>
                </a:solidFill>
                <a:latin typeface="微软雅黑" panose="020B0503020204020204" pitchFamily="34" charset="-122"/>
                <a:ea typeface="微软雅黑" panose="020B0503020204020204" pitchFamily="34" charset="-122"/>
              </a:rPr>
              <a:t>号）标准下浮</a:t>
            </a:r>
            <a:r>
              <a:rPr lang="en-US" altLang="zh-CN" sz="1425" b="1" kern="100" dirty="0">
                <a:solidFill>
                  <a:srgbClr val="2C3E86"/>
                </a:solidFill>
                <a:latin typeface="微软雅黑" panose="020B0503020204020204" pitchFamily="34" charset="-122"/>
                <a:ea typeface="微软雅黑" panose="020B0503020204020204" pitchFamily="34" charset="-122"/>
              </a:rPr>
              <a:t>30%</a:t>
            </a:r>
            <a:r>
              <a:rPr lang="zh-CN" altLang="zh-CN" sz="1425" b="1" kern="100" dirty="0">
                <a:solidFill>
                  <a:srgbClr val="2C3E86"/>
                </a:solidFill>
                <a:latin typeface="微软雅黑" panose="020B0503020204020204" pitchFamily="34" charset="-122"/>
                <a:ea typeface="微软雅黑" panose="020B0503020204020204" pitchFamily="34" charset="-122"/>
              </a:rPr>
              <a:t>；</a:t>
            </a:r>
          </a:p>
          <a:p>
            <a:pPr indent="200025" algn="just">
              <a:lnSpc>
                <a:spcPct val="150000"/>
              </a:lnSpc>
            </a:pPr>
            <a:r>
              <a:rPr lang="zh-CN" altLang="zh-CN" sz="1425" b="1" kern="100" dirty="0">
                <a:solidFill>
                  <a:srgbClr val="2C3E86"/>
                </a:solidFill>
                <a:latin typeface="微软雅黑" panose="020B0503020204020204" pitchFamily="34" charset="-122"/>
                <a:ea typeface="微软雅黑" panose="020B0503020204020204" pitchFamily="34" charset="-122"/>
              </a:rPr>
              <a:t>（</a:t>
            </a:r>
            <a:r>
              <a:rPr lang="en-US" altLang="zh-CN" sz="1425" b="1" kern="100" dirty="0">
                <a:solidFill>
                  <a:srgbClr val="2C3E86"/>
                </a:solidFill>
                <a:latin typeface="微软雅黑" panose="020B0503020204020204" pitchFamily="34" charset="-122"/>
                <a:ea typeface="微软雅黑" panose="020B0503020204020204" pitchFamily="34" charset="-122"/>
              </a:rPr>
              <a:t>3</a:t>
            </a:r>
            <a:r>
              <a:rPr lang="zh-CN" altLang="zh-CN" sz="1425" b="1" kern="100" dirty="0">
                <a:solidFill>
                  <a:srgbClr val="2C3E86"/>
                </a:solidFill>
                <a:latin typeface="微软雅黑" panose="020B0503020204020204" pitchFamily="34" charset="-122"/>
                <a:ea typeface="微软雅黑" panose="020B0503020204020204" pitchFamily="34" charset="-122"/>
              </a:rPr>
              <a:t>）中标金额</a:t>
            </a:r>
            <a:r>
              <a:rPr lang="en-US" altLang="zh-CN" sz="1425" b="1" kern="100" dirty="0">
                <a:solidFill>
                  <a:srgbClr val="2C3E86"/>
                </a:solidFill>
                <a:latin typeface="微软雅黑" panose="020B0503020204020204" pitchFamily="34" charset="-122"/>
                <a:ea typeface="微软雅黑" panose="020B0503020204020204" pitchFamily="34" charset="-122"/>
              </a:rPr>
              <a:t>1</a:t>
            </a:r>
            <a:r>
              <a:rPr lang="zh-CN" altLang="zh-CN" sz="1425" b="1" kern="100" dirty="0">
                <a:solidFill>
                  <a:srgbClr val="2C3E86"/>
                </a:solidFill>
                <a:latin typeface="微软雅黑" panose="020B0503020204020204" pitchFamily="34" charset="-122"/>
                <a:ea typeface="微软雅黑" panose="020B0503020204020204" pitchFamily="34" charset="-122"/>
              </a:rPr>
              <a:t>亿元（含）～</a:t>
            </a:r>
            <a:r>
              <a:rPr lang="en-US" altLang="zh-CN" sz="1425" b="1" kern="100" dirty="0">
                <a:solidFill>
                  <a:srgbClr val="2C3E86"/>
                </a:solidFill>
                <a:latin typeface="微软雅黑" panose="020B0503020204020204" pitchFamily="34" charset="-122"/>
                <a:ea typeface="微软雅黑" panose="020B0503020204020204" pitchFamily="34" charset="-122"/>
              </a:rPr>
              <a:t>5</a:t>
            </a:r>
            <a:r>
              <a:rPr lang="zh-CN" altLang="zh-CN" sz="1425" b="1" kern="100" dirty="0">
                <a:solidFill>
                  <a:srgbClr val="2C3E86"/>
                </a:solidFill>
                <a:latin typeface="微软雅黑" panose="020B0503020204020204" pitchFamily="34" charset="-122"/>
                <a:ea typeface="微软雅黑" panose="020B0503020204020204" pitchFamily="34" charset="-122"/>
              </a:rPr>
              <a:t>亿元，按照（发改价格【</a:t>
            </a:r>
            <a:r>
              <a:rPr lang="en-US" altLang="zh-CN" sz="1425" b="1" kern="100" dirty="0">
                <a:solidFill>
                  <a:srgbClr val="2C3E86"/>
                </a:solidFill>
                <a:latin typeface="微软雅黑" panose="020B0503020204020204" pitchFamily="34" charset="-122"/>
                <a:ea typeface="微软雅黑" panose="020B0503020204020204" pitchFamily="34" charset="-122"/>
              </a:rPr>
              <a:t>2011</a:t>
            </a:r>
            <a:r>
              <a:rPr lang="zh-CN" altLang="zh-CN" sz="1425" b="1" kern="100" dirty="0">
                <a:solidFill>
                  <a:srgbClr val="2C3E86"/>
                </a:solidFill>
                <a:latin typeface="微软雅黑" panose="020B0503020204020204" pitchFamily="34" charset="-122"/>
                <a:ea typeface="微软雅黑" panose="020B0503020204020204" pitchFamily="34" charset="-122"/>
              </a:rPr>
              <a:t>】</a:t>
            </a:r>
            <a:r>
              <a:rPr lang="en-US" altLang="zh-CN" sz="1425" b="1" kern="100" dirty="0">
                <a:solidFill>
                  <a:srgbClr val="2C3E86"/>
                </a:solidFill>
                <a:latin typeface="微软雅黑" panose="020B0503020204020204" pitchFamily="34" charset="-122"/>
                <a:ea typeface="微软雅黑" panose="020B0503020204020204" pitchFamily="34" charset="-122"/>
              </a:rPr>
              <a:t>534</a:t>
            </a:r>
            <a:r>
              <a:rPr lang="zh-CN" altLang="zh-CN" sz="1425" b="1" kern="100" dirty="0">
                <a:solidFill>
                  <a:srgbClr val="2C3E86"/>
                </a:solidFill>
                <a:latin typeface="微软雅黑" panose="020B0503020204020204" pitchFamily="34" charset="-122"/>
                <a:ea typeface="微软雅黑" panose="020B0503020204020204" pitchFamily="34" charset="-122"/>
              </a:rPr>
              <a:t>号）标准下浮</a:t>
            </a:r>
            <a:r>
              <a:rPr lang="en-US" altLang="zh-CN" sz="1425" b="1" kern="100" dirty="0">
                <a:solidFill>
                  <a:srgbClr val="2C3E86"/>
                </a:solidFill>
                <a:latin typeface="微软雅黑" panose="020B0503020204020204" pitchFamily="34" charset="-122"/>
                <a:ea typeface="微软雅黑" panose="020B0503020204020204" pitchFamily="34" charset="-122"/>
              </a:rPr>
              <a:t>40%</a:t>
            </a:r>
            <a:r>
              <a:rPr lang="zh-CN" altLang="zh-CN" sz="1425" b="1" kern="100" dirty="0">
                <a:solidFill>
                  <a:srgbClr val="2C3E86"/>
                </a:solidFill>
                <a:latin typeface="微软雅黑" panose="020B0503020204020204" pitchFamily="34" charset="-122"/>
                <a:ea typeface="微软雅黑" panose="020B0503020204020204" pitchFamily="34" charset="-122"/>
              </a:rPr>
              <a:t>；</a:t>
            </a:r>
          </a:p>
          <a:p>
            <a:pPr indent="200025" algn="just">
              <a:lnSpc>
                <a:spcPct val="150000"/>
              </a:lnSpc>
            </a:pPr>
            <a:r>
              <a:rPr lang="zh-CN" altLang="zh-CN" sz="1425" b="1" kern="100" dirty="0">
                <a:solidFill>
                  <a:srgbClr val="2C3E86"/>
                </a:solidFill>
                <a:latin typeface="微软雅黑" panose="020B0503020204020204" pitchFamily="34" charset="-122"/>
                <a:ea typeface="微软雅黑" panose="020B0503020204020204" pitchFamily="34" charset="-122"/>
              </a:rPr>
              <a:t>（</a:t>
            </a:r>
            <a:r>
              <a:rPr lang="en-US" altLang="zh-CN" sz="1425" b="1" kern="100" dirty="0">
                <a:solidFill>
                  <a:srgbClr val="2C3E86"/>
                </a:solidFill>
                <a:latin typeface="微软雅黑" panose="020B0503020204020204" pitchFamily="34" charset="-122"/>
                <a:ea typeface="微软雅黑" panose="020B0503020204020204" pitchFamily="34" charset="-122"/>
              </a:rPr>
              <a:t>4</a:t>
            </a:r>
            <a:r>
              <a:rPr lang="zh-CN" altLang="zh-CN" sz="1425" b="1" kern="100" dirty="0">
                <a:solidFill>
                  <a:srgbClr val="2C3E86"/>
                </a:solidFill>
                <a:latin typeface="微软雅黑" panose="020B0503020204020204" pitchFamily="34" charset="-122"/>
                <a:ea typeface="微软雅黑" panose="020B0503020204020204" pitchFamily="34" charset="-122"/>
              </a:rPr>
              <a:t>）中标金额</a:t>
            </a:r>
            <a:r>
              <a:rPr lang="en-US" altLang="zh-CN" sz="1425" b="1" kern="100" dirty="0">
                <a:solidFill>
                  <a:srgbClr val="2C3E86"/>
                </a:solidFill>
                <a:latin typeface="微软雅黑" panose="020B0503020204020204" pitchFamily="34" charset="-122"/>
                <a:ea typeface="微软雅黑" panose="020B0503020204020204" pitchFamily="34" charset="-122"/>
              </a:rPr>
              <a:t>5</a:t>
            </a:r>
            <a:r>
              <a:rPr lang="zh-CN" altLang="zh-CN" sz="1425" b="1" kern="100" dirty="0">
                <a:solidFill>
                  <a:srgbClr val="2C3E86"/>
                </a:solidFill>
                <a:latin typeface="微软雅黑" panose="020B0503020204020204" pitchFamily="34" charset="-122"/>
                <a:ea typeface="微软雅黑" panose="020B0503020204020204" pitchFamily="34" charset="-122"/>
              </a:rPr>
              <a:t>亿元以上（含），按照（发改价格【</a:t>
            </a:r>
            <a:r>
              <a:rPr lang="en-US" altLang="zh-CN" sz="1425" b="1" kern="100" dirty="0">
                <a:solidFill>
                  <a:srgbClr val="2C3E86"/>
                </a:solidFill>
                <a:latin typeface="微软雅黑" panose="020B0503020204020204" pitchFamily="34" charset="-122"/>
                <a:ea typeface="微软雅黑" panose="020B0503020204020204" pitchFamily="34" charset="-122"/>
              </a:rPr>
              <a:t>2011</a:t>
            </a:r>
            <a:r>
              <a:rPr lang="zh-CN" altLang="zh-CN" sz="1425" b="1" kern="100" dirty="0">
                <a:solidFill>
                  <a:srgbClr val="2C3E86"/>
                </a:solidFill>
                <a:latin typeface="微软雅黑" panose="020B0503020204020204" pitchFamily="34" charset="-122"/>
                <a:ea typeface="微软雅黑" panose="020B0503020204020204" pitchFamily="34" charset="-122"/>
              </a:rPr>
              <a:t>】</a:t>
            </a:r>
            <a:r>
              <a:rPr lang="en-US" altLang="zh-CN" sz="1425" b="1" kern="100" dirty="0">
                <a:solidFill>
                  <a:srgbClr val="2C3E86"/>
                </a:solidFill>
                <a:latin typeface="微软雅黑" panose="020B0503020204020204" pitchFamily="34" charset="-122"/>
                <a:ea typeface="微软雅黑" panose="020B0503020204020204" pitchFamily="34" charset="-122"/>
              </a:rPr>
              <a:t>534</a:t>
            </a:r>
            <a:r>
              <a:rPr lang="zh-CN" altLang="zh-CN" sz="1425" b="1" kern="100" dirty="0">
                <a:solidFill>
                  <a:srgbClr val="2C3E86"/>
                </a:solidFill>
                <a:latin typeface="微软雅黑" panose="020B0503020204020204" pitchFamily="34" charset="-122"/>
                <a:ea typeface="微软雅黑" panose="020B0503020204020204" pitchFamily="34" charset="-122"/>
              </a:rPr>
              <a:t>号）标准下浮</a:t>
            </a:r>
            <a:r>
              <a:rPr lang="en-US" altLang="zh-CN" sz="1425" b="1" kern="100" dirty="0">
                <a:solidFill>
                  <a:srgbClr val="2C3E86"/>
                </a:solidFill>
                <a:latin typeface="微软雅黑" panose="020B0503020204020204" pitchFamily="34" charset="-122"/>
                <a:ea typeface="微软雅黑" panose="020B0503020204020204" pitchFamily="34" charset="-122"/>
              </a:rPr>
              <a:t>50%</a:t>
            </a:r>
            <a:r>
              <a:rPr lang="zh-CN" altLang="zh-CN" sz="1425" b="1" kern="100" dirty="0">
                <a:solidFill>
                  <a:srgbClr val="2C3E86"/>
                </a:solidFill>
                <a:latin typeface="微软雅黑" panose="020B0503020204020204" pitchFamily="34" charset="-122"/>
                <a:ea typeface="微软雅黑" panose="020B0503020204020204" pitchFamily="34" charset="-122"/>
              </a:rPr>
              <a:t>，且不得高于</a:t>
            </a:r>
            <a:r>
              <a:rPr lang="en-US" altLang="zh-CN" sz="1425" b="1" kern="100" dirty="0">
                <a:solidFill>
                  <a:srgbClr val="2C3E86"/>
                </a:solidFill>
                <a:latin typeface="微软雅黑" panose="020B0503020204020204" pitchFamily="34" charset="-122"/>
                <a:ea typeface="微软雅黑" panose="020B0503020204020204" pitchFamily="34" charset="-122"/>
              </a:rPr>
              <a:t>100</a:t>
            </a:r>
            <a:r>
              <a:rPr lang="zh-CN" altLang="zh-CN" sz="1425" b="1" kern="100" dirty="0">
                <a:solidFill>
                  <a:srgbClr val="2C3E86"/>
                </a:solidFill>
                <a:latin typeface="微软雅黑" panose="020B0503020204020204" pitchFamily="34" charset="-122"/>
                <a:ea typeface="微软雅黑" panose="020B0503020204020204" pitchFamily="34" charset="-122"/>
              </a:rPr>
              <a:t>万元。</a:t>
            </a:r>
          </a:p>
          <a:p>
            <a:pPr indent="257175" algn="just">
              <a:lnSpc>
                <a:spcPct val="150000"/>
              </a:lnSpc>
            </a:pPr>
            <a:r>
              <a:rPr lang="en-US" altLang="zh-CN" sz="1425" b="1" kern="100" dirty="0">
                <a:solidFill>
                  <a:srgbClr val="2C3E86"/>
                </a:solidFill>
                <a:latin typeface="微软雅黑" panose="020B0503020204020204" pitchFamily="34" charset="-122"/>
                <a:ea typeface="微软雅黑" panose="020B0503020204020204" pitchFamily="34" charset="-122"/>
              </a:rPr>
              <a:t>2</a:t>
            </a:r>
            <a:r>
              <a:rPr lang="zh-CN" altLang="zh-CN" sz="1425" b="1" kern="100" dirty="0">
                <a:solidFill>
                  <a:srgbClr val="2C3E86"/>
                </a:solidFill>
                <a:latin typeface="微软雅黑" panose="020B0503020204020204" pitchFamily="34" charset="-122"/>
                <a:ea typeface="微软雅黑" panose="020B0503020204020204" pitchFamily="34" charset="-122"/>
              </a:rPr>
              <a:t>．乙方负责支付招标文件制作费、招标文件审查费、开评标会议费、评标专家劳务费及差旅费等相关费用。</a:t>
            </a:r>
          </a:p>
          <a:p>
            <a:endParaRPr lang="en-US" altLang="zh-CN" sz="1350" b="1" dirty="0">
              <a:solidFill>
                <a:srgbClr val="2C3E86"/>
              </a:solidFill>
              <a:latin typeface="微软雅黑" panose="020B0503020204020204" pitchFamily="34" charset="-122"/>
              <a:ea typeface="微软雅黑" panose="020B0503020204020204" pitchFamily="34" charset="-122"/>
            </a:endParaRPr>
          </a:p>
          <a:p>
            <a:pPr algn="l"/>
            <a:endParaRPr lang="en-US" altLang="zh-CN" sz="1350" b="1" dirty="0">
              <a:solidFill>
                <a:srgbClr val="2C3E86"/>
              </a:solidFill>
              <a:latin typeface="微软雅黑" panose="020B0503020204020204" pitchFamily="34" charset="-122"/>
              <a:ea typeface="微软雅黑" panose="020B0503020204020204" pitchFamily="34" charset="-122"/>
            </a:endParaRPr>
          </a:p>
        </p:txBody>
      </p:sp>
      <p:sp>
        <p:nvSpPr>
          <p:cNvPr id="8196" name="Rectangle 6"/>
          <p:cNvSpPr>
            <a:spLocks noGrp="1" noChangeArrowheads="1"/>
          </p:cNvSpPr>
          <p:nvPr>
            <p:ph type="sldNum" sz="quarter" idx="12"/>
          </p:nvPr>
        </p:nvSpPr>
        <p:spPr>
          <a:xfrm>
            <a:off x="6553200" y="4767263"/>
            <a:ext cx="2133600" cy="273844"/>
          </a:xfrm>
          <a:prstGeom prst="rect">
            <a:avLst/>
          </a:prstGeom>
          <a:noFill/>
        </p:spPr>
        <p:txBody>
          <a:bodyPr vert="horz" lIns="68580" tIns="34290" rIns="68580" bIns="34290" rtlCol="0" anchor="ctr"/>
          <a:lstStyle>
            <a:defPPr>
              <a:defRPr lang="zh-CN"/>
            </a:defPPr>
            <a:lvl1pPr marL="0" lvl="0" indent="0" algn="r" defTabSz="685800" rtl="0" eaLnBrk="0" fontAlgn="base" latinLnBrk="0" hangingPunct="0">
              <a:lnSpc>
                <a:spcPct val="100000"/>
              </a:lnSpc>
              <a:spcBef>
                <a:spcPct val="0"/>
              </a:spcBef>
              <a:spcAft>
                <a:spcPct val="0"/>
              </a:spcAft>
              <a:buNone/>
              <a:defRPr sz="900" b="0" i="0" u="none" kern="1200" baseline="0">
                <a:solidFill>
                  <a:schemeClr val="tx1">
                    <a:tint val="75000"/>
                  </a:schemeClr>
                </a:solidFill>
                <a:latin typeface="Calibri" panose="020F0502020204030204" pitchFamily="34" charset="0"/>
                <a:ea typeface="宋体" panose="02010600030101010101" pitchFamily="2" charset="-122"/>
                <a:cs typeface="+mn-cs"/>
              </a:defRPr>
            </a:lvl1pPr>
            <a:lvl2pPr marL="342900" lvl="1"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685800" lvl="2"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028700" lvl="3"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371600" lvl="4"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1714500" lvl="5"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057400" lvl="6"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2400300" lvl="7"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2743200" lvl="8" indent="0" algn="l" defTabSz="6858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eaLnBrk="1" hangingPunct="1"/>
            <a:fld id="{9A0DB2DC-4C9A-4742-B13C-FB6460FD3503}" type="slidenum">
              <a:rPr lang="zh-CN" altLang="en-US" smtClean="0"/>
              <a:pPr eaLnBrk="1" hangingPunct="1"/>
              <a:t>35</a:t>
            </a:fld>
            <a:endParaRPr lang="en-US" altLang="zh-CN">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55171230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4"/>
          <p:cNvSpPr/>
          <p:nvPr/>
        </p:nvSpPr>
        <p:spPr>
          <a:xfrm>
            <a:off x="6156177" y="0"/>
            <a:ext cx="2987825" cy="1988485"/>
          </a:xfrm>
          <a:prstGeom prst="rect">
            <a:avLst/>
          </a:prstGeom>
          <a:solidFill>
            <a:schemeClr val="accent6">
              <a:lumMod val="60000"/>
              <a:lumOff val="40000"/>
              <a:alpha val="69804"/>
            </a:schemeClr>
          </a:solidFill>
          <a:ln w="12700" cap="flat" cmpd="sng" algn="ctr">
            <a:noFill/>
            <a:prstDash val="solid"/>
            <a:miter lim="800000"/>
          </a:ln>
          <a:effectLst/>
        </p:spPr>
        <p:txBody>
          <a:bodyPr vert="horz" rtlCol="0" anchor="t"/>
          <a:lstStyle/>
          <a:p>
            <a:pPr algn="ctr"/>
            <a:endParaRPr lang="zh-CN" altLang="en-US" sz="2800" dirty="0">
              <a:solidFill>
                <a:schemeClr val="bg1"/>
              </a:solidFill>
              <a:latin typeface="方正粗宋简体"/>
              <a:ea typeface="方正粗宋简体"/>
            </a:endParaRPr>
          </a:p>
        </p:txBody>
      </p:sp>
      <p:sp>
        <p:nvSpPr>
          <p:cNvPr id="2" name="矩形 4"/>
          <p:cNvSpPr/>
          <p:nvPr/>
        </p:nvSpPr>
        <p:spPr>
          <a:xfrm>
            <a:off x="2313365" y="1988485"/>
            <a:ext cx="6830636" cy="1296144"/>
          </a:xfrm>
          <a:prstGeom prst="rect">
            <a:avLst/>
          </a:prstGeom>
          <a:solidFill>
            <a:srgbClr val="0072C6"/>
          </a:solidFill>
          <a:ln w="12700" cap="flat" cmpd="sng" algn="ctr">
            <a:noFill/>
            <a:prstDash val="solid"/>
            <a:miter lim="800000"/>
          </a:ln>
          <a:effectLst/>
        </p:spPr>
        <p:txBody>
          <a:bodyPr rtlCol="0" anchor="ctr"/>
          <a:lstStyle/>
          <a:p>
            <a:r>
              <a:rPr lang="zh-CN" altLang="en-US" sz="2800" dirty="0">
                <a:solidFill>
                  <a:schemeClr val="bg1"/>
                </a:solidFill>
                <a:latin typeface="+mn-ea"/>
              </a:rPr>
              <a:t>招标投标管理面临的新形势和新要求</a:t>
            </a:r>
          </a:p>
        </p:txBody>
      </p:sp>
      <p:sp>
        <p:nvSpPr>
          <p:cNvPr id="5" name="文本框 4"/>
          <p:cNvSpPr txBox="1"/>
          <p:nvPr/>
        </p:nvSpPr>
        <p:spPr>
          <a:xfrm>
            <a:off x="6156176" y="1016377"/>
            <a:ext cx="3096344" cy="707886"/>
          </a:xfrm>
          <a:prstGeom prst="rect">
            <a:avLst/>
          </a:prstGeom>
          <a:noFill/>
        </p:spPr>
        <p:txBody>
          <a:bodyPr wrap="square" rtlCol="0">
            <a:spAutoFit/>
          </a:bodyPr>
          <a:lstStyle/>
          <a:p>
            <a:r>
              <a:rPr lang="en-US" altLang="zh-CN" sz="4000" b="1" i="1" dirty="0">
                <a:solidFill>
                  <a:schemeClr val="accent1"/>
                </a:solidFill>
                <a:latin typeface="Adobe Gothic Std B" panose="020B0800000000000000" pitchFamily="34" charset="-128"/>
                <a:ea typeface="Adobe Gothic Std B" panose="020B0800000000000000" pitchFamily="34" charset="-128"/>
              </a:rPr>
              <a:t>2   </a:t>
            </a:r>
            <a:r>
              <a:rPr lang="zh-CN" altLang="en-US" sz="4000" b="1" dirty="0">
                <a:solidFill>
                  <a:schemeClr val="accent1"/>
                </a:solidFill>
                <a:latin typeface="微软雅黑" panose="020B0503020204020204" pitchFamily="34" charset="-122"/>
                <a:ea typeface="微软雅黑" panose="020B0503020204020204" pitchFamily="34" charset="-122"/>
              </a:rPr>
              <a:t>第二部分</a:t>
            </a:r>
            <a:endParaRPr lang="zh-CN" altLang="en-US" sz="4000" b="1" dirty="0">
              <a:solidFill>
                <a:schemeClr val="accent1"/>
              </a:solidFill>
              <a:latin typeface="Adobe Gothic Std B" panose="020B0800000000000000" pitchFamily="34" charset="-128"/>
            </a:endParaRPr>
          </a:p>
        </p:txBody>
      </p:sp>
      <p:sp>
        <p:nvSpPr>
          <p:cNvPr id="10" name="矩形 4"/>
          <p:cNvSpPr/>
          <p:nvPr/>
        </p:nvSpPr>
        <p:spPr>
          <a:xfrm>
            <a:off x="1" y="3284141"/>
            <a:ext cx="2313364" cy="1859359"/>
          </a:xfrm>
          <a:prstGeom prst="rect">
            <a:avLst/>
          </a:prstGeom>
          <a:solidFill>
            <a:schemeClr val="accent5">
              <a:lumMod val="40000"/>
              <a:lumOff val="60000"/>
              <a:alpha val="70000"/>
            </a:schemeClr>
          </a:solidFill>
          <a:ln w="12700" cap="flat" cmpd="sng" algn="ctr">
            <a:noFill/>
            <a:prstDash val="solid"/>
            <a:miter lim="800000"/>
          </a:ln>
          <a:effectLst/>
        </p:spPr>
        <p:txBody>
          <a:bodyPr vert="horz" rtlCol="0" anchor="t"/>
          <a:lstStyle/>
          <a:p>
            <a:pPr algn="ctr"/>
            <a:endParaRPr lang="zh-CN" altLang="en-US" sz="2800" dirty="0">
              <a:solidFill>
                <a:schemeClr val="bg1"/>
              </a:solidFill>
              <a:latin typeface="方正粗宋简体"/>
              <a:ea typeface="方正粗宋简体"/>
            </a:endParaRPr>
          </a:p>
        </p:txBody>
      </p:sp>
    </p:spTree>
    <p:extLst>
      <p:ext uri="{BB962C8B-B14F-4D97-AF65-F5344CB8AC3E}">
        <p14:creationId xmlns:p14="http://schemas.microsoft.com/office/powerpoint/2010/main" val="3982421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txBox="1">
            <a:spLocks noRot="1" noChangeArrowheads="1"/>
          </p:cNvSpPr>
          <p:nvPr/>
        </p:nvSpPr>
        <p:spPr bwMode="auto">
          <a:xfrm>
            <a:off x="1115616" y="1779662"/>
            <a:ext cx="7777163" cy="648890"/>
          </a:xfrm>
          <a:prstGeom prst="rect">
            <a:avLst/>
          </a:prstGeom>
          <a:noFill/>
          <a:ln w="9525">
            <a:noFill/>
            <a:miter lim="800000"/>
            <a:headEnd/>
            <a:tailEnd/>
          </a:ln>
        </p:spPr>
        <p:txBody>
          <a:bodyPr lIns="71323" tIns="35662" rIns="71323" bIns="35662"/>
          <a:lstStyle/>
          <a:p>
            <a:pPr algn="ctr">
              <a:spcAft>
                <a:spcPts val="468"/>
              </a:spcAft>
              <a:buClr>
                <a:schemeClr val="tx1">
                  <a:lumMod val="95000"/>
                  <a:lumOff val="5000"/>
                </a:schemeClr>
              </a:buClr>
              <a:buSzPct val="83000"/>
              <a:defRPr/>
            </a:pP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公路工程建设项目招标投标管理办法</a:t>
            </a:r>
            <a:r>
              <a:rPr lang="en-US" altLang="zh-CN" sz="2800" b="1" dirty="0">
                <a:latin typeface="微软雅黑" panose="020B0503020204020204" pitchFamily="34" charset="-122"/>
                <a:ea typeface="微软雅黑" panose="020B0503020204020204" pitchFamily="34" charset="-122"/>
              </a:rPr>
              <a:t>》</a:t>
            </a:r>
          </a:p>
          <a:p>
            <a:pPr algn="ctr">
              <a:spcAft>
                <a:spcPts val="468"/>
              </a:spcAft>
              <a:buClr>
                <a:schemeClr val="tx1">
                  <a:lumMod val="95000"/>
                  <a:lumOff val="5000"/>
                </a:schemeClr>
              </a:buClr>
              <a:buSzPct val="83000"/>
              <a:defRPr/>
            </a:pPr>
            <a:r>
              <a:rPr lang="zh-CN" altLang="en-US" sz="2800" b="1" dirty="0">
                <a:latin typeface="微软雅黑" panose="020B0503020204020204" pitchFamily="34" charset="-122"/>
                <a:ea typeface="微软雅黑" panose="020B0503020204020204" pitchFamily="34" charset="-122"/>
              </a:rPr>
              <a:t>（交通运输部</a:t>
            </a:r>
            <a:r>
              <a:rPr lang="en-US" altLang="zh-CN" sz="2800" b="1" dirty="0">
                <a:latin typeface="微软雅黑" panose="020B0503020204020204" pitchFamily="34" charset="-122"/>
                <a:ea typeface="微软雅黑" panose="020B0503020204020204" pitchFamily="34" charset="-122"/>
              </a:rPr>
              <a:t>2015</a:t>
            </a:r>
            <a:r>
              <a:rPr lang="zh-CN" altLang="en-US" sz="2800" b="1" dirty="0">
                <a:latin typeface="微软雅黑" panose="020B0503020204020204" pitchFamily="34" charset="-122"/>
                <a:ea typeface="微软雅黑" panose="020B0503020204020204" pitchFamily="34" charset="-122"/>
              </a:rPr>
              <a:t>年第</a:t>
            </a:r>
            <a:r>
              <a:rPr lang="en-US" altLang="zh-CN" sz="2800" b="1" dirty="0">
                <a:latin typeface="微软雅黑" panose="020B0503020204020204" pitchFamily="34" charset="-122"/>
                <a:ea typeface="微软雅黑" panose="020B0503020204020204" pitchFamily="34" charset="-122"/>
              </a:rPr>
              <a:t>24</a:t>
            </a:r>
            <a:r>
              <a:rPr lang="zh-CN" altLang="en-US" sz="2800" b="1" dirty="0">
                <a:latin typeface="微软雅黑" panose="020B0503020204020204" pitchFamily="34" charset="-122"/>
                <a:ea typeface="微软雅黑" panose="020B0503020204020204" pitchFamily="34" charset="-122"/>
              </a:rPr>
              <a:t>号令）</a:t>
            </a:r>
            <a:endParaRPr lang="en-US" altLang="zh-CN" sz="28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gray">
          <a:xfrm>
            <a:off x="2536018" y="1821651"/>
            <a:ext cx="5250693" cy="1285884"/>
          </a:xfrm>
          <a:prstGeom prst="rect">
            <a:avLst/>
          </a:prstGeom>
          <a:solidFill>
            <a:srgbClr val="7030A0"/>
          </a:solidFill>
          <a:ln>
            <a:headEnd/>
            <a:tailEnd/>
          </a:ln>
        </p:spPr>
        <p:style>
          <a:lnRef idx="1">
            <a:schemeClr val="accent1"/>
          </a:lnRef>
          <a:fillRef idx="3">
            <a:schemeClr val="accent1"/>
          </a:fillRef>
          <a:effectRef idx="2">
            <a:schemeClr val="accent1"/>
          </a:effectRef>
          <a:fontRef idx="minor">
            <a:schemeClr val="lt1"/>
          </a:fontRef>
        </p:style>
        <p:txBody>
          <a:bodyPr lIns="71323" tIns="35662" rIns="71323" bIns="35662" anchor="ctr"/>
          <a:lstStyle/>
          <a:p>
            <a:pPr algn="ctr">
              <a:defRPr/>
            </a:pPr>
            <a:r>
              <a:rPr lang="zh-CN" altLang="en-US" sz="2800" b="1" dirty="0">
                <a:solidFill>
                  <a:srgbClr val="FFFFCC"/>
                </a:solidFill>
                <a:latin typeface="黑体" pitchFamily="49" charset="-122"/>
                <a:ea typeface="黑体" pitchFamily="49" charset="-122"/>
              </a:rPr>
              <a:t>“五公开”全面披露信息，广泛接受监督</a:t>
            </a:r>
            <a:endParaRPr lang="en-US" altLang="zh-CN" sz="2800" b="1" dirty="0">
              <a:solidFill>
                <a:srgbClr val="FFFFCC"/>
              </a:solidFill>
              <a:latin typeface="黑体" pitchFamily="49" charset="-122"/>
              <a:ea typeface="黑体" pitchFamily="49" charset="-122"/>
            </a:endParaRPr>
          </a:p>
        </p:txBody>
      </p:sp>
      <p:sp>
        <p:nvSpPr>
          <p:cNvPr id="9" name="Freeform 3"/>
          <p:cNvSpPr>
            <a:spLocks/>
          </p:cNvSpPr>
          <p:nvPr/>
        </p:nvSpPr>
        <p:spPr bwMode="gray">
          <a:xfrm>
            <a:off x="2428861" y="2839642"/>
            <a:ext cx="1229037" cy="351320"/>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ln/>
        </p:spPr>
        <p:style>
          <a:lnRef idx="1">
            <a:schemeClr val="accent6"/>
          </a:lnRef>
          <a:fillRef idx="3">
            <a:schemeClr val="accent6"/>
          </a:fillRef>
          <a:effectRef idx="2">
            <a:schemeClr val="accent6"/>
          </a:effectRef>
          <a:fontRef idx="minor">
            <a:schemeClr val="lt1"/>
          </a:fontRef>
        </p:style>
        <p:txBody>
          <a:bodyPr lIns="71323" tIns="35662" rIns="71323" bIns="35662"/>
          <a:lstStyle/>
          <a:p>
            <a:pPr>
              <a:defRPr/>
            </a:pPr>
            <a:endParaRPr lang="zh-CN" altLang="en-US"/>
          </a:p>
        </p:txBody>
      </p:sp>
      <p:sp>
        <p:nvSpPr>
          <p:cNvPr id="10" name="Freeform 4"/>
          <p:cNvSpPr>
            <a:spLocks/>
          </p:cNvSpPr>
          <p:nvPr/>
        </p:nvSpPr>
        <p:spPr bwMode="gray">
          <a:xfrm rot="10800000">
            <a:off x="6715140" y="1714494"/>
            <a:ext cx="1171064" cy="351320"/>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ln/>
        </p:spPr>
        <p:style>
          <a:lnRef idx="1">
            <a:schemeClr val="accent6"/>
          </a:lnRef>
          <a:fillRef idx="3">
            <a:schemeClr val="accent6"/>
          </a:fillRef>
          <a:effectRef idx="2">
            <a:schemeClr val="accent6"/>
          </a:effectRef>
          <a:fontRef idx="minor">
            <a:schemeClr val="lt1"/>
          </a:fontRef>
        </p:style>
        <p:txBody>
          <a:bodyPr lIns="71323" tIns="35662" rIns="71323" bIns="35662"/>
          <a:lstStyle/>
          <a:p>
            <a:pPr>
              <a:defRPr/>
            </a:pPr>
            <a:endParaRPr lang="zh-CN" altLang="en-US"/>
          </a:p>
        </p:txBody>
      </p:sp>
      <p:sp>
        <p:nvSpPr>
          <p:cNvPr id="11" name="任意多边形 10"/>
          <p:cNvSpPr/>
          <p:nvPr/>
        </p:nvSpPr>
        <p:spPr>
          <a:xfrm>
            <a:off x="1410869" y="3053957"/>
            <a:ext cx="1080004" cy="1080004"/>
          </a:xfrm>
          <a:custGeom>
            <a:avLst/>
            <a:gdLst>
              <a:gd name="connsiteX0" fmla="*/ 0 w 1440005"/>
              <a:gd name="connsiteY0" fmla="*/ 720003 h 1440005"/>
              <a:gd name="connsiteX1" fmla="*/ 720003 w 1440005"/>
              <a:gd name="connsiteY1" fmla="*/ 0 h 1440005"/>
              <a:gd name="connsiteX2" fmla="*/ 1440006 w 1440005"/>
              <a:gd name="connsiteY2" fmla="*/ 720003 h 1440005"/>
              <a:gd name="connsiteX3" fmla="*/ 720003 w 1440005"/>
              <a:gd name="connsiteY3" fmla="*/ 1440006 h 1440005"/>
              <a:gd name="connsiteX4" fmla="*/ 0 w 1440005"/>
              <a:gd name="connsiteY4" fmla="*/ 720003 h 1440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05" h="1440005">
                <a:moveTo>
                  <a:pt x="0" y="720003"/>
                </a:moveTo>
                <a:cubicBezTo>
                  <a:pt x="0" y="322356"/>
                  <a:pt x="322356" y="0"/>
                  <a:pt x="720003" y="0"/>
                </a:cubicBezTo>
                <a:cubicBezTo>
                  <a:pt x="1117650" y="0"/>
                  <a:pt x="1440006" y="322356"/>
                  <a:pt x="1440006" y="720003"/>
                </a:cubicBezTo>
                <a:cubicBezTo>
                  <a:pt x="1440006" y="1117650"/>
                  <a:pt x="1117650" y="1440006"/>
                  <a:pt x="720003" y="1440006"/>
                </a:cubicBezTo>
                <a:cubicBezTo>
                  <a:pt x="322356" y="1440006"/>
                  <a:pt x="0" y="1117650"/>
                  <a:pt x="0" y="720003"/>
                </a:cubicBezTo>
                <a:close/>
              </a:path>
            </a:pathLst>
          </a:custGeom>
          <a:gradFill>
            <a:gsLst>
              <a:gs pos="0">
                <a:schemeClr val="accent2">
                  <a:shade val="51000"/>
                  <a:satMod val="130000"/>
                  <a:alpha val="70000"/>
                </a:schemeClr>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lIns="189255" tIns="189255" rIns="189255" bIns="189255" spcCol="991" anchor="ctr"/>
          <a:lstStyle/>
          <a:p>
            <a:pPr algn="ctr" defTabSz="866775">
              <a:lnSpc>
                <a:spcPct val="90000"/>
              </a:lnSpc>
              <a:spcAft>
                <a:spcPct val="35000"/>
              </a:spcAft>
              <a:defRPr/>
            </a:pPr>
            <a:r>
              <a:rPr lang="zh-CN" altLang="en-US" sz="2000" b="1" dirty="0">
                <a:latin typeface="黑体" pitchFamily="49" charset="-122"/>
                <a:ea typeface="黑体" pitchFamily="49" charset="-122"/>
              </a:rPr>
              <a:t>文件关键内容</a:t>
            </a:r>
          </a:p>
        </p:txBody>
      </p:sp>
      <p:sp>
        <p:nvSpPr>
          <p:cNvPr id="82" name="任意多边形 81"/>
          <p:cNvSpPr/>
          <p:nvPr/>
        </p:nvSpPr>
        <p:spPr>
          <a:xfrm>
            <a:off x="2897816" y="3327835"/>
            <a:ext cx="1200413" cy="1127597"/>
          </a:xfrm>
          <a:custGeom>
            <a:avLst/>
            <a:gdLst>
              <a:gd name="connsiteX0" fmla="*/ 0 w 1440005"/>
              <a:gd name="connsiteY0" fmla="*/ 720003 h 1440005"/>
              <a:gd name="connsiteX1" fmla="*/ 720003 w 1440005"/>
              <a:gd name="connsiteY1" fmla="*/ 0 h 1440005"/>
              <a:gd name="connsiteX2" fmla="*/ 1440006 w 1440005"/>
              <a:gd name="connsiteY2" fmla="*/ 720003 h 1440005"/>
              <a:gd name="connsiteX3" fmla="*/ 720003 w 1440005"/>
              <a:gd name="connsiteY3" fmla="*/ 1440006 h 1440005"/>
              <a:gd name="connsiteX4" fmla="*/ 0 w 1440005"/>
              <a:gd name="connsiteY4" fmla="*/ 720003 h 1440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05" h="1440005">
                <a:moveTo>
                  <a:pt x="0" y="720003"/>
                </a:moveTo>
                <a:cubicBezTo>
                  <a:pt x="0" y="322356"/>
                  <a:pt x="322356" y="0"/>
                  <a:pt x="720003" y="0"/>
                </a:cubicBezTo>
                <a:cubicBezTo>
                  <a:pt x="1117650" y="0"/>
                  <a:pt x="1440006" y="322356"/>
                  <a:pt x="1440006" y="720003"/>
                </a:cubicBezTo>
                <a:cubicBezTo>
                  <a:pt x="1440006" y="1117650"/>
                  <a:pt x="1117650" y="1440006"/>
                  <a:pt x="720003" y="1440006"/>
                </a:cubicBezTo>
                <a:cubicBezTo>
                  <a:pt x="322356" y="1440006"/>
                  <a:pt x="0" y="1117650"/>
                  <a:pt x="0" y="720003"/>
                </a:cubicBezTo>
                <a:close/>
              </a:path>
            </a:pathLst>
          </a:custGeom>
          <a:gradFill>
            <a:gsLst>
              <a:gs pos="0">
                <a:schemeClr val="accent6">
                  <a:shade val="51000"/>
                  <a:satMod val="130000"/>
                  <a:alpha val="70000"/>
                </a:schemeClr>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lIns="189255" tIns="189255" rIns="189255" bIns="189255" spcCol="991" anchor="ctr"/>
          <a:lstStyle/>
          <a:p>
            <a:pPr algn="ctr" defTabSz="866775">
              <a:lnSpc>
                <a:spcPct val="90000"/>
              </a:lnSpc>
              <a:spcAft>
                <a:spcPct val="35000"/>
              </a:spcAft>
              <a:defRPr/>
            </a:pPr>
            <a:r>
              <a:rPr lang="zh-CN" altLang="en-US" sz="2000" b="1" dirty="0">
                <a:solidFill>
                  <a:schemeClr val="tx1"/>
                </a:solidFill>
                <a:latin typeface="黑体" pitchFamily="49" charset="-122"/>
                <a:ea typeface="黑体" pitchFamily="49" charset="-122"/>
              </a:rPr>
              <a:t>中标候选人关键信息</a:t>
            </a:r>
          </a:p>
        </p:txBody>
      </p:sp>
      <p:sp>
        <p:nvSpPr>
          <p:cNvPr id="83" name="任意多边形 82"/>
          <p:cNvSpPr/>
          <p:nvPr/>
        </p:nvSpPr>
        <p:spPr>
          <a:xfrm>
            <a:off x="4625579" y="3536164"/>
            <a:ext cx="1080004" cy="1080004"/>
          </a:xfrm>
          <a:custGeom>
            <a:avLst/>
            <a:gdLst>
              <a:gd name="connsiteX0" fmla="*/ 0 w 1440005"/>
              <a:gd name="connsiteY0" fmla="*/ 720003 h 1440005"/>
              <a:gd name="connsiteX1" fmla="*/ 720003 w 1440005"/>
              <a:gd name="connsiteY1" fmla="*/ 0 h 1440005"/>
              <a:gd name="connsiteX2" fmla="*/ 1440006 w 1440005"/>
              <a:gd name="connsiteY2" fmla="*/ 720003 h 1440005"/>
              <a:gd name="connsiteX3" fmla="*/ 720003 w 1440005"/>
              <a:gd name="connsiteY3" fmla="*/ 1440006 h 1440005"/>
              <a:gd name="connsiteX4" fmla="*/ 0 w 1440005"/>
              <a:gd name="connsiteY4" fmla="*/ 720003 h 1440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05" h="1440005">
                <a:moveTo>
                  <a:pt x="0" y="720003"/>
                </a:moveTo>
                <a:cubicBezTo>
                  <a:pt x="0" y="322356"/>
                  <a:pt x="322356" y="0"/>
                  <a:pt x="720003" y="0"/>
                </a:cubicBezTo>
                <a:cubicBezTo>
                  <a:pt x="1117650" y="0"/>
                  <a:pt x="1440006" y="322356"/>
                  <a:pt x="1440006" y="720003"/>
                </a:cubicBezTo>
                <a:cubicBezTo>
                  <a:pt x="1440006" y="1117650"/>
                  <a:pt x="1117650" y="1440006"/>
                  <a:pt x="720003" y="1440006"/>
                </a:cubicBezTo>
                <a:cubicBezTo>
                  <a:pt x="322356" y="1440006"/>
                  <a:pt x="0" y="1117650"/>
                  <a:pt x="0" y="720003"/>
                </a:cubicBezTo>
                <a:close/>
              </a:path>
            </a:pathLst>
          </a:custGeom>
          <a:gradFill>
            <a:gsLst>
              <a:gs pos="0">
                <a:schemeClr val="accent1">
                  <a:shade val="51000"/>
                  <a:satMod val="130000"/>
                  <a:alpha val="70000"/>
                </a:schemeClr>
              </a:gs>
              <a:gs pos="80000">
                <a:schemeClr val="accent1">
                  <a:shade val="93000"/>
                  <a:satMod val="130000"/>
                </a:schemeClr>
              </a:gs>
              <a:gs pos="100000">
                <a:schemeClr val="accent1">
                  <a:shade val="94000"/>
                  <a:satMod val="135000"/>
                </a:schemeClr>
              </a:gs>
            </a:gsLst>
          </a:gradFill>
        </p:spPr>
        <p:style>
          <a:lnRef idx="1">
            <a:schemeClr val="accent1"/>
          </a:lnRef>
          <a:fillRef idx="3">
            <a:schemeClr val="accent1"/>
          </a:fillRef>
          <a:effectRef idx="2">
            <a:schemeClr val="accent1"/>
          </a:effectRef>
          <a:fontRef idx="minor">
            <a:schemeClr val="lt1"/>
          </a:fontRef>
        </p:style>
        <p:txBody>
          <a:bodyPr lIns="189255" tIns="189255" rIns="189255" bIns="189255" spcCol="991" anchor="ctr"/>
          <a:lstStyle/>
          <a:p>
            <a:pPr algn="ctr" defTabSz="866775">
              <a:lnSpc>
                <a:spcPct val="90000"/>
              </a:lnSpc>
              <a:spcAft>
                <a:spcPct val="35000"/>
              </a:spcAft>
              <a:defRPr/>
            </a:pPr>
            <a:r>
              <a:rPr lang="zh-CN" altLang="en-US" sz="2000" b="1" dirty="0">
                <a:latin typeface="黑体" pitchFamily="49" charset="-122"/>
                <a:ea typeface="黑体" pitchFamily="49" charset="-122"/>
              </a:rPr>
              <a:t>评标信息</a:t>
            </a:r>
          </a:p>
        </p:txBody>
      </p:sp>
      <p:sp>
        <p:nvSpPr>
          <p:cNvPr id="84" name="任意多边形 83"/>
          <p:cNvSpPr/>
          <p:nvPr/>
        </p:nvSpPr>
        <p:spPr>
          <a:xfrm>
            <a:off x="6125777" y="3321849"/>
            <a:ext cx="1080004" cy="1080004"/>
          </a:xfrm>
          <a:custGeom>
            <a:avLst/>
            <a:gdLst>
              <a:gd name="connsiteX0" fmla="*/ 0 w 1440005"/>
              <a:gd name="connsiteY0" fmla="*/ 720003 h 1440005"/>
              <a:gd name="connsiteX1" fmla="*/ 720003 w 1440005"/>
              <a:gd name="connsiteY1" fmla="*/ 0 h 1440005"/>
              <a:gd name="connsiteX2" fmla="*/ 1440006 w 1440005"/>
              <a:gd name="connsiteY2" fmla="*/ 720003 h 1440005"/>
              <a:gd name="connsiteX3" fmla="*/ 720003 w 1440005"/>
              <a:gd name="connsiteY3" fmla="*/ 1440006 h 1440005"/>
              <a:gd name="connsiteX4" fmla="*/ 0 w 1440005"/>
              <a:gd name="connsiteY4" fmla="*/ 720003 h 1440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05" h="1440005">
                <a:moveTo>
                  <a:pt x="0" y="720003"/>
                </a:moveTo>
                <a:cubicBezTo>
                  <a:pt x="0" y="322356"/>
                  <a:pt x="322356" y="0"/>
                  <a:pt x="720003" y="0"/>
                </a:cubicBezTo>
                <a:cubicBezTo>
                  <a:pt x="1117650" y="0"/>
                  <a:pt x="1440006" y="322356"/>
                  <a:pt x="1440006" y="720003"/>
                </a:cubicBezTo>
                <a:cubicBezTo>
                  <a:pt x="1440006" y="1117650"/>
                  <a:pt x="1117650" y="1440006"/>
                  <a:pt x="720003" y="1440006"/>
                </a:cubicBezTo>
                <a:cubicBezTo>
                  <a:pt x="322356" y="1440006"/>
                  <a:pt x="0" y="1117650"/>
                  <a:pt x="0" y="720003"/>
                </a:cubicBezTo>
                <a:close/>
              </a:path>
            </a:pathLst>
          </a:custGeom>
          <a:solidFill>
            <a:srgbClr val="00B0F0"/>
          </a:solidFill>
        </p:spPr>
        <p:style>
          <a:lnRef idx="1">
            <a:schemeClr val="accent1"/>
          </a:lnRef>
          <a:fillRef idx="3">
            <a:schemeClr val="accent1"/>
          </a:fillRef>
          <a:effectRef idx="2">
            <a:schemeClr val="accent1"/>
          </a:effectRef>
          <a:fontRef idx="minor">
            <a:schemeClr val="lt1"/>
          </a:fontRef>
        </p:style>
        <p:txBody>
          <a:bodyPr lIns="189255" tIns="189255" rIns="189255" bIns="189255" spcCol="991" anchor="ctr"/>
          <a:lstStyle/>
          <a:p>
            <a:pPr algn="ctr" defTabSz="866775">
              <a:lnSpc>
                <a:spcPct val="90000"/>
              </a:lnSpc>
              <a:spcAft>
                <a:spcPct val="35000"/>
              </a:spcAft>
              <a:defRPr/>
            </a:pPr>
            <a:r>
              <a:rPr lang="zh-CN" altLang="en-US" sz="2000" b="1" dirty="0">
                <a:latin typeface="黑体" pitchFamily="49" charset="-122"/>
                <a:ea typeface="黑体" pitchFamily="49" charset="-122"/>
              </a:rPr>
              <a:t>投诉处理决定</a:t>
            </a:r>
          </a:p>
        </p:txBody>
      </p:sp>
      <p:sp>
        <p:nvSpPr>
          <p:cNvPr id="85" name="任意多边形 84"/>
          <p:cNvSpPr/>
          <p:nvPr/>
        </p:nvSpPr>
        <p:spPr>
          <a:xfrm>
            <a:off x="7518818" y="3161114"/>
            <a:ext cx="1080004" cy="1080004"/>
          </a:xfrm>
          <a:custGeom>
            <a:avLst/>
            <a:gdLst>
              <a:gd name="connsiteX0" fmla="*/ 0 w 1440005"/>
              <a:gd name="connsiteY0" fmla="*/ 720003 h 1440005"/>
              <a:gd name="connsiteX1" fmla="*/ 720003 w 1440005"/>
              <a:gd name="connsiteY1" fmla="*/ 0 h 1440005"/>
              <a:gd name="connsiteX2" fmla="*/ 1440006 w 1440005"/>
              <a:gd name="connsiteY2" fmla="*/ 720003 h 1440005"/>
              <a:gd name="connsiteX3" fmla="*/ 720003 w 1440005"/>
              <a:gd name="connsiteY3" fmla="*/ 1440006 h 1440005"/>
              <a:gd name="connsiteX4" fmla="*/ 0 w 1440005"/>
              <a:gd name="connsiteY4" fmla="*/ 720003 h 1440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05" h="1440005">
                <a:moveTo>
                  <a:pt x="0" y="720003"/>
                </a:moveTo>
                <a:cubicBezTo>
                  <a:pt x="0" y="322356"/>
                  <a:pt x="322356" y="0"/>
                  <a:pt x="720003" y="0"/>
                </a:cubicBezTo>
                <a:cubicBezTo>
                  <a:pt x="1117650" y="0"/>
                  <a:pt x="1440006" y="322356"/>
                  <a:pt x="1440006" y="720003"/>
                </a:cubicBezTo>
                <a:cubicBezTo>
                  <a:pt x="1440006" y="1117650"/>
                  <a:pt x="1117650" y="1440006"/>
                  <a:pt x="720003" y="1440006"/>
                </a:cubicBezTo>
                <a:cubicBezTo>
                  <a:pt x="322356" y="1440006"/>
                  <a:pt x="0" y="1117650"/>
                  <a:pt x="0" y="720003"/>
                </a:cubicBezTo>
                <a:close/>
              </a:path>
            </a:pathLst>
          </a:custGeom>
          <a:solidFill>
            <a:srgbClr val="92D050"/>
          </a:solidFill>
        </p:spPr>
        <p:style>
          <a:lnRef idx="1">
            <a:schemeClr val="accent1"/>
          </a:lnRef>
          <a:fillRef idx="3">
            <a:schemeClr val="accent1"/>
          </a:fillRef>
          <a:effectRef idx="2">
            <a:schemeClr val="accent1"/>
          </a:effectRef>
          <a:fontRef idx="minor">
            <a:schemeClr val="lt1"/>
          </a:fontRef>
        </p:style>
        <p:txBody>
          <a:bodyPr lIns="189255" tIns="189255" rIns="189255" bIns="189255" spcCol="991" anchor="ctr"/>
          <a:lstStyle/>
          <a:p>
            <a:pPr algn="ctr" defTabSz="866775">
              <a:lnSpc>
                <a:spcPct val="90000"/>
              </a:lnSpc>
              <a:spcAft>
                <a:spcPct val="35000"/>
              </a:spcAft>
              <a:defRPr/>
            </a:pPr>
            <a:r>
              <a:rPr lang="zh-CN" altLang="en-US" sz="2000" b="1" dirty="0">
                <a:latin typeface="黑体" pitchFamily="49" charset="-122"/>
                <a:ea typeface="黑体" pitchFamily="49" charset="-122"/>
              </a:rPr>
              <a:t>不良行为信息</a:t>
            </a:r>
          </a:p>
        </p:txBody>
      </p:sp>
      <p:sp>
        <p:nvSpPr>
          <p:cNvPr id="13" name="Rectangle 3"/>
          <p:cNvSpPr txBox="1">
            <a:spLocks noRot="1" noChangeArrowheads="1"/>
          </p:cNvSpPr>
          <p:nvPr/>
        </p:nvSpPr>
        <p:spPr bwMode="auto">
          <a:xfrm>
            <a:off x="736998" y="465535"/>
            <a:ext cx="7777163" cy="648890"/>
          </a:xfrm>
          <a:prstGeom prst="rect">
            <a:avLst/>
          </a:prstGeom>
          <a:noFill/>
          <a:ln w="9525">
            <a:noFill/>
            <a:miter lim="800000"/>
            <a:headEnd/>
            <a:tailEnd/>
          </a:ln>
        </p:spPr>
        <p:txBody>
          <a:bodyPr lIns="71323" tIns="35662" rIns="71323" bIns="35662"/>
          <a:lstStyle/>
          <a:p>
            <a:pPr algn="ctr">
              <a:lnSpc>
                <a:spcPct val="130000"/>
              </a:lnSpc>
              <a:spcBef>
                <a:spcPts val="468"/>
              </a:spcBef>
              <a:buClr>
                <a:srgbClr val="FFC000"/>
              </a:buClr>
              <a:buSzPct val="80000"/>
              <a:defRPr/>
            </a:pPr>
            <a:r>
              <a:rPr lang="zh-CN" altLang="en-US" sz="2500" b="1" dirty="0">
                <a:latin typeface="黑体" pitchFamily="49" charset="-122"/>
                <a:ea typeface="黑体" pitchFamily="49" charset="-122"/>
              </a:rPr>
              <a:t>部</a:t>
            </a:r>
            <a:r>
              <a:rPr lang="en-US" altLang="zh-CN" sz="2500" b="1" dirty="0">
                <a:latin typeface="黑体" pitchFamily="49" charset="-122"/>
                <a:ea typeface="黑体" pitchFamily="49" charset="-122"/>
              </a:rPr>
              <a:t>24</a:t>
            </a:r>
            <a:r>
              <a:rPr lang="zh-CN" altLang="en-US" sz="2500" b="1" dirty="0">
                <a:latin typeface="黑体" pitchFamily="49" charset="-122"/>
                <a:ea typeface="黑体" pitchFamily="49" charset="-122"/>
              </a:rPr>
              <a:t>号令提出的新要求</a:t>
            </a:r>
            <a:endParaRPr lang="zh-CN" altLang="en-US" sz="2800" b="1" kern="0" dirty="0">
              <a:latin typeface="黑体" pitchFamily="49" charset="-122"/>
              <a:ea typeface="黑体" pitchFamily="49" charset="-122"/>
            </a:endParaRPr>
          </a:p>
        </p:txBody>
      </p:sp>
    </p:spTree>
    <p:extLst>
      <p:ext uri="{BB962C8B-B14F-4D97-AF65-F5344CB8AC3E}">
        <p14:creationId xmlns:p14="http://schemas.microsoft.com/office/powerpoint/2010/main" val="2862440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par>
                                <p:cTn id="24" presetID="53" presetClass="entr" presetSubtype="16" fill="hold" nodeType="withEffect">
                                  <p:stCondLst>
                                    <p:cond delay="0"/>
                                  </p:stCondLst>
                                  <p:childTnLst>
                                    <p:set>
                                      <p:cBhvr>
                                        <p:cTn id="25" dur="1" fill="hold">
                                          <p:stCondLst>
                                            <p:cond delay="0"/>
                                          </p:stCondLst>
                                        </p:cTn>
                                        <p:tgtEl>
                                          <p:spTgt spid="83"/>
                                        </p:tgtEl>
                                        <p:attrNameLst>
                                          <p:attrName>style.visibility</p:attrName>
                                        </p:attrNameLst>
                                      </p:cBhvr>
                                      <p:to>
                                        <p:strVal val="visible"/>
                                      </p:to>
                                    </p:set>
                                    <p:anim calcmode="lin" valueType="num">
                                      <p:cBhvr>
                                        <p:cTn id="26" dur="500" fill="hold"/>
                                        <p:tgtEl>
                                          <p:spTgt spid="83"/>
                                        </p:tgtEl>
                                        <p:attrNameLst>
                                          <p:attrName>ppt_w</p:attrName>
                                        </p:attrNameLst>
                                      </p:cBhvr>
                                      <p:tavLst>
                                        <p:tav tm="0">
                                          <p:val>
                                            <p:fltVal val="0"/>
                                          </p:val>
                                        </p:tav>
                                        <p:tav tm="100000">
                                          <p:val>
                                            <p:strVal val="#ppt_w"/>
                                          </p:val>
                                        </p:tav>
                                      </p:tavLst>
                                    </p:anim>
                                    <p:anim calcmode="lin" valueType="num">
                                      <p:cBhvr>
                                        <p:cTn id="27" dur="500" fill="hold"/>
                                        <p:tgtEl>
                                          <p:spTgt spid="83"/>
                                        </p:tgtEl>
                                        <p:attrNameLst>
                                          <p:attrName>ppt_h</p:attrName>
                                        </p:attrNameLst>
                                      </p:cBhvr>
                                      <p:tavLst>
                                        <p:tav tm="0">
                                          <p:val>
                                            <p:fltVal val="0"/>
                                          </p:val>
                                        </p:tav>
                                        <p:tav tm="100000">
                                          <p:val>
                                            <p:strVal val="#ppt_h"/>
                                          </p:val>
                                        </p:tav>
                                      </p:tavLst>
                                    </p:anim>
                                    <p:animEffect transition="in" filter="fade">
                                      <p:cBhvr>
                                        <p:cTn id="28" dur="500"/>
                                        <p:tgtEl>
                                          <p:spTgt spid="83"/>
                                        </p:tgtEl>
                                      </p:cBhvr>
                                    </p:animEffect>
                                  </p:childTnLst>
                                </p:cTn>
                              </p:par>
                              <p:par>
                                <p:cTn id="29" presetID="53" presetClass="entr" presetSubtype="16" fill="hold" nodeType="withEffect">
                                  <p:stCondLst>
                                    <p:cond delay="0"/>
                                  </p:stCondLst>
                                  <p:childTnLst>
                                    <p:set>
                                      <p:cBhvr>
                                        <p:cTn id="30" dur="1" fill="hold">
                                          <p:stCondLst>
                                            <p:cond delay="0"/>
                                          </p:stCondLst>
                                        </p:cTn>
                                        <p:tgtEl>
                                          <p:spTgt spid="84"/>
                                        </p:tgtEl>
                                        <p:attrNameLst>
                                          <p:attrName>style.visibility</p:attrName>
                                        </p:attrNameLst>
                                      </p:cBhvr>
                                      <p:to>
                                        <p:strVal val="visible"/>
                                      </p:to>
                                    </p:set>
                                    <p:anim calcmode="lin" valueType="num">
                                      <p:cBhvr>
                                        <p:cTn id="31" dur="500" fill="hold"/>
                                        <p:tgtEl>
                                          <p:spTgt spid="84"/>
                                        </p:tgtEl>
                                        <p:attrNameLst>
                                          <p:attrName>ppt_w</p:attrName>
                                        </p:attrNameLst>
                                      </p:cBhvr>
                                      <p:tavLst>
                                        <p:tav tm="0">
                                          <p:val>
                                            <p:fltVal val="0"/>
                                          </p:val>
                                        </p:tav>
                                        <p:tav tm="100000">
                                          <p:val>
                                            <p:strVal val="#ppt_w"/>
                                          </p:val>
                                        </p:tav>
                                      </p:tavLst>
                                    </p:anim>
                                    <p:anim calcmode="lin" valueType="num">
                                      <p:cBhvr>
                                        <p:cTn id="32" dur="500" fill="hold"/>
                                        <p:tgtEl>
                                          <p:spTgt spid="84"/>
                                        </p:tgtEl>
                                        <p:attrNameLst>
                                          <p:attrName>ppt_h</p:attrName>
                                        </p:attrNameLst>
                                      </p:cBhvr>
                                      <p:tavLst>
                                        <p:tav tm="0">
                                          <p:val>
                                            <p:fltVal val="0"/>
                                          </p:val>
                                        </p:tav>
                                        <p:tav tm="100000">
                                          <p:val>
                                            <p:strVal val="#ppt_h"/>
                                          </p:val>
                                        </p:tav>
                                      </p:tavLst>
                                    </p:anim>
                                    <p:animEffect transition="in" filter="fade">
                                      <p:cBhvr>
                                        <p:cTn id="33" dur="500"/>
                                        <p:tgtEl>
                                          <p:spTgt spid="84"/>
                                        </p:tgtEl>
                                      </p:cBhvr>
                                    </p:animEffect>
                                  </p:childTnLst>
                                </p:cTn>
                              </p:par>
                              <p:par>
                                <p:cTn id="34" presetID="53" presetClass="entr" presetSubtype="16" fill="hold" nodeType="withEffect">
                                  <p:stCondLst>
                                    <p:cond delay="0"/>
                                  </p:stCondLst>
                                  <p:childTnLst>
                                    <p:set>
                                      <p:cBhvr>
                                        <p:cTn id="35" dur="1" fill="hold">
                                          <p:stCondLst>
                                            <p:cond delay="0"/>
                                          </p:stCondLst>
                                        </p:cTn>
                                        <p:tgtEl>
                                          <p:spTgt spid="85"/>
                                        </p:tgtEl>
                                        <p:attrNameLst>
                                          <p:attrName>style.visibility</p:attrName>
                                        </p:attrNameLst>
                                      </p:cBhvr>
                                      <p:to>
                                        <p:strVal val="visible"/>
                                      </p:to>
                                    </p:set>
                                    <p:anim calcmode="lin" valueType="num">
                                      <p:cBhvr>
                                        <p:cTn id="36" dur="500" fill="hold"/>
                                        <p:tgtEl>
                                          <p:spTgt spid="85"/>
                                        </p:tgtEl>
                                        <p:attrNameLst>
                                          <p:attrName>ppt_w</p:attrName>
                                        </p:attrNameLst>
                                      </p:cBhvr>
                                      <p:tavLst>
                                        <p:tav tm="0">
                                          <p:val>
                                            <p:fltVal val="0"/>
                                          </p:val>
                                        </p:tav>
                                        <p:tav tm="100000">
                                          <p:val>
                                            <p:strVal val="#ppt_w"/>
                                          </p:val>
                                        </p:tav>
                                      </p:tavLst>
                                    </p:anim>
                                    <p:anim calcmode="lin" valueType="num">
                                      <p:cBhvr>
                                        <p:cTn id="37" dur="500" fill="hold"/>
                                        <p:tgtEl>
                                          <p:spTgt spid="85"/>
                                        </p:tgtEl>
                                        <p:attrNameLst>
                                          <p:attrName>ppt_h</p:attrName>
                                        </p:attrNameLst>
                                      </p:cBhvr>
                                      <p:tavLst>
                                        <p:tav tm="0">
                                          <p:val>
                                            <p:fltVal val="0"/>
                                          </p:val>
                                        </p:tav>
                                        <p:tav tm="100000">
                                          <p:val>
                                            <p:strVal val="#ppt_h"/>
                                          </p:val>
                                        </p:tav>
                                      </p:tavLst>
                                    </p:anim>
                                    <p:animEffect transition="in" filter="fade">
                                      <p:cBhvr>
                                        <p:cTn id="38"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gray">
          <a:xfrm>
            <a:off x="2536018" y="1821651"/>
            <a:ext cx="5250693" cy="1285884"/>
          </a:xfrm>
          <a:prstGeom prst="rect">
            <a:avLst/>
          </a:prstGeom>
          <a:solidFill>
            <a:srgbClr val="7030A0"/>
          </a:solidFill>
          <a:ln>
            <a:headEnd/>
            <a:tailEnd/>
          </a:ln>
        </p:spPr>
        <p:style>
          <a:lnRef idx="1">
            <a:schemeClr val="accent1"/>
          </a:lnRef>
          <a:fillRef idx="3">
            <a:schemeClr val="accent1"/>
          </a:fillRef>
          <a:effectRef idx="2">
            <a:schemeClr val="accent1"/>
          </a:effectRef>
          <a:fontRef idx="minor">
            <a:schemeClr val="lt1"/>
          </a:fontRef>
        </p:style>
        <p:txBody>
          <a:bodyPr lIns="71323" tIns="35662" rIns="71323" bIns="35662" anchor="ctr"/>
          <a:lstStyle/>
          <a:p>
            <a:pPr algn="ctr">
              <a:defRPr/>
            </a:pPr>
            <a:r>
              <a:rPr lang="zh-CN" altLang="en-US" sz="2800" b="1" dirty="0">
                <a:solidFill>
                  <a:srgbClr val="FFFFCC"/>
                </a:solidFill>
                <a:latin typeface="黑体" pitchFamily="49" charset="-122"/>
                <a:ea typeface="黑体" pitchFamily="49" charset="-122"/>
              </a:rPr>
              <a:t>“三记录”有据可循，避免人为因素干预</a:t>
            </a:r>
            <a:endParaRPr lang="en-US" altLang="zh-CN" sz="2800" b="1" dirty="0">
              <a:solidFill>
                <a:srgbClr val="FFFFCC"/>
              </a:solidFill>
              <a:latin typeface="黑体" pitchFamily="49" charset="-122"/>
              <a:ea typeface="黑体" pitchFamily="49" charset="-122"/>
            </a:endParaRPr>
          </a:p>
        </p:txBody>
      </p:sp>
      <p:sp>
        <p:nvSpPr>
          <p:cNvPr id="9" name="Freeform 3"/>
          <p:cNvSpPr>
            <a:spLocks/>
          </p:cNvSpPr>
          <p:nvPr/>
        </p:nvSpPr>
        <p:spPr bwMode="gray">
          <a:xfrm>
            <a:off x="2428861" y="2839642"/>
            <a:ext cx="1229037" cy="351320"/>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ln/>
        </p:spPr>
        <p:style>
          <a:lnRef idx="1">
            <a:schemeClr val="accent6"/>
          </a:lnRef>
          <a:fillRef idx="3">
            <a:schemeClr val="accent6"/>
          </a:fillRef>
          <a:effectRef idx="2">
            <a:schemeClr val="accent6"/>
          </a:effectRef>
          <a:fontRef idx="minor">
            <a:schemeClr val="lt1"/>
          </a:fontRef>
        </p:style>
        <p:txBody>
          <a:bodyPr lIns="71323" tIns="35662" rIns="71323" bIns="35662"/>
          <a:lstStyle/>
          <a:p>
            <a:pPr>
              <a:defRPr/>
            </a:pPr>
            <a:endParaRPr lang="zh-CN" altLang="en-US"/>
          </a:p>
        </p:txBody>
      </p:sp>
      <p:sp>
        <p:nvSpPr>
          <p:cNvPr id="10" name="Freeform 4"/>
          <p:cNvSpPr>
            <a:spLocks/>
          </p:cNvSpPr>
          <p:nvPr/>
        </p:nvSpPr>
        <p:spPr bwMode="gray">
          <a:xfrm rot="10800000">
            <a:off x="6715140" y="1714494"/>
            <a:ext cx="1171064" cy="351320"/>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ln/>
        </p:spPr>
        <p:style>
          <a:lnRef idx="1">
            <a:schemeClr val="accent6"/>
          </a:lnRef>
          <a:fillRef idx="3">
            <a:schemeClr val="accent6"/>
          </a:fillRef>
          <a:effectRef idx="2">
            <a:schemeClr val="accent6"/>
          </a:effectRef>
          <a:fontRef idx="minor">
            <a:schemeClr val="lt1"/>
          </a:fontRef>
        </p:style>
        <p:txBody>
          <a:bodyPr lIns="71323" tIns="35662" rIns="71323" bIns="35662"/>
          <a:lstStyle/>
          <a:p>
            <a:pPr>
              <a:defRPr/>
            </a:pPr>
            <a:endParaRPr lang="zh-CN" altLang="en-US"/>
          </a:p>
        </p:txBody>
      </p:sp>
      <p:sp>
        <p:nvSpPr>
          <p:cNvPr id="82" name="任意多边形 81"/>
          <p:cNvSpPr/>
          <p:nvPr/>
        </p:nvSpPr>
        <p:spPr>
          <a:xfrm>
            <a:off x="3018224" y="3375428"/>
            <a:ext cx="1080004" cy="1080004"/>
          </a:xfrm>
          <a:custGeom>
            <a:avLst/>
            <a:gdLst>
              <a:gd name="connsiteX0" fmla="*/ 0 w 1440005"/>
              <a:gd name="connsiteY0" fmla="*/ 720003 h 1440005"/>
              <a:gd name="connsiteX1" fmla="*/ 720003 w 1440005"/>
              <a:gd name="connsiteY1" fmla="*/ 0 h 1440005"/>
              <a:gd name="connsiteX2" fmla="*/ 1440006 w 1440005"/>
              <a:gd name="connsiteY2" fmla="*/ 720003 h 1440005"/>
              <a:gd name="connsiteX3" fmla="*/ 720003 w 1440005"/>
              <a:gd name="connsiteY3" fmla="*/ 1440006 h 1440005"/>
              <a:gd name="connsiteX4" fmla="*/ 0 w 1440005"/>
              <a:gd name="connsiteY4" fmla="*/ 720003 h 1440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05" h="1440005">
                <a:moveTo>
                  <a:pt x="0" y="720003"/>
                </a:moveTo>
                <a:cubicBezTo>
                  <a:pt x="0" y="322356"/>
                  <a:pt x="322356" y="0"/>
                  <a:pt x="720003" y="0"/>
                </a:cubicBezTo>
                <a:cubicBezTo>
                  <a:pt x="1117650" y="0"/>
                  <a:pt x="1440006" y="322356"/>
                  <a:pt x="1440006" y="720003"/>
                </a:cubicBezTo>
                <a:cubicBezTo>
                  <a:pt x="1440006" y="1117650"/>
                  <a:pt x="1117650" y="1440006"/>
                  <a:pt x="720003" y="1440006"/>
                </a:cubicBezTo>
                <a:cubicBezTo>
                  <a:pt x="322356" y="1440006"/>
                  <a:pt x="0" y="1117650"/>
                  <a:pt x="0" y="720003"/>
                </a:cubicBezTo>
                <a:close/>
              </a:path>
            </a:pathLst>
          </a:custGeom>
          <a:gradFill>
            <a:gsLst>
              <a:gs pos="0">
                <a:schemeClr val="accent6">
                  <a:shade val="51000"/>
                  <a:satMod val="130000"/>
                  <a:alpha val="70000"/>
                </a:schemeClr>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lIns="189255" tIns="189255" rIns="189255" bIns="189255" spcCol="991" anchor="ctr"/>
          <a:lstStyle/>
          <a:p>
            <a:pPr algn="ctr" defTabSz="866775">
              <a:lnSpc>
                <a:spcPct val="90000"/>
              </a:lnSpc>
              <a:spcAft>
                <a:spcPct val="35000"/>
              </a:spcAft>
              <a:defRPr/>
            </a:pPr>
            <a:r>
              <a:rPr lang="zh-CN" altLang="en-US" sz="1700" b="1" dirty="0">
                <a:solidFill>
                  <a:schemeClr val="tx1"/>
                </a:solidFill>
                <a:latin typeface="黑体" pitchFamily="49" charset="-122"/>
                <a:ea typeface="黑体" pitchFamily="49" charset="-122"/>
              </a:rPr>
              <a:t>记录开标评标过程</a:t>
            </a:r>
          </a:p>
        </p:txBody>
      </p:sp>
      <p:sp>
        <p:nvSpPr>
          <p:cNvPr id="83" name="任意多边形 82"/>
          <p:cNvSpPr/>
          <p:nvPr/>
        </p:nvSpPr>
        <p:spPr>
          <a:xfrm>
            <a:off x="4625579" y="3536164"/>
            <a:ext cx="1080004" cy="1080004"/>
          </a:xfrm>
          <a:custGeom>
            <a:avLst/>
            <a:gdLst>
              <a:gd name="connsiteX0" fmla="*/ 0 w 1440005"/>
              <a:gd name="connsiteY0" fmla="*/ 720003 h 1440005"/>
              <a:gd name="connsiteX1" fmla="*/ 720003 w 1440005"/>
              <a:gd name="connsiteY1" fmla="*/ 0 h 1440005"/>
              <a:gd name="connsiteX2" fmla="*/ 1440006 w 1440005"/>
              <a:gd name="connsiteY2" fmla="*/ 720003 h 1440005"/>
              <a:gd name="connsiteX3" fmla="*/ 720003 w 1440005"/>
              <a:gd name="connsiteY3" fmla="*/ 1440006 h 1440005"/>
              <a:gd name="connsiteX4" fmla="*/ 0 w 1440005"/>
              <a:gd name="connsiteY4" fmla="*/ 720003 h 1440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05" h="1440005">
                <a:moveTo>
                  <a:pt x="0" y="720003"/>
                </a:moveTo>
                <a:cubicBezTo>
                  <a:pt x="0" y="322356"/>
                  <a:pt x="322356" y="0"/>
                  <a:pt x="720003" y="0"/>
                </a:cubicBezTo>
                <a:cubicBezTo>
                  <a:pt x="1117650" y="0"/>
                  <a:pt x="1440006" y="322356"/>
                  <a:pt x="1440006" y="720003"/>
                </a:cubicBezTo>
                <a:cubicBezTo>
                  <a:pt x="1440006" y="1117650"/>
                  <a:pt x="1117650" y="1440006"/>
                  <a:pt x="720003" y="1440006"/>
                </a:cubicBezTo>
                <a:cubicBezTo>
                  <a:pt x="322356" y="1440006"/>
                  <a:pt x="0" y="1117650"/>
                  <a:pt x="0" y="720003"/>
                </a:cubicBezTo>
                <a:close/>
              </a:path>
            </a:pathLst>
          </a:custGeom>
          <a:gradFill>
            <a:gsLst>
              <a:gs pos="0">
                <a:schemeClr val="accent1">
                  <a:shade val="51000"/>
                  <a:satMod val="130000"/>
                  <a:alpha val="70000"/>
                </a:schemeClr>
              </a:gs>
              <a:gs pos="80000">
                <a:schemeClr val="accent1">
                  <a:shade val="93000"/>
                  <a:satMod val="130000"/>
                </a:schemeClr>
              </a:gs>
              <a:gs pos="100000">
                <a:schemeClr val="accent1">
                  <a:shade val="94000"/>
                  <a:satMod val="135000"/>
                </a:schemeClr>
              </a:gs>
            </a:gsLst>
          </a:gradFill>
        </p:spPr>
        <p:style>
          <a:lnRef idx="1">
            <a:schemeClr val="accent1"/>
          </a:lnRef>
          <a:fillRef idx="3">
            <a:schemeClr val="accent1"/>
          </a:fillRef>
          <a:effectRef idx="2">
            <a:schemeClr val="accent1"/>
          </a:effectRef>
          <a:fontRef idx="minor">
            <a:schemeClr val="lt1"/>
          </a:fontRef>
        </p:style>
        <p:txBody>
          <a:bodyPr lIns="189255" tIns="189255" rIns="189255" bIns="189255" spcCol="991" anchor="ctr"/>
          <a:lstStyle/>
          <a:p>
            <a:pPr algn="ctr" defTabSz="866775">
              <a:lnSpc>
                <a:spcPct val="90000"/>
              </a:lnSpc>
              <a:spcAft>
                <a:spcPct val="35000"/>
              </a:spcAft>
              <a:defRPr/>
            </a:pPr>
            <a:r>
              <a:rPr lang="zh-CN" altLang="en-US" sz="1600" b="1" dirty="0">
                <a:latin typeface="黑体" pitchFamily="49" charset="-122"/>
                <a:ea typeface="黑体" pitchFamily="49" charset="-122"/>
              </a:rPr>
              <a:t>记录评标专家履职情况</a:t>
            </a:r>
          </a:p>
        </p:txBody>
      </p:sp>
      <p:sp>
        <p:nvSpPr>
          <p:cNvPr id="84" name="任意多边形 83"/>
          <p:cNvSpPr/>
          <p:nvPr/>
        </p:nvSpPr>
        <p:spPr>
          <a:xfrm>
            <a:off x="6125777" y="3321849"/>
            <a:ext cx="1080004" cy="1080004"/>
          </a:xfrm>
          <a:custGeom>
            <a:avLst/>
            <a:gdLst>
              <a:gd name="connsiteX0" fmla="*/ 0 w 1440005"/>
              <a:gd name="connsiteY0" fmla="*/ 720003 h 1440005"/>
              <a:gd name="connsiteX1" fmla="*/ 720003 w 1440005"/>
              <a:gd name="connsiteY1" fmla="*/ 0 h 1440005"/>
              <a:gd name="connsiteX2" fmla="*/ 1440006 w 1440005"/>
              <a:gd name="connsiteY2" fmla="*/ 720003 h 1440005"/>
              <a:gd name="connsiteX3" fmla="*/ 720003 w 1440005"/>
              <a:gd name="connsiteY3" fmla="*/ 1440006 h 1440005"/>
              <a:gd name="connsiteX4" fmla="*/ 0 w 1440005"/>
              <a:gd name="connsiteY4" fmla="*/ 720003 h 1440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05" h="1440005">
                <a:moveTo>
                  <a:pt x="0" y="720003"/>
                </a:moveTo>
                <a:cubicBezTo>
                  <a:pt x="0" y="322356"/>
                  <a:pt x="322356" y="0"/>
                  <a:pt x="720003" y="0"/>
                </a:cubicBezTo>
                <a:cubicBezTo>
                  <a:pt x="1117650" y="0"/>
                  <a:pt x="1440006" y="322356"/>
                  <a:pt x="1440006" y="720003"/>
                </a:cubicBezTo>
                <a:cubicBezTo>
                  <a:pt x="1440006" y="1117650"/>
                  <a:pt x="1117650" y="1440006"/>
                  <a:pt x="720003" y="1440006"/>
                </a:cubicBezTo>
                <a:cubicBezTo>
                  <a:pt x="322356" y="1440006"/>
                  <a:pt x="0" y="1117650"/>
                  <a:pt x="0" y="720003"/>
                </a:cubicBezTo>
                <a:close/>
              </a:path>
            </a:pathLst>
          </a:custGeom>
          <a:solidFill>
            <a:srgbClr val="00B0F0"/>
          </a:solidFill>
        </p:spPr>
        <p:style>
          <a:lnRef idx="1">
            <a:schemeClr val="accent1"/>
          </a:lnRef>
          <a:fillRef idx="3">
            <a:schemeClr val="accent1"/>
          </a:fillRef>
          <a:effectRef idx="2">
            <a:schemeClr val="accent1"/>
          </a:effectRef>
          <a:fontRef idx="minor">
            <a:schemeClr val="lt1"/>
          </a:fontRef>
        </p:style>
        <p:txBody>
          <a:bodyPr lIns="189255" tIns="189255" rIns="189255" bIns="189255" spcCol="991" anchor="ctr"/>
          <a:lstStyle/>
          <a:p>
            <a:pPr algn="ctr" defTabSz="866775">
              <a:lnSpc>
                <a:spcPct val="90000"/>
              </a:lnSpc>
              <a:spcAft>
                <a:spcPct val="35000"/>
              </a:spcAft>
              <a:defRPr/>
            </a:pPr>
            <a:r>
              <a:rPr lang="zh-CN" altLang="en-US" sz="1700" b="1" dirty="0">
                <a:latin typeface="黑体" pitchFamily="49" charset="-122"/>
                <a:ea typeface="黑体" pitchFamily="49" charset="-122"/>
              </a:rPr>
              <a:t>记录评标干预行为</a:t>
            </a:r>
          </a:p>
        </p:txBody>
      </p:sp>
      <p:sp>
        <p:nvSpPr>
          <p:cNvPr id="11" name="Rectangle 3"/>
          <p:cNvSpPr txBox="1">
            <a:spLocks noRot="1" noChangeArrowheads="1"/>
          </p:cNvSpPr>
          <p:nvPr/>
        </p:nvSpPr>
        <p:spPr bwMode="auto">
          <a:xfrm>
            <a:off x="845343" y="519113"/>
            <a:ext cx="7777163" cy="648891"/>
          </a:xfrm>
          <a:prstGeom prst="rect">
            <a:avLst/>
          </a:prstGeom>
          <a:noFill/>
          <a:ln w="9525">
            <a:noFill/>
            <a:miter lim="800000"/>
            <a:headEnd/>
            <a:tailEnd/>
          </a:ln>
        </p:spPr>
        <p:txBody>
          <a:bodyPr lIns="71323" tIns="35662" rIns="71323" bIns="35662"/>
          <a:lstStyle/>
          <a:p>
            <a:pPr algn="ctr">
              <a:lnSpc>
                <a:spcPct val="130000"/>
              </a:lnSpc>
              <a:spcBef>
                <a:spcPts val="468"/>
              </a:spcBef>
              <a:buClr>
                <a:srgbClr val="FFC000"/>
              </a:buClr>
              <a:buSzPct val="80000"/>
              <a:defRPr/>
            </a:pPr>
            <a:r>
              <a:rPr lang="zh-CN" altLang="en-US" sz="2500" b="1" dirty="0">
                <a:latin typeface="黑体" pitchFamily="49" charset="-122"/>
                <a:ea typeface="黑体" pitchFamily="49" charset="-122"/>
              </a:rPr>
              <a:t>部</a:t>
            </a:r>
            <a:r>
              <a:rPr lang="en-US" altLang="zh-CN" sz="2500" b="1" dirty="0">
                <a:latin typeface="黑体" pitchFamily="49" charset="-122"/>
                <a:ea typeface="黑体" pitchFamily="49" charset="-122"/>
              </a:rPr>
              <a:t>24</a:t>
            </a:r>
            <a:r>
              <a:rPr lang="zh-CN" altLang="en-US" sz="2500" b="1" dirty="0">
                <a:latin typeface="黑体" pitchFamily="49" charset="-122"/>
                <a:ea typeface="黑体" pitchFamily="49" charset="-122"/>
              </a:rPr>
              <a:t>号令提出的新要求</a:t>
            </a:r>
            <a:endParaRPr lang="zh-CN" altLang="en-US" sz="2800" b="1" kern="0" dirty="0">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53" presetClass="entr" presetSubtype="16" fill="hold" nodeType="withEffect">
                                  <p:stCondLst>
                                    <p:cond delay="0"/>
                                  </p:stCondLst>
                                  <p:childTnLst>
                                    <p:set>
                                      <p:cBhvr>
                                        <p:cTn id="15" dur="1" fill="hold">
                                          <p:stCondLst>
                                            <p:cond delay="0"/>
                                          </p:stCondLst>
                                        </p:cTn>
                                        <p:tgtEl>
                                          <p:spTgt spid="82"/>
                                        </p:tgtEl>
                                        <p:attrNameLst>
                                          <p:attrName>style.visibility</p:attrName>
                                        </p:attrNameLst>
                                      </p:cBhvr>
                                      <p:to>
                                        <p:strVal val="visible"/>
                                      </p:to>
                                    </p:set>
                                    <p:anim calcmode="lin" valueType="num">
                                      <p:cBhvr>
                                        <p:cTn id="16" dur="500" fill="hold"/>
                                        <p:tgtEl>
                                          <p:spTgt spid="82"/>
                                        </p:tgtEl>
                                        <p:attrNameLst>
                                          <p:attrName>ppt_w</p:attrName>
                                        </p:attrNameLst>
                                      </p:cBhvr>
                                      <p:tavLst>
                                        <p:tav tm="0">
                                          <p:val>
                                            <p:fltVal val="0"/>
                                          </p:val>
                                        </p:tav>
                                        <p:tav tm="100000">
                                          <p:val>
                                            <p:strVal val="#ppt_w"/>
                                          </p:val>
                                        </p:tav>
                                      </p:tavLst>
                                    </p:anim>
                                    <p:anim calcmode="lin" valueType="num">
                                      <p:cBhvr>
                                        <p:cTn id="17" dur="500" fill="hold"/>
                                        <p:tgtEl>
                                          <p:spTgt spid="82"/>
                                        </p:tgtEl>
                                        <p:attrNameLst>
                                          <p:attrName>ppt_h</p:attrName>
                                        </p:attrNameLst>
                                      </p:cBhvr>
                                      <p:tavLst>
                                        <p:tav tm="0">
                                          <p:val>
                                            <p:fltVal val="0"/>
                                          </p:val>
                                        </p:tav>
                                        <p:tav tm="100000">
                                          <p:val>
                                            <p:strVal val="#ppt_h"/>
                                          </p:val>
                                        </p:tav>
                                      </p:tavLst>
                                    </p:anim>
                                    <p:animEffect transition="in" filter="fade">
                                      <p:cBhvr>
                                        <p:cTn id="18" dur="500"/>
                                        <p:tgtEl>
                                          <p:spTgt spid="82"/>
                                        </p:tgtEl>
                                      </p:cBhvr>
                                    </p:animEffect>
                                  </p:childTnLst>
                                </p:cTn>
                              </p:par>
                              <p:par>
                                <p:cTn id="19" presetID="53" presetClass="entr" presetSubtype="16" fill="hold" nodeType="withEffect">
                                  <p:stCondLst>
                                    <p:cond delay="0"/>
                                  </p:stCondLst>
                                  <p:childTnLst>
                                    <p:set>
                                      <p:cBhvr>
                                        <p:cTn id="20" dur="1" fill="hold">
                                          <p:stCondLst>
                                            <p:cond delay="0"/>
                                          </p:stCondLst>
                                        </p:cTn>
                                        <p:tgtEl>
                                          <p:spTgt spid="83"/>
                                        </p:tgtEl>
                                        <p:attrNameLst>
                                          <p:attrName>style.visibility</p:attrName>
                                        </p:attrNameLst>
                                      </p:cBhvr>
                                      <p:to>
                                        <p:strVal val="visible"/>
                                      </p:to>
                                    </p:set>
                                    <p:anim calcmode="lin" valueType="num">
                                      <p:cBhvr>
                                        <p:cTn id="21" dur="500" fill="hold"/>
                                        <p:tgtEl>
                                          <p:spTgt spid="83"/>
                                        </p:tgtEl>
                                        <p:attrNameLst>
                                          <p:attrName>ppt_w</p:attrName>
                                        </p:attrNameLst>
                                      </p:cBhvr>
                                      <p:tavLst>
                                        <p:tav tm="0">
                                          <p:val>
                                            <p:fltVal val="0"/>
                                          </p:val>
                                        </p:tav>
                                        <p:tav tm="100000">
                                          <p:val>
                                            <p:strVal val="#ppt_w"/>
                                          </p:val>
                                        </p:tav>
                                      </p:tavLst>
                                    </p:anim>
                                    <p:anim calcmode="lin" valueType="num">
                                      <p:cBhvr>
                                        <p:cTn id="22" dur="500" fill="hold"/>
                                        <p:tgtEl>
                                          <p:spTgt spid="83"/>
                                        </p:tgtEl>
                                        <p:attrNameLst>
                                          <p:attrName>ppt_h</p:attrName>
                                        </p:attrNameLst>
                                      </p:cBhvr>
                                      <p:tavLst>
                                        <p:tav tm="0">
                                          <p:val>
                                            <p:fltVal val="0"/>
                                          </p:val>
                                        </p:tav>
                                        <p:tav tm="100000">
                                          <p:val>
                                            <p:strVal val="#ppt_h"/>
                                          </p:val>
                                        </p:tav>
                                      </p:tavLst>
                                    </p:anim>
                                    <p:animEffect transition="in" filter="fade">
                                      <p:cBhvr>
                                        <p:cTn id="23" dur="500"/>
                                        <p:tgtEl>
                                          <p:spTgt spid="83"/>
                                        </p:tgtEl>
                                      </p:cBhvr>
                                    </p:animEffect>
                                  </p:childTnLst>
                                </p:cTn>
                              </p:par>
                              <p:par>
                                <p:cTn id="24" presetID="53" presetClass="entr" presetSubtype="16" fill="hold" nodeType="withEffect">
                                  <p:stCondLst>
                                    <p:cond delay="0"/>
                                  </p:stCondLst>
                                  <p:childTnLst>
                                    <p:set>
                                      <p:cBhvr>
                                        <p:cTn id="25" dur="1" fill="hold">
                                          <p:stCondLst>
                                            <p:cond delay="0"/>
                                          </p:stCondLst>
                                        </p:cTn>
                                        <p:tgtEl>
                                          <p:spTgt spid="84"/>
                                        </p:tgtEl>
                                        <p:attrNameLst>
                                          <p:attrName>style.visibility</p:attrName>
                                        </p:attrNameLst>
                                      </p:cBhvr>
                                      <p:to>
                                        <p:strVal val="visible"/>
                                      </p:to>
                                    </p:set>
                                    <p:anim calcmode="lin" valueType="num">
                                      <p:cBhvr>
                                        <p:cTn id="26" dur="500" fill="hold"/>
                                        <p:tgtEl>
                                          <p:spTgt spid="84"/>
                                        </p:tgtEl>
                                        <p:attrNameLst>
                                          <p:attrName>ppt_w</p:attrName>
                                        </p:attrNameLst>
                                      </p:cBhvr>
                                      <p:tavLst>
                                        <p:tav tm="0">
                                          <p:val>
                                            <p:fltVal val="0"/>
                                          </p:val>
                                        </p:tav>
                                        <p:tav tm="100000">
                                          <p:val>
                                            <p:strVal val="#ppt_w"/>
                                          </p:val>
                                        </p:tav>
                                      </p:tavLst>
                                    </p:anim>
                                    <p:anim calcmode="lin" valueType="num">
                                      <p:cBhvr>
                                        <p:cTn id="27" dur="500" fill="hold"/>
                                        <p:tgtEl>
                                          <p:spTgt spid="84"/>
                                        </p:tgtEl>
                                        <p:attrNameLst>
                                          <p:attrName>ppt_h</p:attrName>
                                        </p:attrNameLst>
                                      </p:cBhvr>
                                      <p:tavLst>
                                        <p:tav tm="0">
                                          <p:val>
                                            <p:fltVal val="0"/>
                                          </p:val>
                                        </p:tav>
                                        <p:tav tm="100000">
                                          <p:val>
                                            <p:strVal val="#ppt_h"/>
                                          </p:val>
                                        </p:tav>
                                      </p:tavLst>
                                    </p:anim>
                                    <p:animEffect transition="in" filter="fade">
                                      <p:cBhvr>
                                        <p:cTn id="2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Rot="1" noChangeArrowheads="1"/>
          </p:cNvSpPr>
          <p:nvPr/>
        </p:nvSpPr>
        <p:spPr>
          <a:xfrm>
            <a:off x="2195737" y="2031206"/>
            <a:ext cx="6156499" cy="1134666"/>
          </a:xfrm>
          <a:prstGeom prst="rect">
            <a:avLst/>
          </a:prstGeom>
        </p:spPr>
        <p:txBody>
          <a:bodyPr lIns="71323" tIns="35662" rIns="71323" bIns="35662">
            <a:normAutofit fontScale="62500" lnSpcReduction="20000"/>
          </a:bodyPr>
          <a:lstStyle>
            <a:lvl1pPr algn="l" rtl="0" fontAlgn="base">
              <a:lnSpc>
                <a:spcPct val="95000"/>
              </a:lnSpc>
              <a:spcBef>
                <a:spcPts val="1400"/>
              </a:spcBef>
              <a:spcAft>
                <a:spcPts val="200"/>
              </a:spcAft>
              <a:buClr>
                <a:schemeClr val="accent1"/>
              </a:buClr>
              <a:buSzPct val="80000"/>
              <a:defRPr kern="1200" spc="10">
                <a:solidFill>
                  <a:schemeClr val="tx1"/>
                </a:solidFill>
                <a:latin typeface="+mn-lt"/>
                <a:ea typeface="+mn-ea"/>
                <a:cs typeface="+mn-cs"/>
              </a:defRPr>
            </a:lvl1pPr>
            <a:lvl2pPr marL="273050" algn="l" rtl="0" fontAlgn="base">
              <a:lnSpc>
                <a:spcPct val="90000"/>
              </a:lnSpc>
              <a:spcBef>
                <a:spcPts val="300"/>
              </a:spcBef>
              <a:spcAft>
                <a:spcPts val="300"/>
              </a:spcAft>
              <a:buClr>
                <a:schemeClr val="accent1"/>
              </a:buClr>
              <a:defRPr sz="1600" kern="1200">
                <a:solidFill>
                  <a:srgbClr val="262626"/>
                </a:solidFill>
                <a:latin typeface="+mn-lt"/>
                <a:ea typeface="+mn-ea"/>
                <a:cs typeface="+mn-cs"/>
              </a:defRPr>
            </a:lvl2pPr>
            <a:lvl3pPr marL="547688" algn="l" rtl="0" fontAlgn="base">
              <a:lnSpc>
                <a:spcPct val="90000"/>
              </a:lnSpc>
              <a:spcBef>
                <a:spcPts val="300"/>
              </a:spcBef>
              <a:spcAft>
                <a:spcPts val="300"/>
              </a:spcAft>
              <a:buClr>
                <a:schemeClr val="accent1"/>
              </a:buClr>
              <a:defRPr sz="1400" kern="1200">
                <a:solidFill>
                  <a:srgbClr val="262626"/>
                </a:solidFill>
                <a:latin typeface="+mn-lt"/>
                <a:ea typeface="+mn-ea"/>
                <a:cs typeface="+mn-cs"/>
              </a:defRPr>
            </a:lvl3pPr>
            <a:lvl4pPr marL="822325" algn="l" rtl="0" fontAlgn="base">
              <a:lnSpc>
                <a:spcPct val="90000"/>
              </a:lnSpc>
              <a:spcBef>
                <a:spcPts val="300"/>
              </a:spcBef>
              <a:spcAft>
                <a:spcPts val="300"/>
              </a:spcAft>
              <a:buClr>
                <a:schemeClr val="accent1"/>
              </a:buClr>
              <a:defRPr sz="1400" kern="1200">
                <a:solidFill>
                  <a:srgbClr val="262626"/>
                </a:solidFill>
                <a:latin typeface="+mn-lt"/>
                <a:ea typeface="+mn-ea"/>
                <a:cs typeface="+mn-cs"/>
              </a:defRPr>
            </a:lvl4pPr>
            <a:lvl5pPr marL="1096963" algn="l" rtl="0" fontAlgn="base">
              <a:lnSpc>
                <a:spcPct val="90000"/>
              </a:lnSpc>
              <a:spcBef>
                <a:spcPts val="300"/>
              </a:spcBef>
              <a:spcAft>
                <a:spcPts val="300"/>
              </a:spcAft>
              <a:buClr>
                <a:schemeClr val="accent1"/>
              </a:buClr>
              <a:defRPr sz="1400" kern="1200">
                <a:solidFill>
                  <a:srgbClr val="262626"/>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lgn="just" eaLnBrk="1" hangingPunct="1">
              <a:lnSpc>
                <a:spcPct val="130000"/>
              </a:lnSpc>
              <a:buClr>
                <a:srgbClr val="FFC000"/>
              </a:buClr>
              <a:defRPr/>
            </a:pPr>
            <a:r>
              <a:rPr lang="zh-CN" altLang="en-US" sz="5100" b="1" dirty="0">
                <a:latin typeface="黑体" panose="02010609060101010101" pitchFamily="49" charset="-122"/>
                <a:ea typeface="黑体" panose="02010609060101010101" pitchFamily="49" charset="-122"/>
              </a:rPr>
              <a:t>公路项目招标投标法律法规体系</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sldNum" sz="quarter" idx="10"/>
          </p:nvPr>
        </p:nvSpPr>
        <p:spPr bwMode="auto">
          <a:noFill/>
          <a:ln>
            <a:miter lim="800000"/>
            <a:headEnd/>
            <a:tailEnd/>
          </a:ln>
        </p:spPr>
        <p:txBody>
          <a:bodyPr anchor="t"/>
          <a:lstStyle/>
          <a:p>
            <a:fld id="{78A0505D-684E-45C9-B06F-406D98DD9444}" type="slidenum">
              <a:rPr lang="en-US" altLang="zh-CN" smtClean="0">
                <a:solidFill>
                  <a:schemeClr val="tx1"/>
                </a:solidFill>
                <a:ea typeface="宋体" charset="-122"/>
              </a:rPr>
              <a:pPr/>
              <a:t>40</a:t>
            </a:fld>
            <a:endParaRPr lang="en-US" altLang="zh-CN">
              <a:solidFill>
                <a:schemeClr val="tx1"/>
              </a:solidFill>
              <a:ea typeface="宋体" charset="-122"/>
            </a:endParaRPr>
          </a:p>
        </p:txBody>
      </p:sp>
      <p:sp>
        <p:nvSpPr>
          <p:cNvPr id="52228" name="文本框 8"/>
          <p:cNvSpPr txBox="1">
            <a:spLocks noChangeArrowheads="1"/>
          </p:cNvSpPr>
          <p:nvPr/>
        </p:nvSpPr>
        <p:spPr bwMode="auto">
          <a:xfrm>
            <a:off x="541735" y="73819"/>
            <a:ext cx="1890713"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52229" name="Rectangle 3"/>
          <p:cNvSpPr txBox="1">
            <a:spLocks noRot="1" noChangeArrowheads="1"/>
          </p:cNvSpPr>
          <p:nvPr/>
        </p:nvSpPr>
        <p:spPr bwMode="auto">
          <a:xfrm>
            <a:off x="1007269" y="862013"/>
            <a:ext cx="7561660" cy="3815953"/>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pPr>
            <a:r>
              <a:rPr lang="zh-CN" altLang="en-US" sz="2800" b="1" dirty="0">
                <a:solidFill>
                  <a:srgbClr val="FF9900"/>
                </a:solidFill>
                <a:latin typeface="黑体" pitchFamily="49" charset="-122"/>
                <a:ea typeface="黑体" pitchFamily="49" charset="-122"/>
              </a:rPr>
              <a:t>第十条</a:t>
            </a:r>
            <a:r>
              <a:rPr lang="zh-CN" altLang="en-US" sz="2800" b="1" dirty="0">
                <a:solidFill>
                  <a:srgbClr val="FFFFFF"/>
                </a:solidFill>
                <a:latin typeface="黑体" pitchFamily="49" charset="-122"/>
                <a:ea typeface="黑体" pitchFamily="49" charset="-122"/>
              </a:rPr>
              <a:t> </a:t>
            </a:r>
            <a:r>
              <a:rPr lang="zh-CN" altLang="en-US" sz="2800" b="1" dirty="0">
                <a:latin typeface="黑体" pitchFamily="49" charset="-122"/>
                <a:ea typeface="黑体" pitchFamily="49" charset="-122"/>
              </a:rPr>
              <a:t>公路工程建设项目采用公开招标方式的，</a:t>
            </a:r>
            <a:r>
              <a:rPr lang="zh-CN" altLang="en-US" sz="2800" b="1" dirty="0">
                <a:solidFill>
                  <a:srgbClr val="FF0000"/>
                </a:solidFill>
                <a:latin typeface="黑体" pitchFamily="49" charset="-122"/>
                <a:ea typeface="黑体" pitchFamily="49" charset="-122"/>
              </a:rPr>
              <a:t>原则上</a:t>
            </a:r>
            <a:r>
              <a:rPr lang="zh-CN" altLang="en-US" sz="2800" b="1" dirty="0">
                <a:latin typeface="黑体" pitchFamily="49" charset="-122"/>
                <a:ea typeface="黑体" pitchFamily="49" charset="-122"/>
              </a:rPr>
              <a:t>采用资格后审办法对投标人进行资格审查。</a:t>
            </a:r>
            <a:endParaRPr lang="en-US" altLang="zh-CN" sz="2800" b="1" dirty="0">
              <a:latin typeface="黑体" pitchFamily="49" charset="-122"/>
              <a:ea typeface="黑体" pitchFamily="49" charset="-122"/>
            </a:endParaRPr>
          </a:p>
          <a:p>
            <a:pPr algn="just">
              <a:lnSpc>
                <a:spcPct val="130000"/>
              </a:lnSpc>
              <a:spcBef>
                <a:spcPts val="468"/>
              </a:spcBef>
              <a:buClr>
                <a:srgbClr val="FFC000"/>
              </a:buClr>
              <a:buSzPct val="80000"/>
            </a:pPr>
            <a:r>
              <a:rPr lang="zh-CN" altLang="en-US" sz="2800" b="1" dirty="0">
                <a:solidFill>
                  <a:srgbClr val="FF9900"/>
                </a:solidFill>
                <a:latin typeface="黑体" pitchFamily="49" charset="-122"/>
                <a:ea typeface="黑体" pitchFamily="49" charset="-122"/>
              </a:rPr>
              <a:t>第十三条 </a:t>
            </a:r>
            <a:r>
              <a:rPr lang="zh-CN" altLang="en-US" sz="2800" b="1" dirty="0">
                <a:latin typeface="黑体" pitchFamily="49" charset="-122"/>
                <a:ea typeface="黑体" pitchFamily="49" charset="-122"/>
              </a:rPr>
              <a:t>资格预审审查办法</a:t>
            </a:r>
            <a:r>
              <a:rPr lang="zh-CN" altLang="en-US" sz="2800" b="1" dirty="0">
                <a:solidFill>
                  <a:srgbClr val="FF0000"/>
                </a:solidFill>
                <a:latin typeface="黑体" pitchFamily="49" charset="-122"/>
                <a:ea typeface="黑体" pitchFamily="49" charset="-122"/>
              </a:rPr>
              <a:t>原则上</a:t>
            </a:r>
            <a:r>
              <a:rPr lang="zh-CN" altLang="en-US" sz="2800" b="1" dirty="0">
                <a:latin typeface="黑体" pitchFamily="49" charset="-122"/>
                <a:ea typeface="黑体" pitchFamily="49" charset="-122"/>
              </a:rPr>
              <a:t>采用合格制。</a:t>
            </a:r>
          </a:p>
          <a:p>
            <a:pPr algn="just">
              <a:lnSpc>
                <a:spcPct val="130000"/>
              </a:lnSpc>
              <a:spcBef>
                <a:spcPts val="468"/>
              </a:spcBef>
              <a:buClr>
                <a:srgbClr val="FFC000"/>
              </a:buClr>
              <a:buSzPct val="80000"/>
            </a:pPr>
            <a:r>
              <a:rPr lang="zh-CN" altLang="en-US" sz="2800" b="1" dirty="0">
                <a:latin typeface="黑体" pitchFamily="49" charset="-122"/>
                <a:ea typeface="黑体" pitchFamily="49" charset="-122"/>
              </a:rPr>
              <a:t>资格预审审查办法采用合格制的，符合资格预审文件规定审查标准的申请人均应当通过资格预审。</a:t>
            </a:r>
            <a:endParaRPr lang="en-US" altLang="zh-CN" sz="2800" b="1" dirty="0">
              <a:latin typeface="黑体" pitchFamily="49" charset="-122"/>
              <a:ea typeface="黑体" pitchFamily="49" charset="-122"/>
            </a:endParaRPr>
          </a:p>
          <a:p>
            <a:pPr algn="just">
              <a:lnSpc>
                <a:spcPct val="130000"/>
              </a:lnSpc>
              <a:spcBef>
                <a:spcPts val="468"/>
              </a:spcBef>
              <a:buClr>
                <a:srgbClr val="FFC000"/>
              </a:buClr>
              <a:buSzPct val="80000"/>
            </a:pPr>
            <a:endParaRPr lang="zh-CN" altLang="en-US" sz="3100" b="1" dirty="0">
              <a:latin typeface="黑体" pitchFamily="49" charset="-122"/>
              <a:ea typeface="黑体" pitchFamily="49" charset="-122"/>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1277541" y="342900"/>
            <a:ext cx="6172200" cy="1094185"/>
          </a:xfrm>
        </p:spPr>
        <p:txBody>
          <a:bodyPr vert="horz" wrap="square" lIns="68580" tIns="34290" rIns="68580" bIns="34290" numCol="1" rtlCol="0" anchor="ctr" anchorCtr="0" compatLnSpc="1">
            <a:normAutofit/>
          </a:bodyPr>
          <a:lstStyle/>
          <a:p>
            <a:pPr marL="257175" defTabSz="685800" eaLnBrk="0" fontAlgn="base" hangingPunct="0">
              <a:lnSpc>
                <a:spcPct val="120000"/>
              </a:lnSpc>
              <a:spcBef>
                <a:spcPts val="450"/>
              </a:spcBef>
              <a:spcAft>
                <a:spcPts val="450"/>
              </a:spcAft>
              <a:buClr>
                <a:schemeClr val="bg1"/>
              </a:buClr>
              <a:buSzPct val="83000"/>
              <a:defRPr/>
            </a:pPr>
            <a:r>
              <a:rPr lang="en-US" altLang="zh-CN" sz="1350" b="1" kern="0" dirty="0">
                <a:solidFill>
                  <a:srgbClr val="2C3E86"/>
                </a:solidFill>
                <a:latin typeface="微软雅黑" panose="020B0503020204020204" pitchFamily="34" charset="-122"/>
                <a:ea typeface="微软雅黑" panose="020B0503020204020204" pitchFamily="34" charset="-122"/>
                <a:cs typeface="+mn-cs"/>
              </a:rPr>
              <a:t>《</a:t>
            </a:r>
            <a:r>
              <a:rPr lang="zh-CN" altLang="en-US" sz="1350" b="1" kern="0" dirty="0">
                <a:solidFill>
                  <a:srgbClr val="2C3E86"/>
                </a:solidFill>
                <a:latin typeface="微软雅黑" panose="020B0503020204020204" pitchFamily="34" charset="-122"/>
                <a:ea typeface="微软雅黑" panose="020B0503020204020204" pitchFamily="34" charset="-122"/>
                <a:cs typeface="+mn-cs"/>
              </a:rPr>
              <a:t>工程项目招投标领域营商环境专项整治工作方案</a:t>
            </a:r>
            <a:r>
              <a:rPr lang="en-US" altLang="zh-CN" sz="1350" b="1" kern="0" dirty="0">
                <a:solidFill>
                  <a:srgbClr val="2C3E86"/>
                </a:solidFill>
                <a:latin typeface="微软雅黑" panose="020B0503020204020204" pitchFamily="34" charset="-122"/>
                <a:ea typeface="微软雅黑" panose="020B0503020204020204" pitchFamily="34" charset="-122"/>
                <a:cs typeface="+mn-cs"/>
              </a:rPr>
              <a:t>》</a:t>
            </a:r>
            <a:br>
              <a:rPr lang="en-US" altLang="zh-CN" sz="1350" b="1" kern="0" dirty="0">
                <a:solidFill>
                  <a:srgbClr val="2C3E86"/>
                </a:solidFill>
                <a:latin typeface="微软雅黑" panose="020B0503020204020204" pitchFamily="34" charset="-122"/>
                <a:ea typeface="微软雅黑" panose="020B0503020204020204" pitchFamily="34" charset="-122"/>
                <a:cs typeface="+mn-cs"/>
              </a:rPr>
            </a:br>
            <a:r>
              <a:rPr lang="zh-CN" altLang="en-US" sz="1350" b="1" kern="0" dirty="0">
                <a:solidFill>
                  <a:srgbClr val="2C3E86"/>
                </a:solidFill>
                <a:latin typeface="微软雅黑" panose="020B0503020204020204" pitchFamily="34" charset="-122"/>
                <a:ea typeface="微软雅黑" panose="020B0503020204020204" pitchFamily="34" charset="-122"/>
                <a:cs typeface="+mn-cs"/>
              </a:rPr>
              <a:t>发改办法规</a:t>
            </a:r>
            <a:r>
              <a:rPr lang="en-US" altLang="zh-CN" sz="1350" b="1" kern="0" dirty="0">
                <a:solidFill>
                  <a:srgbClr val="2C3E86"/>
                </a:solidFill>
                <a:latin typeface="微软雅黑" panose="020B0503020204020204" pitchFamily="34" charset="-122"/>
                <a:ea typeface="微软雅黑" panose="020B0503020204020204" pitchFamily="34" charset="-122"/>
                <a:cs typeface="+mn-cs"/>
              </a:rPr>
              <a:t>〔2019〕862</a:t>
            </a:r>
            <a:r>
              <a:rPr lang="zh-CN" altLang="en-US" sz="1350" b="1" kern="0" dirty="0">
                <a:solidFill>
                  <a:srgbClr val="2C3E86"/>
                </a:solidFill>
                <a:latin typeface="微软雅黑" panose="020B0503020204020204" pitchFamily="34" charset="-122"/>
                <a:ea typeface="微软雅黑" panose="020B0503020204020204" pitchFamily="34" charset="-122"/>
                <a:cs typeface="+mn-cs"/>
              </a:rPr>
              <a:t>号</a:t>
            </a:r>
            <a:br>
              <a:rPr lang="en-US" altLang="zh-CN" sz="1350" b="1" kern="0" dirty="0">
                <a:solidFill>
                  <a:srgbClr val="2C3E86"/>
                </a:solidFill>
                <a:latin typeface="微软雅黑" panose="020B0503020204020204" pitchFamily="34" charset="-122"/>
                <a:ea typeface="微软雅黑" panose="020B0503020204020204" pitchFamily="34" charset="-122"/>
                <a:cs typeface="+mn-cs"/>
              </a:rPr>
            </a:br>
            <a:r>
              <a:rPr lang="zh-CN" altLang="en-US" sz="1350" b="1" kern="0" dirty="0">
                <a:solidFill>
                  <a:srgbClr val="2C3E86"/>
                </a:solidFill>
                <a:latin typeface="微软雅黑" panose="020B0503020204020204" pitchFamily="34" charset="-122"/>
                <a:ea typeface="微软雅黑" panose="020B0503020204020204" pitchFamily="34" charset="-122"/>
                <a:cs typeface="+mn-cs"/>
              </a:rPr>
              <a:t>整治</a:t>
            </a:r>
            <a:r>
              <a:rPr lang="en-US" altLang="zh-CN" sz="1350" b="1" kern="0" dirty="0">
                <a:solidFill>
                  <a:srgbClr val="2C3E86"/>
                </a:solidFill>
                <a:latin typeface="微软雅黑" panose="020B0503020204020204" pitchFamily="34" charset="-122"/>
                <a:ea typeface="微软雅黑" panose="020B0503020204020204" pitchFamily="34" charset="-122"/>
                <a:cs typeface="+mn-cs"/>
              </a:rPr>
              <a:t>18</a:t>
            </a:r>
            <a:r>
              <a:rPr lang="zh-CN" altLang="en-US" sz="1350" b="1" kern="0" dirty="0">
                <a:solidFill>
                  <a:srgbClr val="2C3E86"/>
                </a:solidFill>
                <a:latin typeface="微软雅黑" panose="020B0503020204020204" pitchFamily="34" charset="-122"/>
                <a:ea typeface="微软雅黑" panose="020B0503020204020204" pitchFamily="34" charset="-122"/>
                <a:cs typeface="+mn-cs"/>
              </a:rPr>
              <a:t>项主要内容</a:t>
            </a:r>
          </a:p>
        </p:txBody>
      </p:sp>
      <p:sp>
        <p:nvSpPr>
          <p:cNvPr id="8195" name="内容占位符 2"/>
          <p:cNvSpPr>
            <a:spLocks noGrp="1"/>
          </p:cNvSpPr>
          <p:nvPr>
            <p:ph idx="1"/>
          </p:nvPr>
        </p:nvSpPr>
        <p:spPr bwMode="auto">
          <a:xfrm>
            <a:off x="1223536" y="1437085"/>
            <a:ext cx="6859190" cy="3200400"/>
          </a:xfrm>
          <a:ln/>
          <a:effectLst/>
          <a:scene3d>
            <a:camera prst="orthographicFront"/>
            <a:lightRig rig="balanced" dir="t"/>
          </a:scene3d>
          <a:sp3d prstMaterial="plastic"/>
        </p:spPr>
        <p:txBody>
          <a:bodyPr vert="horz" wrap="square" lIns="68580" tIns="34290" rIns="68580" bIns="34290" numCol="1" rtlCol="0" anchor="t" anchorCtr="0" compatLnSpc="1">
            <a:normAutofit fontScale="92500" lnSpcReduction="10000"/>
          </a:bodyPr>
          <a:lstStyle/>
          <a:p>
            <a:pPr marL="0" indent="0" algn="just" defTabSz="685800" eaLnBrk="0" fontAlgn="base" hangingPunct="0">
              <a:spcBef>
                <a:spcPts val="450"/>
              </a:spcBef>
              <a:spcAft>
                <a:spcPts val="450"/>
              </a:spcAft>
              <a:buClr>
                <a:schemeClr val="tx1"/>
              </a:buClr>
              <a:buNone/>
              <a:defRPr/>
            </a:pPr>
            <a:r>
              <a:rPr lang="en-US" altLang="zh-CN"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1. </a:t>
            </a:r>
            <a:r>
              <a:rPr lang="zh-CN" altLang="en-US"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违法设置的限制、排斥不同所有制企业参与招投标的规定，以及虽然没有直接限制、排斥，但实质上起到变相限制、排斥效果的规定。</a:t>
            </a:r>
          </a:p>
          <a:p>
            <a:pPr marL="0" indent="0" algn="just" defTabSz="685800" eaLnBrk="0" fontAlgn="base" hangingPunct="0">
              <a:spcBef>
                <a:spcPts val="450"/>
              </a:spcBef>
              <a:spcAft>
                <a:spcPts val="450"/>
              </a:spcAft>
              <a:buClr>
                <a:schemeClr val="tx1"/>
              </a:buClr>
              <a:buNone/>
              <a:defRPr/>
            </a:pPr>
            <a:r>
              <a:rPr lang="en-US" altLang="zh-CN"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2. </a:t>
            </a:r>
            <a:r>
              <a:rPr lang="zh-CN" altLang="en-US"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违法限定潜在投标人或者投标人的所有制形式或者组织形式，对不同所有制投标人采取不同的资格审查标准。</a:t>
            </a:r>
          </a:p>
          <a:p>
            <a:pPr marL="0" indent="0" algn="just" defTabSz="685800" eaLnBrk="0" fontAlgn="base" hangingPunct="0">
              <a:spcBef>
                <a:spcPts val="450"/>
              </a:spcBef>
              <a:spcAft>
                <a:spcPts val="450"/>
              </a:spcAft>
              <a:buClr>
                <a:schemeClr val="tx1"/>
              </a:buClr>
              <a:buNone/>
              <a:defRPr/>
            </a:pPr>
            <a:r>
              <a:rPr lang="en-US" altLang="zh-CN"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3. </a:t>
            </a:r>
            <a:r>
              <a:rPr lang="zh-CN" altLang="en-US"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设定企业股东背景、年平均承接项目数量或者金额、从业人员、纳税额、营业场所面积等</a:t>
            </a:r>
            <a:r>
              <a:rPr lang="zh-CN" altLang="en-US" sz="1800" b="1" kern="0" dirty="0">
                <a:solidFill>
                  <a:srgbClr val="FF0000"/>
                </a:solidFill>
                <a:latin typeface="微软雅黑" panose="020B0503020204020204" pitchFamily="34" charset="-122"/>
                <a:ea typeface="微软雅黑" panose="020B0503020204020204" pitchFamily="34" charset="-122"/>
                <a:cs typeface="仿宋_GB2312" panose="02010609030101010101" charset="-122"/>
              </a:rPr>
              <a:t>规模条件</a:t>
            </a:r>
            <a:r>
              <a:rPr lang="zh-CN" altLang="en-US"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；设置超过项目实际需要的企业</a:t>
            </a:r>
            <a:r>
              <a:rPr lang="zh-CN" altLang="en-US" sz="1800" b="1" strike="dblStrike" kern="0" dirty="0">
                <a:solidFill>
                  <a:srgbClr val="FF0000"/>
                </a:solidFill>
                <a:latin typeface="微软雅黑" panose="020B0503020204020204" pitchFamily="34" charset="-122"/>
                <a:ea typeface="微软雅黑" panose="020B0503020204020204" pitchFamily="34" charset="-122"/>
                <a:cs typeface="仿宋_GB2312" panose="02010609030101010101" charset="-122"/>
              </a:rPr>
              <a:t>注册资本</a:t>
            </a:r>
            <a:r>
              <a:rPr lang="zh-CN" altLang="en-US"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、资产总额、净资产规模、营业收入、利润、授信额度等</a:t>
            </a:r>
            <a:r>
              <a:rPr lang="zh-CN" altLang="en-US" sz="1800" b="1" kern="0" dirty="0">
                <a:solidFill>
                  <a:srgbClr val="FF0000"/>
                </a:solidFill>
                <a:latin typeface="微软雅黑" panose="020B0503020204020204" pitchFamily="34" charset="-122"/>
                <a:ea typeface="微软雅黑" panose="020B0503020204020204" pitchFamily="34" charset="-122"/>
                <a:cs typeface="仿宋_GB2312" panose="02010609030101010101" charset="-122"/>
              </a:rPr>
              <a:t>财务指标</a:t>
            </a:r>
            <a:r>
              <a:rPr lang="zh-CN" altLang="en-US"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a:t>
            </a:r>
            <a:endParaRPr lang="en-US" altLang="zh-CN"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endParaRPr>
          </a:p>
          <a:p>
            <a:pPr marL="0" indent="0" algn="just" defTabSz="685800" eaLnBrk="0" fontAlgn="base" hangingPunct="0">
              <a:spcBef>
                <a:spcPts val="450"/>
              </a:spcBef>
              <a:spcAft>
                <a:spcPts val="450"/>
              </a:spcAft>
              <a:buClr>
                <a:schemeClr val="tx1"/>
              </a:buClr>
              <a:buNone/>
              <a:defRPr/>
            </a:pPr>
            <a:r>
              <a:rPr lang="zh-CN" altLang="en-US" sz="1425" i="1" kern="0" dirty="0">
                <a:solidFill>
                  <a:srgbClr val="FF0000"/>
                </a:solidFill>
                <a:latin typeface="微软雅黑" panose="020B0503020204020204" pitchFamily="34" charset="-122"/>
                <a:ea typeface="微软雅黑" panose="020B0503020204020204" pitchFamily="34" charset="-122"/>
                <a:cs typeface="仿宋_GB2312" panose="02010609030101010101" charset="-122"/>
              </a:rPr>
              <a:t>备注：</a:t>
            </a:r>
            <a:r>
              <a:rPr lang="zh-CN" altLang="zh-CN" sz="1425" i="1" kern="0" dirty="0">
                <a:solidFill>
                  <a:srgbClr val="FF0000"/>
                </a:solidFill>
                <a:latin typeface="微软雅黑" panose="020B0503020204020204" pitchFamily="34" charset="-122"/>
                <a:ea typeface="微软雅黑" panose="020B0503020204020204" pitchFamily="34" charset="-122"/>
                <a:cs typeface="仿宋_GB2312" panose="02010609030101010101" charset="-122"/>
              </a:rPr>
              <a:t>国务院办公厅关于印发全国深化“放管服”改革着力培育和激发市场主体活力电视电话会议重点任务分工方案的通知</a:t>
            </a:r>
            <a:r>
              <a:rPr lang="zh-CN" altLang="en-US" sz="1425" i="1" kern="0" dirty="0">
                <a:solidFill>
                  <a:srgbClr val="FF0000"/>
                </a:solidFill>
                <a:latin typeface="微软雅黑" panose="020B0503020204020204" pitchFamily="34" charset="-122"/>
                <a:ea typeface="微软雅黑" panose="020B0503020204020204" pitchFamily="34" charset="-122"/>
                <a:cs typeface="仿宋_GB2312" panose="02010609030101010101" charset="-122"/>
              </a:rPr>
              <a:t>（</a:t>
            </a:r>
            <a:r>
              <a:rPr lang="zh-CN" altLang="zh-CN" sz="1425" i="1" kern="0" dirty="0">
                <a:solidFill>
                  <a:srgbClr val="FF0000"/>
                </a:solidFill>
                <a:latin typeface="微软雅黑" panose="020B0503020204020204" pitchFamily="34" charset="-122"/>
                <a:ea typeface="微软雅黑" panose="020B0503020204020204" pitchFamily="34" charset="-122"/>
                <a:cs typeface="仿宋_GB2312" panose="02010609030101010101" charset="-122"/>
              </a:rPr>
              <a:t>国办发〔</a:t>
            </a:r>
            <a:r>
              <a:rPr lang="en-US" altLang="zh-CN" sz="1425" i="1" kern="0" dirty="0">
                <a:solidFill>
                  <a:srgbClr val="FF0000"/>
                </a:solidFill>
                <a:latin typeface="微软雅黑" panose="020B0503020204020204" pitchFamily="34" charset="-122"/>
                <a:ea typeface="微软雅黑" panose="020B0503020204020204" pitchFamily="34" charset="-122"/>
                <a:cs typeface="仿宋_GB2312" panose="02010609030101010101" charset="-122"/>
              </a:rPr>
              <a:t>2021</a:t>
            </a:r>
            <a:r>
              <a:rPr lang="zh-CN" altLang="zh-CN" sz="1425" i="1" kern="0" dirty="0">
                <a:solidFill>
                  <a:srgbClr val="FF0000"/>
                </a:solidFill>
                <a:latin typeface="微软雅黑" panose="020B0503020204020204" pitchFamily="34" charset="-122"/>
                <a:ea typeface="微软雅黑" panose="020B0503020204020204" pitchFamily="34" charset="-122"/>
                <a:cs typeface="仿宋_GB2312" panose="02010609030101010101" charset="-122"/>
              </a:rPr>
              <a:t>〕</a:t>
            </a:r>
            <a:r>
              <a:rPr lang="en-US" altLang="zh-CN" sz="1425" i="1" kern="0" dirty="0">
                <a:solidFill>
                  <a:srgbClr val="FF0000"/>
                </a:solidFill>
                <a:latin typeface="微软雅黑" panose="020B0503020204020204" pitchFamily="34" charset="-122"/>
                <a:ea typeface="微软雅黑" panose="020B0503020204020204" pitchFamily="34" charset="-122"/>
                <a:cs typeface="仿宋_GB2312" panose="02010609030101010101" charset="-122"/>
              </a:rPr>
              <a:t>25</a:t>
            </a:r>
            <a:r>
              <a:rPr lang="zh-CN" altLang="zh-CN" sz="1425" i="1" kern="0" dirty="0">
                <a:solidFill>
                  <a:srgbClr val="FF0000"/>
                </a:solidFill>
                <a:latin typeface="微软雅黑" panose="020B0503020204020204" pitchFamily="34" charset="-122"/>
                <a:ea typeface="微软雅黑" panose="020B0503020204020204" pitchFamily="34" charset="-122"/>
                <a:cs typeface="仿宋_GB2312" panose="02010609030101010101" charset="-122"/>
              </a:rPr>
              <a:t>号</a:t>
            </a:r>
            <a:r>
              <a:rPr lang="zh-CN" altLang="en-US" sz="1425" i="1" kern="0" dirty="0">
                <a:solidFill>
                  <a:srgbClr val="FF0000"/>
                </a:solidFill>
                <a:latin typeface="微软雅黑" panose="020B0503020204020204" pitchFamily="34" charset="-122"/>
                <a:ea typeface="微软雅黑" panose="020B0503020204020204" pitchFamily="34" charset="-122"/>
                <a:cs typeface="仿宋_GB2312" panose="02010609030101010101" charset="-122"/>
              </a:rPr>
              <a:t>）规定：</a:t>
            </a:r>
            <a:r>
              <a:rPr lang="zh-CN" altLang="zh-CN" sz="1425" i="1" kern="0" dirty="0">
                <a:solidFill>
                  <a:srgbClr val="FF0000"/>
                </a:solidFill>
                <a:latin typeface="微软雅黑" panose="020B0503020204020204" pitchFamily="34" charset="-122"/>
                <a:ea typeface="微软雅黑" panose="020B0503020204020204" pitchFamily="34" charset="-122"/>
                <a:cs typeface="仿宋_GB2312" panose="02010609030101010101" charset="-122"/>
              </a:rPr>
              <a:t>畅通招标投标异议、投诉渠道，清理招标人在招标投标活动中设置的注册资本金、设立分支机构、特定行政区域、行业奖项等不合理投标条件。（国家发展改革委牵头，国务院相关部门及各地区按职责分工负责）</a:t>
            </a:r>
          </a:p>
          <a:p>
            <a:pPr marL="0" indent="0" algn="just" defTabSz="685800" eaLnBrk="0" fontAlgn="base" hangingPunct="0">
              <a:spcBef>
                <a:spcPts val="450"/>
              </a:spcBef>
              <a:spcAft>
                <a:spcPts val="450"/>
              </a:spcAft>
              <a:buClr>
                <a:schemeClr val="tx1"/>
              </a:buClr>
              <a:buNone/>
              <a:defRPr/>
            </a:pPr>
            <a:endParaRPr lang="en-US" altLang="zh-CN"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endParaRPr>
          </a:p>
          <a:p>
            <a:pPr marL="0" indent="0" algn="just" defTabSz="685800" eaLnBrk="0" fontAlgn="base" hangingPunct="0">
              <a:spcBef>
                <a:spcPts val="450"/>
              </a:spcBef>
              <a:spcAft>
                <a:spcPts val="450"/>
              </a:spcAft>
              <a:buClr>
                <a:schemeClr val="tx1"/>
              </a:buClr>
              <a:buNone/>
              <a:defRPr/>
            </a:pPr>
            <a:endParaRPr lang="zh-CN" altLang="en-US"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endParaRPr>
          </a:p>
          <a:p>
            <a:pPr marL="257175" indent="-257175" defTabSz="685800" eaLnBrk="0" fontAlgn="base" hangingPunct="0">
              <a:spcAft>
                <a:spcPct val="0"/>
              </a:spcAft>
              <a:buClr>
                <a:schemeClr val="tx1"/>
              </a:buClr>
              <a:buFont typeface="Wingdings" panose="05000000000000000000" pitchFamily="2" charset="2"/>
              <a:buChar char="•"/>
              <a:defRPr/>
            </a:pPr>
            <a:endParaRPr lang="zh-CN" altLang="en-US" sz="1800" b="1" kern="0" dirty="0">
              <a:solidFill>
                <a:srgbClr val="2C3E86"/>
              </a:solidFill>
              <a:cs typeface="仿宋_GB2312" panose="02010609030101010101"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a:xfrm>
            <a:off x="1385888" y="717947"/>
            <a:ext cx="6172200" cy="857250"/>
          </a:xfrm>
          <a:ln/>
        </p:spPr>
        <p:txBody>
          <a:bodyPr vert="horz" wrap="square" lIns="68580" tIns="34290" rIns="68580" bIns="34290" rtlCol="0" anchor="ctr" anchorCtr="0">
            <a:normAutofit/>
          </a:bodyPr>
          <a:lstStyle/>
          <a:p>
            <a:r>
              <a:rPr lang="en-US" altLang="zh-CN" sz="1350" dirty="0">
                <a:solidFill>
                  <a:srgbClr val="2C3E86"/>
                </a:solidFill>
                <a:latin typeface="微软雅黑" panose="020B0503020204020204" pitchFamily="34" charset="-122"/>
                <a:ea typeface="微软雅黑" panose="020B0503020204020204" pitchFamily="34" charset="-122"/>
              </a:rPr>
              <a:t>《</a:t>
            </a:r>
            <a:r>
              <a:rPr lang="zh-CN" altLang="en-US" sz="1350" dirty="0">
                <a:solidFill>
                  <a:srgbClr val="2C3E86"/>
                </a:solidFill>
                <a:latin typeface="微软雅黑" panose="020B0503020204020204" pitchFamily="34" charset="-122"/>
                <a:ea typeface="微软雅黑" panose="020B0503020204020204" pitchFamily="34" charset="-122"/>
              </a:rPr>
              <a:t>工程项目招投标领域营商环境专项整治工作方案</a:t>
            </a:r>
            <a:r>
              <a:rPr lang="en-US" altLang="zh-CN" sz="1350" dirty="0">
                <a:solidFill>
                  <a:srgbClr val="2C3E86"/>
                </a:solidFill>
                <a:latin typeface="微软雅黑" panose="020B0503020204020204" pitchFamily="34" charset="-122"/>
                <a:ea typeface="微软雅黑" panose="020B0503020204020204" pitchFamily="34" charset="-122"/>
              </a:rPr>
              <a:t>》</a:t>
            </a:r>
            <a:br>
              <a:rPr lang="en-US" altLang="zh-CN" sz="1350" dirty="0">
                <a:solidFill>
                  <a:srgbClr val="2C3E86"/>
                </a:solidFill>
                <a:latin typeface="微软雅黑" panose="020B0503020204020204" pitchFamily="34" charset="-122"/>
                <a:ea typeface="微软雅黑" panose="020B0503020204020204" pitchFamily="34" charset="-122"/>
              </a:rPr>
            </a:br>
            <a:r>
              <a:rPr lang="zh-CN" altLang="en-US" sz="1350" dirty="0">
                <a:solidFill>
                  <a:srgbClr val="2C3E86"/>
                </a:solidFill>
                <a:latin typeface="微软雅黑" panose="020B0503020204020204" pitchFamily="34" charset="-122"/>
                <a:ea typeface="微软雅黑" panose="020B0503020204020204" pitchFamily="34" charset="-122"/>
              </a:rPr>
              <a:t>发改办法规</a:t>
            </a:r>
            <a:r>
              <a:rPr lang="en-US" altLang="zh-CN" sz="1350" dirty="0">
                <a:solidFill>
                  <a:srgbClr val="2C3E86"/>
                </a:solidFill>
                <a:latin typeface="微软雅黑" panose="020B0503020204020204" pitchFamily="34" charset="-122"/>
                <a:ea typeface="微软雅黑" panose="020B0503020204020204" pitchFamily="34" charset="-122"/>
              </a:rPr>
              <a:t>〔2019〕862</a:t>
            </a:r>
            <a:r>
              <a:rPr lang="zh-CN" altLang="en-US" sz="1350" dirty="0">
                <a:solidFill>
                  <a:srgbClr val="2C3E86"/>
                </a:solidFill>
                <a:latin typeface="微软雅黑" panose="020B0503020204020204" pitchFamily="34" charset="-122"/>
                <a:ea typeface="微软雅黑" panose="020B0503020204020204" pitchFamily="34" charset="-122"/>
              </a:rPr>
              <a:t>号</a:t>
            </a:r>
            <a:br>
              <a:rPr lang="en-US" altLang="zh-CN" sz="1350" dirty="0">
                <a:solidFill>
                  <a:srgbClr val="2C3E86"/>
                </a:solidFill>
                <a:latin typeface="微软雅黑" panose="020B0503020204020204" pitchFamily="34" charset="-122"/>
                <a:ea typeface="微软雅黑" panose="020B0503020204020204" pitchFamily="34" charset="-122"/>
              </a:rPr>
            </a:br>
            <a:r>
              <a:rPr lang="zh-CN" altLang="en-US" sz="1350" dirty="0">
                <a:solidFill>
                  <a:srgbClr val="2C3E86"/>
                </a:solidFill>
                <a:latin typeface="微软雅黑" panose="020B0503020204020204" pitchFamily="34" charset="-122"/>
                <a:ea typeface="微软雅黑" panose="020B0503020204020204" pitchFamily="34" charset="-122"/>
              </a:rPr>
              <a:t>整治</a:t>
            </a:r>
            <a:r>
              <a:rPr lang="en-US" altLang="zh-CN" sz="1350" dirty="0">
                <a:solidFill>
                  <a:srgbClr val="2C3E86"/>
                </a:solidFill>
                <a:latin typeface="微软雅黑" panose="020B0503020204020204" pitchFamily="34" charset="-122"/>
                <a:ea typeface="微软雅黑" panose="020B0503020204020204" pitchFamily="34" charset="-122"/>
              </a:rPr>
              <a:t>18</a:t>
            </a:r>
            <a:r>
              <a:rPr lang="zh-CN" altLang="en-US" sz="1350" dirty="0">
                <a:solidFill>
                  <a:srgbClr val="2C3E86"/>
                </a:solidFill>
                <a:latin typeface="微软雅黑" panose="020B0503020204020204" pitchFamily="34" charset="-122"/>
                <a:ea typeface="微软雅黑" panose="020B0503020204020204" pitchFamily="34" charset="-122"/>
              </a:rPr>
              <a:t>项主要内容</a:t>
            </a:r>
            <a:endParaRPr lang="zh-CN" altLang="en-US" sz="1350" dirty="0">
              <a:solidFill>
                <a:srgbClr val="2C3E86"/>
              </a:solidFill>
              <a:ea typeface="宋体" panose="02010600030101010101" pitchFamily="2" charset="-122"/>
            </a:endParaRPr>
          </a:p>
        </p:txBody>
      </p:sp>
      <p:sp>
        <p:nvSpPr>
          <p:cNvPr id="9219" name="内容占位符 2"/>
          <p:cNvSpPr>
            <a:spLocks noGrp="1"/>
          </p:cNvSpPr>
          <p:nvPr>
            <p:ph idx="1"/>
          </p:nvPr>
        </p:nvSpPr>
        <p:spPr>
          <a:xfrm>
            <a:off x="845344" y="1600200"/>
            <a:ext cx="7344966" cy="3186113"/>
          </a:xfrm>
        </p:spPr>
        <p:txBody>
          <a:bodyPr vert="horz" wrap="square" lIns="68580" tIns="34290" rIns="68580" bIns="34290" numCol="1" rtlCol="0" anchor="t" anchorCtr="0" compatLnSpc="1">
            <a:normAutofit/>
          </a:bodyPr>
          <a:lstStyle/>
          <a:p>
            <a:pPr marL="0" indent="0" algn="just" defTabSz="685800" eaLnBrk="0" fontAlgn="base" hangingPunct="0">
              <a:spcBef>
                <a:spcPts val="450"/>
              </a:spcBef>
              <a:spcAft>
                <a:spcPts val="450"/>
              </a:spcAft>
              <a:buClr>
                <a:schemeClr val="tx1"/>
              </a:buClr>
              <a:buNone/>
              <a:defRPr/>
            </a:pPr>
            <a:r>
              <a:rPr lang="en-US" altLang="zh-CN"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4.</a:t>
            </a:r>
            <a:r>
              <a:rPr lang="zh-CN" altLang="en-US"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设定明显超出招标项目具体特点和实际需要的</a:t>
            </a:r>
            <a:r>
              <a:rPr lang="zh-CN" altLang="en-US" sz="1800" b="1" kern="0" dirty="0">
                <a:solidFill>
                  <a:srgbClr val="FF0000"/>
                </a:solidFill>
                <a:latin typeface="微软雅黑" panose="020B0503020204020204" pitchFamily="34" charset="-122"/>
                <a:ea typeface="微软雅黑" panose="020B0503020204020204" pitchFamily="34" charset="-122"/>
                <a:cs typeface="仿宋_GB2312" panose="02010609030101010101" charset="-122"/>
              </a:rPr>
              <a:t>过高的资质</a:t>
            </a:r>
            <a:r>
              <a:rPr lang="zh-CN" altLang="en-US"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资格、技术、商务条件或者业绩、奖项要求。</a:t>
            </a:r>
          </a:p>
          <a:p>
            <a:pPr marL="0" indent="0" algn="just" defTabSz="685800" eaLnBrk="0" fontAlgn="base" hangingPunct="0">
              <a:spcBef>
                <a:spcPts val="450"/>
              </a:spcBef>
              <a:spcAft>
                <a:spcPts val="450"/>
              </a:spcAft>
              <a:buClr>
                <a:schemeClr val="tx1"/>
              </a:buClr>
              <a:buNone/>
              <a:defRPr/>
            </a:pPr>
            <a:r>
              <a:rPr lang="en-US" altLang="zh-CN"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 5.</a:t>
            </a:r>
            <a:r>
              <a:rPr lang="zh-CN" altLang="en-US"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将</a:t>
            </a:r>
            <a:r>
              <a:rPr lang="zh-CN" altLang="en-US" sz="1800" b="1" kern="0" dirty="0">
                <a:solidFill>
                  <a:srgbClr val="FF0000"/>
                </a:solidFill>
                <a:latin typeface="微软雅黑" panose="020B0503020204020204" pitchFamily="34" charset="-122"/>
                <a:ea typeface="微软雅黑" panose="020B0503020204020204" pitchFamily="34" charset="-122"/>
                <a:cs typeface="仿宋_GB2312" panose="02010609030101010101" charset="-122"/>
              </a:rPr>
              <a:t>国家已经明令取消的资质资格</a:t>
            </a:r>
            <a:r>
              <a:rPr lang="zh-CN" altLang="en-US"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作为投标条件、加分条件、中标条件；在国家已经明令取消资质资格的领域，将其他资质资格作为投标条件、加分条件、中标条件。</a:t>
            </a:r>
          </a:p>
          <a:p>
            <a:pPr marL="0" indent="0" algn="just" defTabSz="685800" eaLnBrk="0" fontAlgn="base" hangingPunct="0">
              <a:spcBef>
                <a:spcPts val="450"/>
              </a:spcBef>
              <a:spcAft>
                <a:spcPts val="450"/>
              </a:spcAft>
              <a:buClr>
                <a:schemeClr val="tx1"/>
              </a:buClr>
              <a:buNone/>
              <a:defRPr/>
            </a:pPr>
            <a:r>
              <a:rPr lang="en-US" altLang="zh-CN"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6.</a:t>
            </a:r>
            <a:r>
              <a:rPr lang="zh-CN" altLang="en-US"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将</a:t>
            </a:r>
            <a:r>
              <a:rPr lang="zh-CN" altLang="en-US" sz="1800" b="1" kern="0" dirty="0">
                <a:solidFill>
                  <a:srgbClr val="FF0000"/>
                </a:solidFill>
                <a:latin typeface="微软雅黑" panose="020B0503020204020204" pitchFamily="34" charset="-122"/>
                <a:ea typeface="微软雅黑" panose="020B0503020204020204" pitchFamily="34" charset="-122"/>
                <a:cs typeface="仿宋_GB2312" panose="02010609030101010101" charset="-122"/>
              </a:rPr>
              <a:t>特定行政区域、特定行业的业绩、奖项</a:t>
            </a:r>
            <a:r>
              <a:rPr lang="zh-CN" altLang="en-US"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作为</a:t>
            </a:r>
            <a:r>
              <a:rPr lang="zh-CN" altLang="en-US" sz="1800" b="1" kern="0" dirty="0">
                <a:solidFill>
                  <a:srgbClr val="FF0000"/>
                </a:solidFill>
                <a:latin typeface="微软雅黑" panose="020B0503020204020204" pitchFamily="34" charset="-122"/>
                <a:ea typeface="微软雅黑" panose="020B0503020204020204" pitchFamily="34" charset="-122"/>
                <a:cs typeface="仿宋_GB2312" panose="02010609030101010101" charset="-122"/>
              </a:rPr>
              <a:t>投标条件、加分条件、中标条件</a:t>
            </a:r>
            <a:r>
              <a:rPr lang="zh-CN" altLang="en-US"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；将</a:t>
            </a:r>
            <a:r>
              <a:rPr lang="zh-CN" altLang="en-US" sz="1800" b="1" kern="0" dirty="0">
                <a:solidFill>
                  <a:srgbClr val="FF0000"/>
                </a:solidFill>
                <a:latin typeface="微软雅黑" panose="020B0503020204020204" pitchFamily="34" charset="-122"/>
                <a:ea typeface="微软雅黑" panose="020B0503020204020204" pitchFamily="34" charset="-122"/>
                <a:cs typeface="仿宋_GB2312" panose="02010609030101010101" charset="-122"/>
              </a:rPr>
              <a:t>政府部门、行业协会商会或者其他机构对投标人作出的荣誉奖励和慈善公益证明</a:t>
            </a:r>
            <a:r>
              <a:rPr lang="zh-CN" altLang="en-US"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等作为</a:t>
            </a:r>
            <a:r>
              <a:rPr lang="zh-CN" altLang="en-US" sz="1800" b="1" kern="0" dirty="0">
                <a:solidFill>
                  <a:srgbClr val="FF0000"/>
                </a:solidFill>
                <a:latin typeface="微软雅黑" panose="020B0503020204020204" pitchFamily="34" charset="-122"/>
                <a:ea typeface="微软雅黑" panose="020B0503020204020204" pitchFamily="34" charset="-122"/>
                <a:cs typeface="仿宋_GB2312" panose="02010609030101010101" charset="-122"/>
              </a:rPr>
              <a:t>投标条件、中标条件</a:t>
            </a:r>
            <a:r>
              <a:rPr lang="zh-CN" altLang="en-US"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a:t>
            </a:r>
          </a:p>
          <a:p>
            <a:pPr marL="257175" indent="-257175" defTabSz="685800" eaLnBrk="0" fontAlgn="base" hangingPunct="0">
              <a:spcAft>
                <a:spcPct val="0"/>
              </a:spcAft>
              <a:buClr>
                <a:schemeClr val="tx1"/>
              </a:buClr>
              <a:buFont typeface="Wingdings" panose="05000000000000000000" pitchFamily="2" charset="2"/>
              <a:buChar char="•"/>
              <a:defRPr/>
            </a:pPr>
            <a:endParaRPr lang="zh-CN" altLang="en-US" sz="1800" b="1" kern="0" dirty="0">
              <a:solidFill>
                <a:srgbClr val="2C3E86"/>
              </a:solidFill>
              <a:cs typeface="仿宋_GB2312" panose="02010609030101010101"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a:xfrm>
            <a:off x="1485900" y="508397"/>
            <a:ext cx="6172200" cy="857250"/>
          </a:xfrm>
          <a:ln/>
        </p:spPr>
        <p:txBody>
          <a:bodyPr vert="horz" wrap="square" lIns="68580" tIns="34290" rIns="68580" bIns="34290" rtlCol="0" anchor="ctr" anchorCtr="0">
            <a:normAutofit/>
          </a:bodyPr>
          <a:lstStyle/>
          <a:p>
            <a:r>
              <a:rPr lang="en-US" altLang="zh-CN" sz="1350" dirty="0">
                <a:solidFill>
                  <a:srgbClr val="2C3E86"/>
                </a:solidFill>
                <a:latin typeface="微软雅黑" panose="020B0503020204020204" pitchFamily="34" charset="-122"/>
                <a:ea typeface="微软雅黑" panose="020B0503020204020204" pitchFamily="34" charset="-122"/>
              </a:rPr>
              <a:t>《</a:t>
            </a:r>
            <a:r>
              <a:rPr lang="zh-CN" altLang="en-US" sz="1350" dirty="0">
                <a:solidFill>
                  <a:srgbClr val="2C3E86"/>
                </a:solidFill>
                <a:latin typeface="微软雅黑" panose="020B0503020204020204" pitchFamily="34" charset="-122"/>
                <a:ea typeface="微软雅黑" panose="020B0503020204020204" pitchFamily="34" charset="-122"/>
              </a:rPr>
              <a:t>工程项目招投标领域营商环境专项整治工作方案</a:t>
            </a:r>
            <a:r>
              <a:rPr lang="en-US" altLang="zh-CN" sz="1350" dirty="0">
                <a:solidFill>
                  <a:srgbClr val="2C3E86"/>
                </a:solidFill>
                <a:latin typeface="微软雅黑" panose="020B0503020204020204" pitchFamily="34" charset="-122"/>
                <a:ea typeface="微软雅黑" panose="020B0503020204020204" pitchFamily="34" charset="-122"/>
              </a:rPr>
              <a:t>》</a:t>
            </a:r>
            <a:br>
              <a:rPr lang="en-US" altLang="zh-CN" sz="1350" dirty="0">
                <a:solidFill>
                  <a:srgbClr val="2C3E86"/>
                </a:solidFill>
                <a:latin typeface="微软雅黑" panose="020B0503020204020204" pitchFamily="34" charset="-122"/>
                <a:ea typeface="微软雅黑" panose="020B0503020204020204" pitchFamily="34" charset="-122"/>
              </a:rPr>
            </a:br>
            <a:r>
              <a:rPr lang="zh-CN" altLang="en-US" sz="1350" dirty="0">
                <a:solidFill>
                  <a:srgbClr val="2C3E86"/>
                </a:solidFill>
                <a:latin typeface="微软雅黑" panose="020B0503020204020204" pitchFamily="34" charset="-122"/>
                <a:ea typeface="微软雅黑" panose="020B0503020204020204" pitchFamily="34" charset="-122"/>
              </a:rPr>
              <a:t>发改办法规</a:t>
            </a:r>
            <a:r>
              <a:rPr lang="en-US" altLang="zh-CN" sz="1350" dirty="0">
                <a:solidFill>
                  <a:srgbClr val="2C3E86"/>
                </a:solidFill>
                <a:latin typeface="微软雅黑" panose="020B0503020204020204" pitchFamily="34" charset="-122"/>
                <a:ea typeface="微软雅黑" panose="020B0503020204020204" pitchFamily="34" charset="-122"/>
              </a:rPr>
              <a:t>〔2019〕862</a:t>
            </a:r>
            <a:r>
              <a:rPr lang="zh-CN" altLang="en-US" sz="1350" dirty="0">
                <a:solidFill>
                  <a:srgbClr val="2C3E86"/>
                </a:solidFill>
                <a:latin typeface="微软雅黑" panose="020B0503020204020204" pitchFamily="34" charset="-122"/>
                <a:ea typeface="微软雅黑" panose="020B0503020204020204" pitchFamily="34" charset="-122"/>
              </a:rPr>
              <a:t>号</a:t>
            </a:r>
            <a:br>
              <a:rPr lang="en-US" altLang="zh-CN" sz="1350" dirty="0">
                <a:solidFill>
                  <a:srgbClr val="2C3E86"/>
                </a:solidFill>
                <a:latin typeface="微软雅黑" panose="020B0503020204020204" pitchFamily="34" charset="-122"/>
                <a:ea typeface="微软雅黑" panose="020B0503020204020204" pitchFamily="34" charset="-122"/>
              </a:rPr>
            </a:br>
            <a:r>
              <a:rPr lang="zh-CN" altLang="en-US" sz="1350" dirty="0">
                <a:solidFill>
                  <a:srgbClr val="2C3E86"/>
                </a:solidFill>
                <a:latin typeface="微软雅黑" panose="020B0503020204020204" pitchFamily="34" charset="-122"/>
                <a:ea typeface="微软雅黑" panose="020B0503020204020204" pitchFamily="34" charset="-122"/>
              </a:rPr>
              <a:t>整治</a:t>
            </a:r>
            <a:r>
              <a:rPr lang="en-US" altLang="zh-CN" sz="1350" dirty="0">
                <a:solidFill>
                  <a:srgbClr val="2C3E86"/>
                </a:solidFill>
                <a:latin typeface="微软雅黑" panose="020B0503020204020204" pitchFamily="34" charset="-122"/>
                <a:ea typeface="微软雅黑" panose="020B0503020204020204" pitchFamily="34" charset="-122"/>
              </a:rPr>
              <a:t>18</a:t>
            </a:r>
            <a:r>
              <a:rPr lang="zh-CN" altLang="en-US" sz="1350" dirty="0">
                <a:solidFill>
                  <a:srgbClr val="2C3E86"/>
                </a:solidFill>
                <a:latin typeface="微软雅黑" panose="020B0503020204020204" pitchFamily="34" charset="-122"/>
                <a:ea typeface="微软雅黑" panose="020B0503020204020204" pitchFamily="34" charset="-122"/>
              </a:rPr>
              <a:t>项主要内容</a:t>
            </a:r>
            <a:endParaRPr lang="zh-CN" altLang="en-US" sz="1350" dirty="0">
              <a:solidFill>
                <a:srgbClr val="2C3E86"/>
              </a:solidFill>
              <a:ea typeface="宋体" panose="02010600030101010101" pitchFamily="2" charset="-122"/>
            </a:endParaRPr>
          </a:p>
        </p:txBody>
      </p:sp>
      <p:sp>
        <p:nvSpPr>
          <p:cNvPr id="10243" name="内容占位符 2"/>
          <p:cNvSpPr>
            <a:spLocks noGrp="1"/>
          </p:cNvSpPr>
          <p:nvPr>
            <p:ph idx="1"/>
          </p:nvPr>
        </p:nvSpPr>
        <p:spPr>
          <a:xfrm>
            <a:off x="953691" y="1437085"/>
            <a:ext cx="7453313" cy="2917031"/>
          </a:xfrm>
        </p:spPr>
        <p:txBody>
          <a:bodyPr vert="horz" wrap="square" lIns="68580" tIns="34290" rIns="68580" bIns="34290" numCol="1" rtlCol="0" anchor="t" anchorCtr="0" compatLnSpc="1">
            <a:normAutofit fontScale="92500" lnSpcReduction="10000"/>
          </a:bodyPr>
          <a:lstStyle/>
          <a:p>
            <a:pPr marL="0" indent="0" algn="just" defTabSz="685800" eaLnBrk="0" fontAlgn="base" hangingPunct="0">
              <a:spcBef>
                <a:spcPts val="450"/>
              </a:spcBef>
              <a:spcAft>
                <a:spcPts val="450"/>
              </a:spcAft>
              <a:buClr>
                <a:schemeClr val="tx1"/>
              </a:buClr>
              <a:buNone/>
              <a:defRPr/>
            </a:pPr>
            <a:r>
              <a:rPr lang="en-US" altLang="zh-CN" sz="195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7.</a:t>
            </a:r>
            <a:r>
              <a:rPr lang="zh-CN" altLang="en-US" sz="195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限定或者指定</a:t>
            </a:r>
            <a:r>
              <a:rPr lang="zh-CN" altLang="en-US" sz="1950" b="1" kern="0" dirty="0">
                <a:solidFill>
                  <a:srgbClr val="FF0000"/>
                </a:solidFill>
                <a:latin typeface="微软雅黑" panose="020B0503020204020204" pitchFamily="34" charset="-122"/>
                <a:ea typeface="微软雅黑" panose="020B0503020204020204" pitchFamily="34" charset="-122"/>
                <a:cs typeface="仿宋_GB2312" panose="02010609030101010101" charset="-122"/>
              </a:rPr>
              <a:t>特定的专利、商标、品牌、原产地、供应商或者检验检测认证机构</a:t>
            </a:r>
            <a:r>
              <a:rPr lang="zh-CN" altLang="en-US" sz="195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（法律法规有明确要求的除外）。</a:t>
            </a:r>
          </a:p>
          <a:p>
            <a:pPr marL="0" indent="0" algn="just" defTabSz="685800" eaLnBrk="0" fontAlgn="base" hangingPunct="0">
              <a:spcBef>
                <a:spcPts val="450"/>
              </a:spcBef>
              <a:spcAft>
                <a:spcPts val="450"/>
              </a:spcAft>
              <a:buClr>
                <a:schemeClr val="tx1"/>
              </a:buClr>
              <a:buNone/>
              <a:defRPr/>
            </a:pPr>
            <a:r>
              <a:rPr lang="en-US" altLang="zh-CN" sz="195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8.</a:t>
            </a:r>
            <a:r>
              <a:rPr lang="zh-CN" altLang="en-US" sz="195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要求投标人在</a:t>
            </a:r>
            <a:r>
              <a:rPr lang="zh-CN" altLang="en-US" sz="1950" b="1" kern="0" dirty="0">
                <a:solidFill>
                  <a:srgbClr val="FF0000"/>
                </a:solidFill>
                <a:latin typeface="微软雅黑" panose="020B0503020204020204" pitchFamily="34" charset="-122"/>
                <a:ea typeface="微软雅黑" panose="020B0503020204020204" pitchFamily="34" charset="-122"/>
                <a:cs typeface="仿宋_GB2312" panose="02010609030101010101" charset="-122"/>
              </a:rPr>
              <a:t>本地注册设立子公司、分公司、分支机构</a:t>
            </a:r>
            <a:r>
              <a:rPr lang="zh-CN" altLang="en-US" sz="195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，在</a:t>
            </a:r>
            <a:r>
              <a:rPr lang="zh-CN" altLang="en-US" sz="1950" b="1" kern="0" dirty="0">
                <a:solidFill>
                  <a:srgbClr val="FF0000"/>
                </a:solidFill>
                <a:latin typeface="微软雅黑" panose="020B0503020204020204" pitchFamily="34" charset="-122"/>
                <a:ea typeface="微软雅黑" panose="020B0503020204020204" pitchFamily="34" charset="-122"/>
                <a:cs typeface="仿宋_GB2312" panose="02010609030101010101" charset="-122"/>
              </a:rPr>
              <a:t>本地拥有一定办公面积，在本地缴纳社会保险等</a:t>
            </a:r>
            <a:r>
              <a:rPr lang="zh-CN" altLang="en-US" sz="195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a:t>
            </a:r>
          </a:p>
          <a:p>
            <a:pPr marL="0" indent="0" algn="just" defTabSz="685800" eaLnBrk="0" fontAlgn="base" hangingPunct="0">
              <a:spcBef>
                <a:spcPts val="450"/>
              </a:spcBef>
              <a:spcAft>
                <a:spcPts val="450"/>
              </a:spcAft>
              <a:buClr>
                <a:schemeClr val="tx1"/>
              </a:buClr>
              <a:buNone/>
              <a:defRPr/>
            </a:pPr>
            <a:r>
              <a:rPr lang="en-US" altLang="zh-CN" sz="195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9.</a:t>
            </a:r>
            <a:r>
              <a:rPr lang="zh-CN" altLang="en-US" sz="195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没有法律法规依据设定</a:t>
            </a:r>
            <a:r>
              <a:rPr lang="zh-CN" altLang="en-US" sz="1950" b="1" kern="0" dirty="0">
                <a:solidFill>
                  <a:srgbClr val="FF0000"/>
                </a:solidFill>
                <a:latin typeface="微软雅黑" panose="020B0503020204020204" pitchFamily="34" charset="-122"/>
                <a:ea typeface="微软雅黑" panose="020B0503020204020204" pitchFamily="34" charset="-122"/>
                <a:cs typeface="仿宋_GB2312" panose="02010609030101010101" charset="-122"/>
              </a:rPr>
              <a:t>投标报名、招标文件审查</a:t>
            </a:r>
            <a:r>
              <a:rPr lang="zh-CN" altLang="en-US" sz="195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等事前审批或者审核环节。</a:t>
            </a:r>
          </a:p>
          <a:p>
            <a:pPr marL="0" indent="0" algn="just" defTabSz="685800" eaLnBrk="0" fontAlgn="base" hangingPunct="0">
              <a:spcBef>
                <a:spcPts val="450"/>
              </a:spcBef>
              <a:spcAft>
                <a:spcPts val="450"/>
              </a:spcAft>
              <a:buClr>
                <a:schemeClr val="tx1"/>
              </a:buClr>
              <a:buNone/>
              <a:defRPr/>
            </a:pPr>
            <a:r>
              <a:rPr lang="en-US" altLang="zh-CN" sz="195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10.</a:t>
            </a:r>
            <a:r>
              <a:rPr lang="zh-CN" altLang="en-US" sz="195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对仅需提供有关资质证明文件、证照、证件复印件的，要求必须提供</a:t>
            </a:r>
            <a:r>
              <a:rPr lang="zh-CN" altLang="en-US" sz="1950" b="1" kern="0" dirty="0">
                <a:solidFill>
                  <a:srgbClr val="FF0000"/>
                </a:solidFill>
                <a:latin typeface="微软雅黑" panose="020B0503020204020204" pitchFamily="34" charset="-122"/>
                <a:ea typeface="微软雅黑" panose="020B0503020204020204" pitchFamily="34" charset="-122"/>
                <a:cs typeface="仿宋_GB2312" panose="02010609030101010101" charset="-122"/>
              </a:rPr>
              <a:t>原件</a:t>
            </a:r>
            <a:r>
              <a:rPr lang="zh-CN" altLang="en-US" sz="195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；对按规定可以采用“多证合一”</a:t>
            </a:r>
            <a:r>
              <a:rPr lang="zh-CN" altLang="en-US" sz="1950" b="1" kern="0" dirty="0">
                <a:solidFill>
                  <a:srgbClr val="FF0000"/>
                </a:solidFill>
                <a:latin typeface="微软雅黑" panose="020B0503020204020204" pitchFamily="34" charset="-122"/>
                <a:ea typeface="微软雅黑" panose="020B0503020204020204" pitchFamily="34" charset="-122"/>
                <a:cs typeface="仿宋_GB2312" panose="02010609030101010101" charset="-122"/>
              </a:rPr>
              <a:t>电子证照</a:t>
            </a:r>
            <a:r>
              <a:rPr lang="zh-CN" altLang="en-US" sz="195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的，要求必须提供</a:t>
            </a:r>
            <a:r>
              <a:rPr lang="zh-CN" altLang="en-US" sz="1950" b="1" kern="0" dirty="0">
                <a:solidFill>
                  <a:srgbClr val="FF0000"/>
                </a:solidFill>
                <a:latin typeface="微软雅黑" panose="020B0503020204020204" pitchFamily="34" charset="-122"/>
                <a:ea typeface="微软雅黑" panose="020B0503020204020204" pitchFamily="34" charset="-122"/>
                <a:cs typeface="仿宋_GB2312" panose="02010609030101010101" charset="-122"/>
              </a:rPr>
              <a:t>纸质证照</a:t>
            </a:r>
            <a:r>
              <a:rPr lang="zh-CN" altLang="en-US" sz="195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a:t>
            </a:r>
          </a:p>
          <a:p>
            <a:pPr marL="257175" indent="-257175" defTabSz="685800" eaLnBrk="0" fontAlgn="base" hangingPunct="0">
              <a:spcAft>
                <a:spcPct val="0"/>
              </a:spcAft>
              <a:buClr>
                <a:schemeClr val="tx1"/>
              </a:buClr>
              <a:buFont typeface="Wingdings" panose="05000000000000000000" pitchFamily="2" charset="2"/>
              <a:buChar char="•"/>
              <a:defRPr/>
            </a:pPr>
            <a:endParaRPr lang="zh-CN" altLang="en-US" sz="1800" b="1" kern="0" dirty="0">
              <a:solidFill>
                <a:srgbClr val="2C3E86"/>
              </a:solidFill>
              <a:cs typeface="仿宋_GB2312" panose="02010609030101010101"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1277541" y="310754"/>
            <a:ext cx="6172200" cy="857250"/>
          </a:xfrm>
          <a:ln/>
        </p:spPr>
        <p:txBody>
          <a:bodyPr vert="horz" wrap="square" lIns="68580" tIns="34290" rIns="68580" bIns="34290" rtlCol="0" anchor="ctr" anchorCtr="0">
            <a:normAutofit/>
          </a:bodyPr>
          <a:lstStyle/>
          <a:p>
            <a:r>
              <a:rPr lang="en-US" altLang="zh-CN" sz="1350" dirty="0">
                <a:solidFill>
                  <a:srgbClr val="2C3E86"/>
                </a:solidFill>
                <a:latin typeface="微软雅黑" panose="020B0503020204020204" pitchFamily="34" charset="-122"/>
                <a:ea typeface="微软雅黑" panose="020B0503020204020204" pitchFamily="34" charset="-122"/>
              </a:rPr>
              <a:t>《</a:t>
            </a:r>
            <a:r>
              <a:rPr lang="zh-CN" altLang="en-US" sz="1350" dirty="0">
                <a:solidFill>
                  <a:srgbClr val="2C3E86"/>
                </a:solidFill>
                <a:latin typeface="微软雅黑" panose="020B0503020204020204" pitchFamily="34" charset="-122"/>
                <a:ea typeface="微软雅黑" panose="020B0503020204020204" pitchFamily="34" charset="-122"/>
              </a:rPr>
              <a:t>工程项目招投标领域营商环境专项整治工作方案</a:t>
            </a:r>
            <a:r>
              <a:rPr lang="en-US" altLang="zh-CN" sz="1350" dirty="0">
                <a:solidFill>
                  <a:srgbClr val="2C3E86"/>
                </a:solidFill>
                <a:latin typeface="微软雅黑" panose="020B0503020204020204" pitchFamily="34" charset="-122"/>
                <a:ea typeface="微软雅黑" panose="020B0503020204020204" pitchFamily="34" charset="-122"/>
              </a:rPr>
              <a:t>》</a:t>
            </a:r>
            <a:br>
              <a:rPr lang="en-US" altLang="zh-CN" sz="1350" dirty="0">
                <a:solidFill>
                  <a:srgbClr val="2C3E86"/>
                </a:solidFill>
                <a:latin typeface="微软雅黑" panose="020B0503020204020204" pitchFamily="34" charset="-122"/>
                <a:ea typeface="微软雅黑" panose="020B0503020204020204" pitchFamily="34" charset="-122"/>
              </a:rPr>
            </a:br>
            <a:r>
              <a:rPr lang="zh-CN" altLang="en-US" sz="1350" dirty="0">
                <a:solidFill>
                  <a:srgbClr val="2C3E86"/>
                </a:solidFill>
                <a:latin typeface="微软雅黑" panose="020B0503020204020204" pitchFamily="34" charset="-122"/>
                <a:ea typeface="微软雅黑" panose="020B0503020204020204" pitchFamily="34" charset="-122"/>
              </a:rPr>
              <a:t>发改办法规</a:t>
            </a:r>
            <a:r>
              <a:rPr lang="en-US" altLang="zh-CN" sz="1350" dirty="0">
                <a:solidFill>
                  <a:srgbClr val="2C3E86"/>
                </a:solidFill>
                <a:latin typeface="微软雅黑" panose="020B0503020204020204" pitchFamily="34" charset="-122"/>
                <a:ea typeface="微软雅黑" panose="020B0503020204020204" pitchFamily="34" charset="-122"/>
              </a:rPr>
              <a:t>〔2019〕862</a:t>
            </a:r>
            <a:r>
              <a:rPr lang="zh-CN" altLang="en-US" sz="1350" dirty="0">
                <a:solidFill>
                  <a:srgbClr val="2C3E86"/>
                </a:solidFill>
                <a:latin typeface="微软雅黑" panose="020B0503020204020204" pitchFamily="34" charset="-122"/>
                <a:ea typeface="微软雅黑" panose="020B0503020204020204" pitchFamily="34" charset="-122"/>
              </a:rPr>
              <a:t>号</a:t>
            </a:r>
            <a:br>
              <a:rPr lang="en-US" altLang="zh-CN" sz="1350" dirty="0">
                <a:solidFill>
                  <a:srgbClr val="2C3E86"/>
                </a:solidFill>
                <a:latin typeface="微软雅黑" panose="020B0503020204020204" pitchFamily="34" charset="-122"/>
                <a:ea typeface="微软雅黑" panose="020B0503020204020204" pitchFamily="34" charset="-122"/>
              </a:rPr>
            </a:br>
            <a:r>
              <a:rPr lang="zh-CN" altLang="en-US" sz="1350" dirty="0">
                <a:solidFill>
                  <a:srgbClr val="2C3E86"/>
                </a:solidFill>
                <a:latin typeface="微软雅黑" panose="020B0503020204020204" pitchFamily="34" charset="-122"/>
                <a:ea typeface="微软雅黑" panose="020B0503020204020204" pitchFamily="34" charset="-122"/>
              </a:rPr>
              <a:t>整治</a:t>
            </a:r>
            <a:r>
              <a:rPr lang="en-US" altLang="zh-CN" sz="1350" dirty="0">
                <a:solidFill>
                  <a:srgbClr val="2C3E86"/>
                </a:solidFill>
                <a:latin typeface="微软雅黑" panose="020B0503020204020204" pitchFamily="34" charset="-122"/>
                <a:ea typeface="微软雅黑" panose="020B0503020204020204" pitchFamily="34" charset="-122"/>
              </a:rPr>
              <a:t>18</a:t>
            </a:r>
            <a:r>
              <a:rPr lang="zh-CN" altLang="en-US" sz="1350" dirty="0">
                <a:solidFill>
                  <a:srgbClr val="2C3E86"/>
                </a:solidFill>
                <a:latin typeface="微软雅黑" panose="020B0503020204020204" pitchFamily="34" charset="-122"/>
                <a:ea typeface="微软雅黑" panose="020B0503020204020204" pitchFamily="34" charset="-122"/>
              </a:rPr>
              <a:t>项主要内容</a:t>
            </a:r>
            <a:endParaRPr lang="zh-CN" altLang="en-US" sz="1350" dirty="0">
              <a:solidFill>
                <a:srgbClr val="2C3E86"/>
              </a:solidFill>
              <a:ea typeface="宋体" panose="02010600030101010101" pitchFamily="2" charset="-122"/>
            </a:endParaRPr>
          </a:p>
        </p:txBody>
      </p:sp>
      <p:sp>
        <p:nvSpPr>
          <p:cNvPr id="12291" name="内容占位符 2"/>
          <p:cNvSpPr>
            <a:spLocks noGrp="1"/>
          </p:cNvSpPr>
          <p:nvPr>
            <p:ph idx="1"/>
          </p:nvPr>
        </p:nvSpPr>
        <p:spPr>
          <a:xfrm>
            <a:off x="791766" y="1383506"/>
            <a:ext cx="7884319" cy="3449241"/>
          </a:xfrm>
        </p:spPr>
        <p:txBody>
          <a:bodyPr vert="horz" wrap="square" lIns="68580" tIns="34290" rIns="68580" bIns="34290" numCol="1" rtlCol="0" anchor="t" anchorCtr="0" compatLnSpc="1">
            <a:normAutofit/>
          </a:bodyPr>
          <a:lstStyle/>
          <a:p>
            <a:pPr marL="0" indent="0" algn="just" defTabSz="685800" eaLnBrk="0" fontAlgn="base" hangingPunct="0">
              <a:lnSpc>
                <a:spcPct val="130000"/>
              </a:lnSpc>
              <a:spcBef>
                <a:spcPts val="450"/>
              </a:spcBef>
              <a:spcAft>
                <a:spcPts val="450"/>
              </a:spcAft>
              <a:buClr>
                <a:schemeClr val="tx1"/>
              </a:buClr>
              <a:buNone/>
              <a:defRPr/>
            </a:pPr>
            <a:r>
              <a:rPr lang="en-US" altLang="zh-CN"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16.</a:t>
            </a:r>
            <a:r>
              <a:rPr lang="zh-CN" altLang="en-US"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简单以</a:t>
            </a:r>
            <a:r>
              <a:rPr lang="zh-CN" altLang="en-US" sz="1800" b="1" kern="0" dirty="0">
                <a:solidFill>
                  <a:srgbClr val="FF0000"/>
                </a:solidFill>
                <a:latin typeface="微软雅黑" panose="020B0503020204020204" pitchFamily="34" charset="-122"/>
                <a:ea typeface="微软雅黑" panose="020B0503020204020204" pitchFamily="34" charset="-122"/>
                <a:cs typeface="仿宋_GB2312" panose="02010609030101010101" charset="-122"/>
              </a:rPr>
              <a:t>注册人员、业绩数量等规模条件</a:t>
            </a:r>
            <a:r>
              <a:rPr lang="zh-CN" altLang="en-US"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或者</a:t>
            </a:r>
            <a:r>
              <a:rPr lang="zh-CN" altLang="en-US" sz="1800" b="1" kern="0" dirty="0">
                <a:solidFill>
                  <a:srgbClr val="FF0000"/>
                </a:solidFill>
                <a:latin typeface="微软雅黑" panose="020B0503020204020204" pitchFamily="34" charset="-122"/>
                <a:ea typeface="微软雅黑" panose="020B0503020204020204" pitchFamily="34" charset="-122"/>
                <a:cs typeface="仿宋_GB2312" panose="02010609030101010101" charset="-122"/>
              </a:rPr>
              <a:t>特定行政区域的业绩奖项评价企业的信用等级</a:t>
            </a:r>
            <a:r>
              <a:rPr lang="zh-CN" altLang="en-US"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，或者设置对不同所有制企业构成歧视的信用评价指标。</a:t>
            </a:r>
          </a:p>
          <a:p>
            <a:pPr marL="0" indent="0" algn="just" defTabSz="685800" eaLnBrk="0" fontAlgn="base" hangingPunct="0">
              <a:lnSpc>
                <a:spcPct val="130000"/>
              </a:lnSpc>
              <a:spcBef>
                <a:spcPts val="450"/>
              </a:spcBef>
              <a:spcAft>
                <a:spcPts val="450"/>
              </a:spcAft>
              <a:buClr>
                <a:schemeClr val="tx1"/>
              </a:buClr>
              <a:buNone/>
              <a:defRPr/>
            </a:pPr>
            <a:r>
              <a:rPr lang="en-US" altLang="zh-CN"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17.</a:t>
            </a:r>
            <a:r>
              <a:rPr lang="zh-CN" altLang="en-US"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不落实</a:t>
            </a:r>
            <a:r>
              <a:rPr lang="en-US" altLang="zh-CN"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a:t>
            </a:r>
            <a:r>
              <a:rPr lang="zh-CN" altLang="en-US"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必须招标的工程项目规定</a:t>
            </a:r>
            <a:r>
              <a:rPr lang="en-US" altLang="zh-CN"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a:t>
            </a:r>
            <a:r>
              <a:rPr lang="zh-CN" altLang="en-US"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必须招标的基础设施和公用事业项目范围规定</a:t>
            </a:r>
            <a:r>
              <a:rPr lang="en-US" altLang="zh-CN"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a:t>
            </a:r>
            <a:r>
              <a:rPr lang="zh-CN" altLang="en-US"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a:t>
            </a:r>
            <a:r>
              <a:rPr lang="zh-CN" altLang="en-US" sz="1800" b="1" kern="0" dirty="0">
                <a:solidFill>
                  <a:srgbClr val="FF0000"/>
                </a:solidFill>
                <a:latin typeface="微软雅黑" panose="020B0503020204020204" pitchFamily="34" charset="-122"/>
                <a:ea typeface="微软雅黑" panose="020B0503020204020204" pitchFamily="34" charset="-122"/>
                <a:cs typeface="仿宋_GB2312" panose="02010609030101010101" charset="-122"/>
              </a:rPr>
              <a:t>违法干涉社会投资的房屋建筑等工程建设单位发包自主权</a:t>
            </a:r>
            <a:r>
              <a:rPr lang="zh-CN" altLang="en-US"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a:t>
            </a:r>
          </a:p>
          <a:p>
            <a:pPr marL="0" indent="0" algn="just" defTabSz="685800" eaLnBrk="0" fontAlgn="base" hangingPunct="0">
              <a:lnSpc>
                <a:spcPct val="130000"/>
              </a:lnSpc>
              <a:spcBef>
                <a:spcPts val="450"/>
              </a:spcBef>
              <a:spcAft>
                <a:spcPts val="450"/>
              </a:spcAft>
              <a:buClr>
                <a:schemeClr val="tx1"/>
              </a:buClr>
              <a:buNone/>
              <a:defRPr/>
            </a:pPr>
            <a:r>
              <a:rPr lang="en-US" altLang="zh-CN"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18.</a:t>
            </a:r>
            <a:r>
              <a:rPr lang="zh-CN" altLang="en-US"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rPr>
              <a:t>其他对不同所有制企业设置的不合理限制和壁垒。</a:t>
            </a:r>
            <a:endParaRPr lang="en-US" altLang="zh-CN" sz="1800" b="1" kern="0" dirty="0">
              <a:solidFill>
                <a:srgbClr val="2C3E86"/>
              </a:solidFill>
              <a:latin typeface="微软雅黑" panose="020B0503020204020204" pitchFamily="34" charset="-122"/>
              <a:ea typeface="微软雅黑" panose="020B0503020204020204" pitchFamily="34" charset="-122"/>
              <a:cs typeface="仿宋_GB2312" panose="02010609030101010101" charset="-122"/>
            </a:endParaRPr>
          </a:p>
          <a:p>
            <a:pPr marL="257175" indent="-257175" defTabSz="685800" eaLnBrk="0" fontAlgn="base" hangingPunct="0">
              <a:spcAft>
                <a:spcPct val="0"/>
              </a:spcAft>
              <a:buClr>
                <a:schemeClr val="tx1"/>
              </a:buClr>
              <a:buFont typeface="Wingdings" panose="05000000000000000000" pitchFamily="2" charset="2"/>
              <a:buChar char="•"/>
              <a:defRPr/>
            </a:pPr>
            <a:endParaRPr lang="zh-CN" altLang="en-US" sz="1800" b="1" kern="0" dirty="0">
              <a:solidFill>
                <a:srgbClr val="2C3E86"/>
              </a:solidFill>
              <a:cs typeface="仿宋_GB2312" panose="02010609030101010101"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手机屏幕截图&#10;&#10;描述已自动生成">
            <a:extLst>
              <a:ext uri="{FF2B5EF4-FFF2-40B4-BE49-F238E27FC236}">
                <a16:creationId xmlns:a16="http://schemas.microsoft.com/office/drawing/2014/main" id="{4DA7B197-F477-4BCB-AAF7-DE3B9EC66A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0777" r="-49"/>
          <a:stretch/>
        </p:blipFill>
        <p:spPr>
          <a:xfrm>
            <a:off x="1475656" y="339502"/>
            <a:ext cx="7668344" cy="4464496"/>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907704" y="627534"/>
            <a:ext cx="6624736" cy="4103017"/>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1763688" y="771550"/>
            <a:ext cx="6362700" cy="361315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en-US" altLang="zh-CN" dirty="0"/>
              <a:t>2018</a:t>
            </a:r>
            <a:r>
              <a:rPr lang="zh-CN" altLang="en-US" dirty="0"/>
              <a:t>年版</a:t>
            </a:r>
            <a:r>
              <a:rPr lang="en-US" altLang="zh-CN" dirty="0"/>
              <a:t>《</a:t>
            </a:r>
            <a:r>
              <a:rPr lang="zh-CN" altLang="en-US" dirty="0"/>
              <a:t>公路工程标准施工招标文件</a:t>
            </a:r>
            <a:r>
              <a:rPr lang="en-US" altLang="zh-CN" dirty="0"/>
              <a:t>》</a:t>
            </a:r>
            <a:endParaRPr lang="zh-CN" altLang="en-US" dirty="0"/>
          </a:p>
        </p:txBody>
      </p:sp>
      <p:sp>
        <p:nvSpPr>
          <p:cNvPr id="6" name="内容占位符 2"/>
          <p:cNvSpPr txBox="1">
            <a:spLocks/>
          </p:cNvSpPr>
          <p:nvPr/>
        </p:nvSpPr>
        <p:spPr>
          <a:xfrm>
            <a:off x="971600" y="886763"/>
            <a:ext cx="7660850" cy="356439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60000" algn="just">
              <a:buNone/>
            </a:pPr>
            <a:r>
              <a:rPr lang="zh-CN" altLang="zh-CN" sz="2000" b="1" dirty="0">
                <a:latin typeface="黑体" pitchFamily="49" charset="-122"/>
                <a:ea typeface="黑体" pitchFamily="49" charset="-122"/>
              </a:rPr>
              <a:t>除投标人须知前附表另有规定外，投标人应按下列规定提供资格审查资料，以证明其满足本章第</a:t>
            </a:r>
            <a:r>
              <a:rPr lang="en-US" altLang="zh-CN" sz="2000" b="1" dirty="0">
                <a:latin typeface="黑体" pitchFamily="49" charset="-122"/>
                <a:ea typeface="黑体" pitchFamily="49" charset="-122"/>
              </a:rPr>
              <a:t>1.4</a:t>
            </a:r>
            <a:r>
              <a:rPr lang="zh-CN" altLang="zh-CN" sz="2000" b="1" dirty="0">
                <a:latin typeface="黑体" pitchFamily="49" charset="-122"/>
                <a:ea typeface="黑体" pitchFamily="49" charset="-122"/>
              </a:rPr>
              <a:t>款规定的资质、财务、业绩、信誉等要求。</a:t>
            </a:r>
          </a:p>
          <a:p>
            <a:pPr marL="0" indent="360000" algn="just">
              <a:buNone/>
            </a:pPr>
            <a:r>
              <a:rPr lang="en-US" altLang="zh-CN" sz="2000" b="1" dirty="0">
                <a:latin typeface="黑体" pitchFamily="49" charset="-122"/>
                <a:ea typeface="黑体" pitchFamily="49" charset="-122"/>
              </a:rPr>
              <a:t>3.5.1 </a:t>
            </a:r>
            <a:r>
              <a:rPr lang="zh-CN" altLang="zh-CN" sz="2000" b="1" dirty="0">
                <a:latin typeface="黑体" pitchFamily="49" charset="-122"/>
                <a:ea typeface="黑体" pitchFamily="49" charset="-122"/>
              </a:rPr>
              <a:t>“投标人基本情况表”应附企业法人营业执照副本和组织机构代码证副本（按照</a:t>
            </a:r>
            <a:r>
              <a:rPr lang="en-US" altLang="zh-CN" sz="2000" b="1" dirty="0">
                <a:latin typeface="黑体" pitchFamily="49" charset="-122"/>
                <a:ea typeface="黑体" pitchFamily="49" charset="-122"/>
              </a:rPr>
              <a:t>“</a:t>
            </a:r>
            <a:r>
              <a:rPr lang="zh-CN" altLang="zh-CN" sz="2000" b="1" dirty="0">
                <a:latin typeface="黑体" pitchFamily="49" charset="-122"/>
                <a:ea typeface="黑体" pitchFamily="49" charset="-122"/>
              </a:rPr>
              <a:t>三证合一</a:t>
            </a:r>
            <a:r>
              <a:rPr lang="en-US" altLang="zh-CN" sz="2000" b="1" dirty="0">
                <a:latin typeface="黑体" pitchFamily="49" charset="-122"/>
                <a:ea typeface="黑体" pitchFamily="49" charset="-122"/>
              </a:rPr>
              <a:t>”</a:t>
            </a:r>
            <a:r>
              <a:rPr lang="zh-CN" altLang="zh-CN" sz="2000" b="1" dirty="0">
                <a:latin typeface="黑体" pitchFamily="49" charset="-122"/>
                <a:ea typeface="黑体" pitchFamily="49" charset="-122"/>
              </a:rPr>
              <a:t>或</a:t>
            </a:r>
            <a:r>
              <a:rPr lang="en-US" altLang="zh-CN" sz="2000" b="1" dirty="0">
                <a:latin typeface="黑体" pitchFamily="49" charset="-122"/>
                <a:ea typeface="黑体" pitchFamily="49" charset="-122"/>
              </a:rPr>
              <a:t>“</a:t>
            </a:r>
            <a:r>
              <a:rPr lang="zh-CN" altLang="zh-CN" sz="2000" b="1" dirty="0">
                <a:latin typeface="黑体" pitchFamily="49" charset="-122"/>
                <a:ea typeface="黑体" pitchFamily="49" charset="-122"/>
              </a:rPr>
              <a:t>五证合一</a:t>
            </a:r>
            <a:r>
              <a:rPr lang="en-US" altLang="zh-CN" sz="2000" b="1" dirty="0">
                <a:latin typeface="黑体" pitchFamily="49" charset="-122"/>
                <a:ea typeface="黑体" pitchFamily="49" charset="-122"/>
              </a:rPr>
              <a:t>”</a:t>
            </a:r>
            <a:r>
              <a:rPr lang="zh-CN" altLang="zh-CN" sz="2000" b="1" dirty="0">
                <a:latin typeface="黑体" pitchFamily="49" charset="-122"/>
                <a:ea typeface="黑体" pitchFamily="49" charset="-122"/>
              </a:rPr>
              <a:t>登记制度进行登记的，可仅提供营业执照副本，下同）、施工资质证书副本、安全生产许可证副本、基本账户开户许可证的复印件</a:t>
            </a:r>
            <a:r>
              <a:rPr lang="zh-CN" altLang="zh-CN" sz="2000" b="1" dirty="0">
                <a:solidFill>
                  <a:srgbClr val="FF0000"/>
                </a:solidFill>
                <a:latin typeface="黑体" pitchFamily="49" charset="-122"/>
                <a:ea typeface="黑体" pitchFamily="49" charset="-122"/>
              </a:rPr>
              <a:t>，</a:t>
            </a:r>
            <a:r>
              <a:rPr lang="zh-CN" altLang="zh-CN" sz="2000" b="1" dirty="0">
                <a:latin typeface="黑体" pitchFamily="49" charset="-122"/>
                <a:ea typeface="黑体" pitchFamily="49" charset="-122"/>
              </a:rPr>
              <a:t>投标人在交通运输部“全国公路建设市场信用信息管理系统”公路工程施工资质企业名录中的网页截图复印件</a:t>
            </a:r>
            <a:r>
              <a:rPr lang="zh-CN" altLang="zh-CN" sz="2000" b="1" dirty="0">
                <a:solidFill>
                  <a:srgbClr val="FF0000"/>
                </a:solidFill>
                <a:latin typeface="黑体" pitchFamily="49" charset="-122"/>
                <a:ea typeface="黑体" pitchFamily="49" charset="-122"/>
              </a:rPr>
              <a:t>，</a:t>
            </a:r>
            <a:r>
              <a:rPr lang="zh-CN" altLang="en-US" sz="2000" b="1" dirty="0">
                <a:latin typeface="黑体" pitchFamily="49" charset="-122"/>
                <a:ea typeface="黑体" pitchFamily="49" charset="-122"/>
              </a:rPr>
              <a:t>以及</a:t>
            </a:r>
            <a:r>
              <a:rPr lang="zh-CN" altLang="zh-CN" sz="2000" b="1" dirty="0">
                <a:latin typeface="黑体" pitchFamily="49" charset="-122"/>
                <a:ea typeface="黑体" pitchFamily="49" charset="-122"/>
              </a:rPr>
              <a:t>投标人在</a:t>
            </a:r>
            <a:r>
              <a:rPr lang="zh-CN" altLang="en-US" sz="2000" b="1" dirty="0">
                <a:latin typeface="黑体" pitchFamily="49" charset="-122"/>
                <a:ea typeface="黑体" pitchFamily="49" charset="-122"/>
              </a:rPr>
              <a:t>国家</a:t>
            </a:r>
            <a:r>
              <a:rPr lang="zh-CN" altLang="zh-CN" sz="2000" b="1" dirty="0">
                <a:latin typeface="黑体" pitchFamily="49" charset="-122"/>
                <a:ea typeface="黑体" pitchFamily="49" charset="-122"/>
              </a:rPr>
              <a:t>企业信用信息公示系统中基础信息（体现股东及出资详细信息）的网页截图</a:t>
            </a:r>
            <a:r>
              <a:rPr lang="zh-CN" altLang="zh-CN" sz="2200" b="1" strike="sngStrike" dirty="0">
                <a:solidFill>
                  <a:srgbClr val="FF0000"/>
                </a:solidFill>
                <a:latin typeface="黑体" pitchFamily="49" charset="-122"/>
                <a:ea typeface="黑体" pitchFamily="49" charset="-122"/>
              </a:rPr>
              <a:t>或</a:t>
            </a:r>
            <a:r>
              <a:rPr lang="zh-CN" altLang="zh-CN" sz="2000" b="1" strike="sngStrike" dirty="0">
                <a:latin typeface="黑体" pitchFamily="49" charset="-122"/>
                <a:ea typeface="黑体" pitchFamily="49" charset="-122"/>
              </a:rPr>
              <a:t>由法定的社会验资机构出具的验资报告</a:t>
            </a:r>
            <a:r>
              <a:rPr lang="zh-CN" altLang="zh-CN" sz="2200" b="1" strike="sngStrike" dirty="0">
                <a:solidFill>
                  <a:srgbClr val="FF0000"/>
                </a:solidFill>
                <a:latin typeface="黑体" pitchFamily="49" charset="-122"/>
                <a:ea typeface="黑体" pitchFamily="49" charset="-122"/>
              </a:rPr>
              <a:t>或</a:t>
            </a:r>
            <a:r>
              <a:rPr lang="zh-CN" altLang="zh-CN" sz="2000" b="1" strike="sngStrike" dirty="0">
                <a:latin typeface="黑体" pitchFamily="49" charset="-122"/>
                <a:ea typeface="黑体" pitchFamily="49" charset="-122"/>
              </a:rPr>
              <a:t>注册地工商部门出具的股东出资情况证明</a:t>
            </a:r>
            <a:r>
              <a:rPr lang="zh-CN" altLang="zh-CN" sz="2000" b="1" dirty="0">
                <a:latin typeface="黑体" pitchFamily="49" charset="-122"/>
                <a:ea typeface="黑体" pitchFamily="49" charset="-122"/>
              </a:rPr>
              <a:t>复印件。</a:t>
            </a:r>
          </a:p>
        </p:txBody>
      </p:sp>
    </p:spTree>
    <p:extLst>
      <p:ext uri="{BB962C8B-B14F-4D97-AF65-F5344CB8AC3E}">
        <p14:creationId xmlns:p14="http://schemas.microsoft.com/office/powerpoint/2010/main" val="27005362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en-US" altLang="zh-CN" dirty="0"/>
              <a:t>2018</a:t>
            </a:r>
            <a:r>
              <a:rPr lang="zh-CN" altLang="en-US" dirty="0"/>
              <a:t>年版</a:t>
            </a:r>
            <a:r>
              <a:rPr lang="en-US" altLang="zh-CN" dirty="0"/>
              <a:t>《</a:t>
            </a:r>
            <a:r>
              <a:rPr lang="zh-CN" altLang="en-US" dirty="0"/>
              <a:t>公路工程标准施工招标文件</a:t>
            </a:r>
            <a:r>
              <a:rPr lang="en-US" altLang="zh-CN" dirty="0"/>
              <a:t>》</a:t>
            </a:r>
            <a:endParaRPr lang="zh-CN" altLang="en-US" dirty="0"/>
          </a:p>
        </p:txBody>
      </p:sp>
      <p:sp>
        <p:nvSpPr>
          <p:cNvPr id="6" name="内容占位符 2"/>
          <p:cNvSpPr txBox="1">
            <a:spLocks/>
          </p:cNvSpPr>
          <p:nvPr/>
        </p:nvSpPr>
        <p:spPr>
          <a:xfrm>
            <a:off x="971600" y="886763"/>
            <a:ext cx="7660850" cy="356439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60000" algn="just">
              <a:buNone/>
            </a:pPr>
            <a:r>
              <a:rPr lang="en-US" altLang="zh-CN" sz="2200" b="1" dirty="0">
                <a:latin typeface="黑体" pitchFamily="49" charset="-122"/>
                <a:ea typeface="黑体" pitchFamily="49" charset="-122"/>
              </a:rPr>
              <a:t>3.5.3 </a:t>
            </a:r>
            <a:r>
              <a:rPr lang="zh-CN" altLang="zh-CN" sz="2200" b="1" dirty="0">
                <a:latin typeface="黑体" pitchFamily="49" charset="-122"/>
                <a:ea typeface="黑体" pitchFamily="49" charset="-122"/>
              </a:rPr>
              <a:t>如投标人未提供相关项目网页截图复印件或相关项目网页截图中的信息无法证实投标人满足招标文件规定的资格审查条件（业绩最低要求），则该项目业绩不予认定。</a:t>
            </a:r>
          </a:p>
          <a:p>
            <a:pPr marL="0" indent="360000" algn="just">
              <a:buNone/>
            </a:pPr>
            <a:r>
              <a:rPr lang="en-US" altLang="zh-CN" sz="2200" b="1" dirty="0">
                <a:latin typeface="黑体" pitchFamily="49" charset="-122"/>
                <a:ea typeface="黑体" pitchFamily="49" charset="-122"/>
              </a:rPr>
              <a:t>3.5.4 </a:t>
            </a:r>
            <a:r>
              <a:rPr lang="zh-CN" altLang="zh-CN" sz="2200" b="1" dirty="0">
                <a:latin typeface="黑体" pitchFamily="49" charset="-122"/>
                <a:ea typeface="黑体" pitchFamily="49" charset="-122"/>
              </a:rPr>
              <a:t>“投标人的信誉情况</a:t>
            </a:r>
            <a:r>
              <a:rPr lang="zh-CN" altLang="en-US" sz="2200" b="1" dirty="0">
                <a:latin typeface="黑体" pitchFamily="49" charset="-122"/>
                <a:ea typeface="黑体" pitchFamily="49" charset="-122"/>
              </a:rPr>
              <a:t>表</a:t>
            </a:r>
            <a:r>
              <a:rPr lang="zh-CN" altLang="zh-CN" sz="2200" b="1" dirty="0">
                <a:latin typeface="黑体" pitchFamily="49" charset="-122"/>
                <a:ea typeface="黑体" pitchFamily="49" charset="-122"/>
              </a:rPr>
              <a:t>”应附投标人在</a:t>
            </a:r>
            <a:r>
              <a:rPr lang="zh-CN" altLang="en-US" sz="2200" b="1" dirty="0">
                <a:latin typeface="黑体" pitchFamily="49" charset="-122"/>
                <a:ea typeface="黑体" pitchFamily="49" charset="-122"/>
              </a:rPr>
              <a:t>国家</a:t>
            </a:r>
            <a:r>
              <a:rPr lang="zh-CN" altLang="zh-CN" sz="2200" b="1" dirty="0">
                <a:latin typeface="黑体" pitchFamily="49" charset="-122"/>
                <a:ea typeface="黑体" pitchFamily="49" charset="-122"/>
              </a:rPr>
              <a:t>企业信用信息公示系统中未被列入严重违法失信企业名单、在“信用中国”网站中未被列入失信被执行人名单的网页截图复印件，</a:t>
            </a:r>
            <a:r>
              <a:rPr lang="zh-CN" altLang="zh-CN" sz="2200" b="1" strike="sngStrike" dirty="0">
                <a:latin typeface="黑体" pitchFamily="49" charset="-122"/>
                <a:ea typeface="黑体" pitchFamily="49" charset="-122"/>
              </a:rPr>
              <a:t>以及由项目所在地或投标人住所地检察机关职务犯罪预防部门出具的近三年内投标人及其法定代表人、拟委任的项目经理均无行贿犯罪行为的查询记录证明</a:t>
            </a:r>
            <a:r>
              <a:rPr lang="zh-CN" altLang="zh-CN" sz="2400" b="1" strike="sngStrike" dirty="0">
                <a:solidFill>
                  <a:srgbClr val="FF0000"/>
                </a:solidFill>
                <a:latin typeface="黑体" pitchFamily="49" charset="-122"/>
                <a:ea typeface="黑体" pitchFamily="49" charset="-122"/>
              </a:rPr>
              <a:t>原件</a:t>
            </a:r>
            <a:r>
              <a:rPr lang="zh-CN" altLang="zh-CN" sz="2200" b="1" dirty="0">
                <a:latin typeface="黑体" pitchFamily="49" charset="-122"/>
                <a:ea typeface="黑体" pitchFamily="49" charset="-122"/>
              </a:rPr>
              <a:t>。</a:t>
            </a:r>
          </a:p>
        </p:txBody>
      </p:sp>
    </p:spTree>
    <p:extLst>
      <p:ext uri="{BB962C8B-B14F-4D97-AF65-F5344CB8AC3E}">
        <p14:creationId xmlns:p14="http://schemas.microsoft.com/office/powerpoint/2010/main" val="27005362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sldNum" sz="quarter" idx="10"/>
          </p:nvPr>
        </p:nvSpPr>
        <p:spPr bwMode="auto">
          <a:noFill/>
          <a:ln>
            <a:miter lim="800000"/>
            <a:headEnd/>
            <a:tailEnd/>
          </a:ln>
        </p:spPr>
        <p:txBody>
          <a:bodyPr anchor="t"/>
          <a:lstStyle/>
          <a:p>
            <a:fld id="{D53EEA2D-BB64-488C-ACEB-62880B78C5CD}" type="slidenum">
              <a:rPr lang="en-US" altLang="zh-CN">
                <a:solidFill>
                  <a:schemeClr val="tx1"/>
                </a:solidFill>
                <a:ea typeface="宋体" charset="-122"/>
              </a:rPr>
              <a:pPr/>
              <a:t>5</a:t>
            </a:fld>
            <a:endParaRPr lang="en-US" altLang="zh-CN">
              <a:solidFill>
                <a:schemeClr val="tx1"/>
              </a:solidFill>
              <a:ea typeface="宋体" charset="-122"/>
            </a:endParaRPr>
          </a:p>
        </p:txBody>
      </p:sp>
      <p:sp>
        <p:nvSpPr>
          <p:cNvPr id="21508" name="文本框 8"/>
          <p:cNvSpPr txBox="1">
            <a:spLocks noChangeArrowheads="1"/>
          </p:cNvSpPr>
          <p:nvPr/>
        </p:nvSpPr>
        <p:spPr bwMode="auto">
          <a:xfrm>
            <a:off x="541735" y="73819"/>
            <a:ext cx="1890713" cy="364408"/>
          </a:xfrm>
          <a:prstGeom prst="rect">
            <a:avLst/>
          </a:prstGeom>
          <a:noFill/>
          <a:ln w="9525">
            <a:noFill/>
            <a:miter lim="800000"/>
            <a:headEnd/>
            <a:tailEnd/>
          </a:ln>
        </p:spPr>
        <p:txBody>
          <a:bodyPr lIns="71323" tIns="35662" rIns="71323" bIns="35662">
            <a:spAutoFit/>
          </a:bodyPr>
          <a:lstStyle/>
          <a:p>
            <a:r>
              <a:rPr lang="zh-CN" altLang="en-US" sz="1900" b="1" dirty="0">
                <a:latin typeface="黑体" pitchFamily="49" charset="-122"/>
                <a:ea typeface="黑体" pitchFamily="49" charset="-122"/>
              </a:rPr>
              <a:t>适用法律</a:t>
            </a:r>
          </a:p>
        </p:txBody>
      </p:sp>
      <p:sp>
        <p:nvSpPr>
          <p:cNvPr id="10245" name="Rectangle 3"/>
          <p:cNvSpPr txBox="1">
            <a:spLocks noRot="1" noChangeArrowheads="1"/>
          </p:cNvSpPr>
          <p:nvPr/>
        </p:nvSpPr>
        <p:spPr bwMode="auto">
          <a:xfrm>
            <a:off x="1035844" y="696516"/>
            <a:ext cx="7777163" cy="3455194"/>
          </a:xfrm>
          <a:prstGeom prst="rect">
            <a:avLst/>
          </a:prstGeom>
          <a:noFill/>
          <a:ln w="9525">
            <a:noFill/>
            <a:miter lim="800000"/>
            <a:headEnd/>
            <a:tailEnd/>
          </a:ln>
        </p:spPr>
        <p:txBody>
          <a:bodyPr lIns="71323" tIns="35662" rIns="71323" bIns="35662"/>
          <a:lstStyle/>
          <a:p>
            <a:pPr algn="just">
              <a:spcAft>
                <a:spcPts val="468"/>
              </a:spcAft>
              <a:buClr>
                <a:schemeClr val="tx1">
                  <a:lumMod val="95000"/>
                  <a:lumOff val="5000"/>
                </a:schemeClr>
              </a:buClr>
              <a:buSzPct val="83000"/>
              <a:buFont typeface="Wingdings" panose="05000000000000000000" pitchFamily="2" charset="2"/>
              <a:buChar char="u"/>
              <a:defRPr/>
            </a:pP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中华人民共和国招标投标法</a:t>
            </a:r>
            <a:r>
              <a:rPr lang="en-US" altLang="zh-CN" sz="2200" b="1" dirty="0">
                <a:latin typeface="微软雅黑" panose="020B0503020204020204" pitchFamily="34" charset="-122"/>
                <a:ea typeface="微软雅黑" panose="020B0503020204020204" pitchFamily="34" charset="-122"/>
              </a:rPr>
              <a:t>》</a:t>
            </a:r>
          </a:p>
          <a:p>
            <a:pPr marL="356616" indent="-356616" algn="just">
              <a:spcAft>
                <a:spcPts val="468"/>
              </a:spcAft>
              <a:buClr>
                <a:schemeClr val="tx1">
                  <a:lumMod val="95000"/>
                  <a:lumOff val="5000"/>
                </a:schemeClr>
              </a:buClr>
              <a:buSzPct val="83000"/>
              <a:buFont typeface="Wingdings" panose="05000000000000000000" pitchFamily="2" charset="2"/>
              <a:buChar char="u"/>
              <a:defRPr/>
            </a:pP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中华人民共和国招标投标法实施条例</a:t>
            </a:r>
            <a:r>
              <a:rPr lang="en-US" altLang="zh-CN" sz="2200" b="1" dirty="0">
                <a:latin typeface="微软雅黑" panose="020B0503020204020204" pitchFamily="34" charset="-122"/>
                <a:ea typeface="微软雅黑" panose="020B0503020204020204" pitchFamily="34" charset="-122"/>
              </a:rPr>
              <a:t>》</a:t>
            </a:r>
          </a:p>
          <a:p>
            <a:pPr marL="356616" indent="-356616" algn="just">
              <a:spcAft>
                <a:spcPts val="468"/>
              </a:spcAft>
              <a:buClr>
                <a:schemeClr val="tx1">
                  <a:lumMod val="95000"/>
                  <a:lumOff val="5000"/>
                </a:schemeClr>
              </a:buClr>
              <a:buSzPct val="83000"/>
              <a:buFont typeface="Wingdings" panose="05000000000000000000" pitchFamily="2" charset="2"/>
              <a:buChar char="u"/>
              <a:defRPr/>
            </a:pP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公路工程建设项目招标投标管理办法</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（交通运输部</a:t>
            </a:r>
            <a:r>
              <a:rPr lang="en-US" altLang="zh-CN" sz="2200" b="1" dirty="0">
                <a:latin typeface="微软雅黑" panose="020B0503020204020204" pitchFamily="34" charset="-122"/>
                <a:ea typeface="微软雅黑" panose="020B0503020204020204" pitchFamily="34" charset="-122"/>
              </a:rPr>
              <a:t>2015</a:t>
            </a:r>
            <a:r>
              <a:rPr lang="zh-CN" altLang="en-US" sz="2200" b="1" dirty="0">
                <a:latin typeface="微软雅黑" panose="020B0503020204020204" pitchFamily="34" charset="-122"/>
                <a:ea typeface="微软雅黑" panose="020B0503020204020204" pitchFamily="34" charset="-122"/>
              </a:rPr>
              <a:t>年第</a:t>
            </a:r>
            <a:r>
              <a:rPr lang="en-US" altLang="zh-CN" sz="2200" b="1" dirty="0">
                <a:latin typeface="微软雅黑" panose="020B0503020204020204" pitchFamily="34" charset="-122"/>
                <a:ea typeface="微软雅黑" panose="020B0503020204020204" pitchFamily="34" charset="-122"/>
              </a:rPr>
              <a:t>24</a:t>
            </a:r>
            <a:r>
              <a:rPr lang="zh-CN" altLang="en-US" sz="2200" b="1" dirty="0">
                <a:latin typeface="微软雅黑" panose="020B0503020204020204" pitchFamily="34" charset="-122"/>
                <a:ea typeface="微软雅黑" panose="020B0503020204020204" pitchFamily="34" charset="-122"/>
              </a:rPr>
              <a:t>号令）</a:t>
            </a:r>
            <a:endParaRPr lang="en-US" altLang="zh-CN" sz="2200" b="1" dirty="0">
              <a:latin typeface="微软雅黑" panose="020B0503020204020204" pitchFamily="34" charset="-122"/>
              <a:ea typeface="微软雅黑" panose="020B0503020204020204" pitchFamily="34" charset="-122"/>
            </a:endParaRPr>
          </a:p>
          <a:p>
            <a:pPr algn="just">
              <a:spcAft>
                <a:spcPts val="468"/>
              </a:spcAft>
              <a:buClr>
                <a:schemeClr val="tx1">
                  <a:lumMod val="95000"/>
                  <a:lumOff val="5000"/>
                </a:schemeClr>
              </a:buClr>
              <a:buSzPct val="83000"/>
              <a:buFont typeface="Wingdings" panose="05000000000000000000" pitchFamily="2" charset="2"/>
              <a:buChar char="u"/>
              <a:defRPr/>
            </a:pP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工程建设项目施工招标投标办法</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（七部委第</a:t>
            </a:r>
            <a:r>
              <a:rPr lang="en-US" altLang="zh-CN" sz="2200" b="1" dirty="0">
                <a:latin typeface="微软雅黑" panose="020B0503020204020204" pitchFamily="34" charset="-122"/>
                <a:ea typeface="微软雅黑" panose="020B0503020204020204" pitchFamily="34" charset="-122"/>
              </a:rPr>
              <a:t>30</a:t>
            </a:r>
            <a:r>
              <a:rPr lang="zh-CN" altLang="en-US" sz="2200" b="1" dirty="0">
                <a:latin typeface="微软雅黑" panose="020B0503020204020204" pitchFamily="34" charset="-122"/>
                <a:ea typeface="微软雅黑" panose="020B0503020204020204" pitchFamily="34" charset="-122"/>
              </a:rPr>
              <a:t>号令，</a:t>
            </a:r>
            <a:r>
              <a:rPr lang="en-US" altLang="zh-CN" sz="2200" b="1" dirty="0">
                <a:latin typeface="微软雅黑" panose="020B0503020204020204" pitchFamily="34" charset="-122"/>
                <a:ea typeface="微软雅黑" panose="020B0503020204020204" pitchFamily="34" charset="-122"/>
              </a:rPr>
              <a:t>2013</a:t>
            </a:r>
            <a:r>
              <a:rPr lang="zh-CN" altLang="en-US" sz="2200" b="1" dirty="0">
                <a:latin typeface="微软雅黑" panose="020B0503020204020204" pitchFamily="34" charset="-122"/>
                <a:ea typeface="微软雅黑" panose="020B0503020204020204" pitchFamily="34" charset="-122"/>
              </a:rPr>
              <a:t>年修订）</a:t>
            </a:r>
          </a:p>
          <a:p>
            <a:pPr algn="just">
              <a:spcAft>
                <a:spcPts val="468"/>
              </a:spcAft>
              <a:buClr>
                <a:schemeClr val="tx1">
                  <a:lumMod val="95000"/>
                  <a:lumOff val="5000"/>
                </a:schemeClr>
              </a:buClr>
              <a:buSzPct val="83000"/>
              <a:buFont typeface="Wingdings" panose="05000000000000000000" pitchFamily="2" charset="2"/>
              <a:buChar char="u"/>
              <a:defRPr/>
            </a:pP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工程建设项目勘察设计招标投标办法</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（八部委第</a:t>
            </a:r>
            <a:r>
              <a:rPr lang="en-US" altLang="zh-CN" sz="2200" b="1" dirty="0">
                <a:latin typeface="微软雅黑" panose="020B0503020204020204" pitchFamily="34" charset="-122"/>
                <a:ea typeface="微软雅黑" panose="020B0503020204020204" pitchFamily="34" charset="-122"/>
              </a:rPr>
              <a:t>2</a:t>
            </a:r>
            <a:r>
              <a:rPr lang="zh-CN" altLang="en-US" sz="2200" b="1" dirty="0">
                <a:latin typeface="微软雅黑" panose="020B0503020204020204" pitchFamily="34" charset="-122"/>
                <a:ea typeface="微软雅黑" panose="020B0503020204020204" pitchFamily="34" charset="-122"/>
              </a:rPr>
              <a:t>号令， </a:t>
            </a:r>
            <a:r>
              <a:rPr lang="en-US" altLang="zh-CN" sz="2200" b="1" dirty="0">
                <a:latin typeface="微软雅黑" panose="020B0503020204020204" pitchFamily="34" charset="-122"/>
                <a:ea typeface="微软雅黑" panose="020B0503020204020204" pitchFamily="34" charset="-122"/>
              </a:rPr>
              <a:t>2013</a:t>
            </a:r>
            <a:r>
              <a:rPr lang="zh-CN" altLang="en-US" sz="2200" b="1" dirty="0">
                <a:latin typeface="微软雅黑" panose="020B0503020204020204" pitchFamily="34" charset="-122"/>
                <a:ea typeface="微软雅黑" panose="020B0503020204020204" pitchFamily="34" charset="-122"/>
              </a:rPr>
              <a:t>年修订）</a:t>
            </a:r>
            <a:endParaRPr lang="en-US" altLang="zh-CN" sz="2200" b="1" dirty="0">
              <a:latin typeface="微软雅黑" panose="020B0503020204020204" pitchFamily="34" charset="-122"/>
              <a:ea typeface="微软雅黑" panose="020B0503020204020204" pitchFamily="34" charset="-122"/>
            </a:endParaRPr>
          </a:p>
          <a:p>
            <a:pPr algn="just">
              <a:spcAft>
                <a:spcPts val="468"/>
              </a:spcAft>
              <a:buClr>
                <a:schemeClr val="tx1">
                  <a:lumMod val="95000"/>
                  <a:lumOff val="5000"/>
                </a:schemeClr>
              </a:buClr>
              <a:buSzPct val="83000"/>
              <a:buFont typeface="Wingdings" panose="05000000000000000000" pitchFamily="2" charset="2"/>
              <a:buChar char="u"/>
              <a:defRPr/>
            </a:pPr>
            <a:r>
              <a:rPr lang="en-US" altLang="zh-CN" sz="2200" b="1" dirty="0">
                <a:latin typeface="微软雅黑" panose="020B0503020204020204" pitchFamily="34" charset="-122"/>
                <a:ea typeface="微软雅黑" panose="020B0503020204020204" pitchFamily="34" charset="-122"/>
              </a:rPr>
              <a:t>《</a:t>
            </a:r>
            <a:r>
              <a:rPr lang="zh-CN" altLang="zh-CN" sz="2200" b="1" dirty="0">
                <a:latin typeface="微软雅黑" panose="020B0503020204020204" pitchFamily="34" charset="-122"/>
                <a:ea typeface="微软雅黑" panose="020B0503020204020204" pitchFamily="34" charset="-122"/>
              </a:rPr>
              <a:t>工程建设项目货物招标投标办法</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（七部委第</a:t>
            </a:r>
            <a:r>
              <a:rPr lang="en-US" altLang="zh-CN" sz="2200" b="1" dirty="0">
                <a:latin typeface="微软雅黑" panose="020B0503020204020204" pitchFamily="34" charset="-122"/>
                <a:ea typeface="微软雅黑" panose="020B0503020204020204" pitchFamily="34" charset="-122"/>
              </a:rPr>
              <a:t>27</a:t>
            </a:r>
            <a:r>
              <a:rPr lang="zh-CN" altLang="en-US" sz="2200" b="1" dirty="0">
                <a:latin typeface="微软雅黑" panose="020B0503020204020204" pitchFamily="34" charset="-122"/>
                <a:ea typeface="微软雅黑" panose="020B0503020204020204" pitchFamily="34" charset="-122"/>
              </a:rPr>
              <a:t>号令，</a:t>
            </a:r>
            <a:r>
              <a:rPr lang="en-US" altLang="zh-CN" sz="2200" b="1" dirty="0">
                <a:latin typeface="微软雅黑" panose="020B0503020204020204" pitchFamily="34" charset="-122"/>
                <a:ea typeface="微软雅黑" panose="020B0503020204020204" pitchFamily="34" charset="-122"/>
              </a:rPr>
              <a:t>2013</a:t>
            </a:r>
            <a:r>
              <a:rPr lang="zh-CN" altLang="en-US" sz="2200" b="1" dirty="0">
                <a:latin typeface="微软雅黑" panose="020B0503020204020204" pitchFamily="34" charset="-122"/>
                <a:ea typeface="微软雅黑" panose="020B0503020204020204" pitchFamily="34" charset="-122"/>
              </a:rPr>
              <a:t>年修订）</a:t>
            </a:r>
            <a:endParaRPr lang="en-US" altLang="zh-CN" sz="2200" b="1" dirty="0">
              <a:latin typeface="微软雅黑" panose="020B0503020204020204" pitchFamily="34" charset="-122"/>
              <a:ea typeface="微软雅黑" panose="020B0503020204020204" pitchFamily="34" charset="-122"/>
            </a:endParaRPr>
          </a:p>
          <a:p>
            <a:pPr algn="just">
              <a:spcAft>
                <a:spcPts val="468"/>
              </a:spcAft>
              <a:buClr>
                <a:schemeClr val="tx1">
                  <a:lumMod val="95000"/>
                  <a:lumOff val="5000"/>
                </a:schemeClr>
              </a:buClr>
              <a:buSzPct val="83000"/>
              <a:buFont typeface="Wingdings" panose="05000000000000000000" pitchFamily="2" charset="2"/>
              <a:buChar char="u"/>
              <a:defRPr/>
            </a:pPr>
            <a:endParaRPr lang="en-US" altLang="zh-CN" sz="2200" b="1" dirty="0">
              <a:latin typeface="微软雅黑" panose="020B0503020204020204" pitchFamily="34" charset="-122"/>
              <a:ea typeface="微软雅黑" panose="020B0503020204020204" pitchFamily="34" charset="-122"/>
            </a:endParaRPr>
          </a:p>
          <a:p>
            <a:pPr algn="ctr">
              <a:lnSpc>
                <a:spcPct val="130000"/>
              </a:lnSpc>
              <a:spcBef>
                <a:spcPts val="468"/>
              </a:spcBef>
              <a:buClr>
                <a:srgbClr val="FFC000"/>
              </a:buClr>
              <a:buSzPct val="80000"/>
              <a:defRPr/>
            </a:pPr>
            <a:endParaRPr lang="zh-CN" altLang="en-US" sz="2000" b="1" kern="0" dirty="0">
              <a:solidFill>
                <a:srgbClr val="FFFFFF"/>
              </a:solidFill>
              <a:latin typeface="黑体" pitchFamily="49" charset="-122"/>
              <a:ea typeface="黑体" pitchFamily="49" charset="-122"/>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en-US" altLang="zh-CN" dirty="0"/>
              <a:t>2018</a:t>
            </a:r>
            <a:r>
              <a:rPr lang="zh-CN" altLang="en-US" dirty="0"/>
              <a:t>年版</a:t>
            </a:r>
            <a:r>
              <a:rPr lang="en-US" altLang="zh-CN" dirty="0"/>
              <a:t>《</a:t>
            </a:r>
            <a:r>
              <a:rPr lang="zh-CN" altLang="en-US" dirty="0"/>
              <a:t>公路工程标准施工招标文件</a:t>
            </a:r>
            <a:r>
              <a:rPr lang="en-US" altLang="zh-CN" dirty="0"/>
              <a:t>》</a:t>
            </a:r>
            <a:endParaRPr lang="zh-CN" altLang="en-US" dirty="0"/>
          </a:p>
        </p:txBody>
      </p:sp>
      <p:sp>
        <p:nvSpPr>
          <p:cNvPr id="6" name="内容占位符 2"/>
          <p:cNvSpPr txBox="1">
            <a:spLocks/>
          </p:cNvSpPr>
          <p:nvPr/>
        </p:nvSpPr>
        <p:spPr>
          <a:xfrm>
            <a:off x="971600" y="699542"/>
            <a:ext cx="7660850" cy="356439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60000" algn="just">
              <a:buNone/>
            </a:pPr>
            <a:r>
              <a:rPr lang="en-US" altLang="zh-CN" sz="1900" b="1" dirty="0">
                <a:latin typeface="黑体" pitchFamily="49" charset="-122"/>
                <a:ea typeface="黑体" pitchFamily="49" charset="-122"/>
              </a:rPr>
              <a:t>3.5.5</a:t>
            </a:r>
            <a:r>
              <a:rPr lang="zh-CN" altLang="zh-CN" sz="1900" b="1" dirty="0">
                <a:latin typeface="黑体" pitchFamily="49" charset="-122"/>
                <a:ea typeface="黑体" pitchFamily="49" charset="-122"/>
              </a:rPr>
              <a:t>“拟委任的项目经理和项目总工资历表”还应附交通运输部“全国公路建设市场信用信息管理系统”中载明的、能够证明</a:t>
            </a:r>
            <a:r>
              <a:rPr lang="zh-CN" altLang="zh-CN" sz="1900" b="1" dirty="0">
                <a:solidFill>
                  <a:srgbClr val="FF0000"/>
                </a:solidFill>
                <a:latin typeface="黑体" pitchFamily="49" charset="-122"/>
                <a:ea typeface="黑体" pitchFamily="49" charset="-122"/>
              </a:rPr>
              <a:t>项目经理和项目总工具有相关业绩的网页截图复印件</a:t>
            </a:r>
            <a:r>
              <a:rPr lang="zh-CN" altLang="zh-CN" sz="1900" b="1" dirty="0">
                <a:latin typeface="黑体" pitchFamily="49" charset="-122"/>
                <a:ea typeface="黑体" pitchFamily="49" charset="-122"/>
              </a:rPr>
              <a:t>。在交通运输部“全国公路建设市场信用信息管理系统”中无法查询，但可在省级交通运输主管部门“公路建设市场信用信息管理系统”中查询的，应附省级交通运输主管部门“公路建设市场信用信息管理系统”中查询到的网页截图复印件。</a:t>
            </a:r>
            <a:r>
              <a:rPr lang="zh-CN" altLang="zh-CN" sz="1900" b="1" dirty="0">
                <a:solidFill>
                  <a:srgbClr val="FF0000"/>
                </a:solidFill>
                <a:latin typeface="黑体" pitchFamily="49" charset="-122"/>
                <a:ea typeface="黑体" pitchFamily="49" charset="-122"/>
              </a:rPr>
              <a:t>除网页截图复印件外，投标人无</a:t>
            </a:r>
            <a:r>
              <a:rPr lang="zh-CN" altLang="en-US" sz="1900" b="1" dirty="0">
                <a:solidFill>
                  <a:srgbClr val="FF0000"/>
                </a:solidFill>
                <a:latin typeface="黑体" pitchFamily="49" charset="-122"/>
                <a:ea typeface="黑体" pitchFamily="49" charset="-122"/>
              </a:rPr>
              <a:t>须</a:t>
            </a:r>
            <a:r>
              <a:rPr lang="zh-CN" altLang="zh-CN" sz="1900" b="1" dirty="0">
                <a:solidFill>
                  <a:srgbClr val="FF0000"/>
                </a:solidFill>
                <a:latin typeface="黑体" pitchFamily="49" charset="-122"/>
                <a:ea typeface="黑体" pitchFamily="49" charset="-122"/>
              </a:rPr>
              <a:t>再提供任何业绩证明材料。如投标人未提供相关业绩网页截图复印件或相关业绩网页截图中的信息无法证实投标人满足招标文件规定的资格审查条件（项目经理和项目总工最低要求），则该业绩不予认定</a:t>
            </a:r>
            <a:r>
              <a:rPr lang="zh-CN" altLang="zh-CN" sz="1900" b="1" dirty="0">
                <a:latin typeface="黑体" pitchFamily="49" charset="-122"/>
                <a:ea typeface="黑体" pitchFamily="49" charset="-122"/>
              </a:rPr>
              <a:t>。</a:t>
            </a:r>
          </a:p>
          <a:p>
            <a:pPr marL="0" indent="360000" algn="just">
              <a:buNone/>
            </a:pPr>
            <a:r>
              <a:rPr lang="zh-CN" altLang="zh-CN" sz="1900" b="1" dirty="0">
                <a:latin typeface="黑体" pitchFamily="49" charset="-122"/>
                <a:ea typeface="黑体" pitchFamily="49" charset="-122"/>
              </a:rPr>
              <a:t>如项目经理或项目总工目前仍在其他项目上任职，则</a:t>
            </a:r>
            <a:r>
              <a:rPr lang="zh-CN" altLang="zh-CN" sz="1900" b="1" strike="sngStrike" dirty="0">
                <a:latin typeface="黑体" pitchFamily="49" charset="-122"/>
                <a:ea typeface="黑体" pitchFamily="49" charset="-122"/>
              </a:rPr>
              <a:t>投标人应提供由该项目发包人出具的、承诺上述人员能够从该项目撤离的书面证明材料</a:t>
            </a:r>
            <a:r>
              <a:rPr lang="zh-CN" altLang="zh-CN" sz="1900" b="1" strike="sngStrike" dirty="0">
                <a:solidFill>
                  <a:srgbClr val="FF0000"/>
                </a:solidFill>
                <a:latin typeface="黑体" pitchFamily="49" charset="-122"/>
                <a:ea typeface="黑体" pitchFamily="49" charset="-122"/>
              </a:rPr>
              <a:t>原件</a:t>
            </a:r>
            <a:r>
              <a:rPr lang="zh-CN" altLang="en-US" sz="1900" b="1" i="1" u="sng" dirty="0">
                <a:latin typeface="黑体" pitchFamily="49" charset="-122"/>
                <a:ea typeface="黑体" pitchFamily="49" charset="-122"/>
              </a:rPr>
              <a:t>（则投标人应书面承诺上述人员能够从该项目撤离）</a:t>
            </a:r>
            <a:r>
              <a:rPr lang="zh-CN" altLang="zh-CN" sz="1900" b="1" dirty="0">
                <a:latin typeface="黑体" pitchFamily="49" charset="-122"/>
                <a:ea typeface="黑体" pitchFamily="49" charset="-122"/>
              </a:rPr>
              <a:t>。</a:t>
            </a:r>
          </a:p>
        </p:txBody>
      </p:sp>
    </p:spTree>
    <p:extLst>
      <p:ext uri="{BB962C8B-B14F-4D97-AF65-F5344CB8AC3E}">
        <p14:creationId xmlns:p14="http://schemas.microsoft.com/office/powerpoint/2010/main" val="27005362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Rot="1" noChangeArrowheads="1"/>
          </p:cNvSpPr>
          <p:nvPr/>
        </p:nvSpPr>
        <p:spPr bwMode="auto">
          <a:xfrm>
            <a:off x="1373982" y="601266"/>
            <a:ext cx="7777163" cy="3455194"/>
          </a:xfrm>
          <a:prstGeom prst="rect">
            <a:avLst/>
          </a:prstGeom>
          <a:noFill/>
          <a:ln w="9525">
            <a:noFill/>
            <a:miter lim="800000"/>
            <a:headEnd/>
            <a:tailEnd/>
          </a:ln>
        </p:spPr>
        <p:txBody>
          <a:bodyPr lIns="71323" tIns="35662" rIns="71323" bIns="35662"/>
          <a:lstStyle/>
          <a:p>
            <a:pPr algn="ctr">
              <a:lnSpc>
                <a:spcPct val="130000"/>
              </a:lnSpc>
              <a:spcBef>
                <a:spcPts val="468"/>
              </a:spcBef>
              <a:buClr>
                <a:srgbClr val="FFC000"/>
              </a:buClr>
              <a:buSzPct val="80000"/>
              <a:defRPr/>
            </a:pPr>
            <a:r>
              <a:rPr lang="en-US" altLang="zh-CN" sz="2800" b="1" dirty="0">
                <a:latin typeface="黑体" pitchFamily="49" charset="-122"/>
                <a:ea typeface="黑体" pitchFamily="49" charset="-122"/>
              </a:rPr>
              <a:t>《</a:t>
            </a:r>
            <a:r>
              <a:rPr lang="zh-CN" altLang="en-US" sz="2800" b="1" dirty="0">
                <a:latin typeface="黑体" pitchFamily="49" charset="-122"/>
                <a:ea typeface="黑体" pitchFamily="49" charset="-122"/>
              </a:rPr>
              <a:t>优化营商环境条例</a:t>
            </a:r>
            <a:r>
              <a:rPr lang="en-US" altLang="zh-CN" sz="2800" b="1" dirty="0">
                <a:latin typeface="黑体" pitchFamily="49" charset="-122"/>
                <a:ea typeface="黑体" pitchFamily="49" charset="-122"/>
              </a:rPr>
              <a:t>》</a:t>
            </a:r>
          </a:p>
          <a:p>
            <a:pPr>
              <a:defRPr/>
            </a:pPr>
            <a:endParaRPr lang="en-US" altLang="zh-CN" sz="2400" b="1" kern="0" dirty="0">
              <a:latin typeface="黑体" pitchFamily="49" charset="-122"/>
              <a:ea typeface="黑体" pitchFamily="49" charset="-122"/>
            </a:endParaRPr>
          </a:p>
          <a:p>
            <a:pPr indent="457200">
              <a:defRPr/>
            </a:pPr>
            <a:r>
              <a:rPr lang="zh-CN" altLang="zh-CN" sz="2400" b="1" kern="0" dirty="0">
                <a:latin typeface="黑体" pitchFamily="49" charset="-122"/>
                <a:ea typeface="黑体" pitchFamily="49" charset="-122"/>
              </a:rPr>
              <a:t>第五十四条　</a:t>
            </a:r>
            <a:r>
              <a:rPr lang="zh-CN" altLang="zh-CN" sz="2400" b="1" kern="0" dirty="0">
                <a:solidFill>
                  <a:srgbClr val="FF0000"/>
                </a:solidFill>
                <a:latin typeface="黑体" pitchFamily="49" charset="-122"/>
                <a:ea typeface="黑体" pitchFamily="49" charset="-122"/>
              </a:rPr>
              <a:t>国家推行“双随机、一公开”监管，</a:t>
            </a:r>
            <a:r>
              <a:rPr lang="zh-CN" altLang="zh-CN" sz="2400" b="1" kern="0" dirty="0">
                <a:latin typeface="黑体" pitchFamily="49" charset="-122"/>
                <a:ea typeface="黑体" pitchFamily="49" charset="-122"/>
              </a:rPr>
              <a:t>除直接涉及公共安全和人民群众生命健康等特殊行业、重点领域外，市场监管领域的行政检查应当通过随机抽取检查对象、随机选派执法检查人员、抽查事项及查处结果及时向社会公开的方式进行。针对同一检查对象的多个检查事项，应当尽可能合并或者纳入跨部门联合抽查范围。</a:t>
            </a:r>
            <a:endParaRPr lang="zh-CN" altLang="en-US" sz="2400" b="1" kern="0" dirty="0">
              <a:solidFill>
                <a:srgbClr val="FF0000"/>
              </a:solidFill>
              <a:latin typeface="黑体" pitchFamily="49" charset="-122"/>
              <a:ea typeface="黑体" pitchFamily="49"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4"/>
          <p:cNvSpPr/>
          <p:nvPr/>
        </p:nvSpPr>
        <p:spPr>
          <a:xfrm>
            <a:off x="1" y="1"/>
            <a:ext cx="3191461" cy="1923678"/>
          </a:xfrm>
          <a:prstGeom prst="rect">
            <a:avLst/>
          </a:prstGeom>
          <a:solidFill>
            <a:schemeClr val="bg1">
              <a:lumMod val="85000"/>
              <a:alpha val="70000"/>
            </a:schemeClr>
          </a:solidFill>
          <a:ln w="12700" cap="flat" cmpd="sng" algn="ctr">
            <a:noFill/>
            <a:prstDash val="solid"/>
            <a:miter lim="800000"/>
          </a:ln>
          <a:effectLst/>
        </p:spPr>
        <p:txBody>
          <a:bodyPr vert="horz" rtlCol="0" anchor="t"/>
          <a:lstStyle/>
          <a:p>
            <a:pPr algn="ctr"/>
            <a:endParaRPr lang="zh-CN" altLang="en-US" sz="2800" dirty="0">
              <a:solidFill>
                <a:schemeClr val="bg1"/>
              </a:solidFill>
              <a:latin typeface="方正粗宋简体"/>
              <a:ea typeface="方正粗宋简体"/>
            </a:endParaRPr>
          </a:p>
        </p:txBody>
      </p:sp>
      <p:sp>
        <p:nvSpPr>
          <p:cNvPr id="2" name="矩形 4"/>
          <p:cNvSpPr/>
          <p:nvPr/>
        </p:nvSpPr>
        <p:spPr>
          <a:xfrm>
            <a:off x="0" y="1923678"/>
            <a:ext cx="6897041" cy="1296144"/>
          </a:xfrm>
          <a:prstGeom prst="rect">
            <a:avLst/>
          </a:prstGeom>
          <a:solidFill>
            <a:srgbClr val="0072C6"/>
          </a:solidFill>
          <a:ln w="12700" cap="flat" cmpd="sng" algn="ctr">
            <a:noFill/>
            <a:prstDash val="solid"/>
            <a:miter lim="800000"/>
          </a:ln>
          <a:effectLst/>
        </p:spPr>
        <p:txBody>
          <a:bodyPr rtlCol="0" anchor="ctr"/>
          <a:lstStyle/>
          <a:p>
            <a:r>
              <a:rPr lang="zh-CN" altLang="en-US" sz="2800" dirty="0">
                <a:solidFill>
                  <a:schemeClr val="bg1"/>
                </a:solidFill>
                <a:latin typeface="+mn-ea"/>
              </a:rPr>
              <a:t>公路工程招标投标管理重点</a:t>
            </a:r>
          </a:p>
        </p:txBody>
      </p:sp>
      <p:sp>
        <p:nvSpPr>
          <p:cNvPr id="5" name="文本框 4"/>
          <p:cNvSpPr txBox="1"/>
          <p:nvPr/>
        </p:nvSpPr>
        <p:spPr>
          <a:xfrm>
            <a:off x="251520" y="1092159"/>
            <a:ext cx="3096344" cy="707886"/>
          </a:xfrm>
          <a:prstGeom prst="rect">
            <a:avLst/>
          </a:prstGeom>
          <a:noFill/>
        </p:spPr>
        <p:txBody>
          <a:bodyPr wrap="square" rtlCol="0">
            <a:spAutoFit/>
          </a:bodyPr>
          <a:lstStyle/>
          <a:p>
            <a:r>
              <a:rPr lang="en-US" altLang="zh-CN" sz="4000" b="1" i="1" dirty="0">
                <a:solidFill>
                  <a:schemeClr val="accent1"/>
                </a:solidFill>
                <a:latin typeface="Adobe Gothic Std B" panose="020B0800000000000000" pitchFamily="34" charset="-128"/>
                <a:ea typeface="Adobe Gothic Std B" panose="020B0800000000000000" pitchFamily="34" charset="-128"/>
              </a:rPr>
              <a:t>3   </a:t>
            </a:r>
            <a:r>
              <a:rPr lang="zh-CN" altLang="en-US" sz="4000" b="1" dirty="0">
                <a:solidFill>
                  <a:schemeClr val="accent1"/>
                </a:solidFill>
                <a:latin typeface="微软雅黑" panose="020B0503020204020204" pitchFamily="34" charset="-122"/>
                <a:ea typeface="微软雅黑" panose="020B0503020204020204" pitchFamily="34" charset="-122"/>
              </a:rPr>
              <a:t>第三部分</a:t>
            </a:r>
            <a:endParaRPr lang="zh-CN" altLang="en-US" sz="4000" b="1" dirty="0">
              <a:solidFill>
                <a:schemeClr val="accent1"/>
              </a:solidFill>
              <a:latin typeface="Adobe Gothic Std B" panose="020B0800000000000000" pitchFamily="34" charset="-128"/>
            </a:endParaRPr>
          </a:p>
        </p:txBody>
      </p:sp>
      <p:sp>
        <p:nvSpPr>
          <p:cNvPr id="15" name="矩形 4"/>
          <p:cNvSpPr/>
          <p:nvPr/>
        </p:nvSpPr>
        <p:spPr>
          <a:xfrm>
            <a:off x="6897040" y="3217948"/>
            <a:ext cx="2246960" cy="1925552"/>
          </a:xfrm>
          <a:prstGeom prst="rect">
            <a:avLst/>
          </a:prstGeom>
          <a:solidFill>
            <a:schemeClr val="bg2">
              <a:lumMod val="75000"/>
              <a:alpha val="70000"/>
            </a:schemeClr>
          </a:solidFill>
          <a:ln w="12700" cap="flat" cmpd="sng" algn="ctr">
            <a:noFill/>
            <a:prstDash val="solid"/>
            <a:miter lim="800000"/>
          </a:ln>
          <a:effectLst/>
        </p:spPr>
        <p:txBody>
          <a:bodyPr vert="horz" rtlCol="0" anchor="t"/>
          <a:lstStyle/>
          <a:p>
            <a:pPr algn="ctr"/>
            <a:endParaRPr lang="zh-CN" altLang="en-US" sz="2800" dirty="0">
              <a:solidFill>
                <a:schemeClr val="bg1"/>
              </a:solidFill>
              <a:latin typeface="方正粗宋简体"/>
              <a:ea typeface="方正粗宋简体"/>
            </a:endParaRPr>
          </a:p>
        </p:txBody>
      </p:sp>
    </p:spTree>
    <p:extLst>
      <p:ext uri="{BB962C8B-B14F-4D97-AF65-F5344CB8AC3E}">
        <p14:creationId xmlns:p14="http://schemas.microsoft.com/office/powerpoint/2010/main" val="31622475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公路工程招标投标管理重点</a:t>
            </a:r>
          </a:p>
        </p:txBody>
      </p:sp>
      <p:sp>
        <p:nvSpPr>
          <p:cNvPr id="7" name="副标题 2"/>
          <p:cNvSpPr txBox="1">
            <a:spLocks/>
          </p:cNvSpPr>
          <p:nvPr/>
        </p:nvSpPr>
        <p:spPr>
          <a:xfrm>
            <a:off x="1259632" y="951571"/>
            <a:ext cx="6696744" cy="540060"/>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zh-CN" altLang="en-US" sz="5400" b="1" i="0" u="none" strike="noStrike" kern="1200" cap="none" spc="0" normalizeH="0" baseline="0" noProof="0" dirty="0">
                <a:ln>
                  <a:noFill/>
                </a:ln>
                <a:solidFill>
                  <a:schemeClr val="tx1"/>
                </a:solidFill>
                <a:effectLst/>
                <a:uLnTx/>
                <a:uFillTx/>
                <a:latin typeface="黑体" pitchFamily="49" charset="-122"/>
                <a:ea typeface="黑体" pitchFamily="49" charset="-122"/>
                <a:cs typeface="+mn-cs"/>
              </a:rPr>
              <a:t>三点原则</a:t>
            </a:r>
          </a:p>
        </p:txBody>
      </p:sp>
      <p:sp>
        <p:nvSpPr>
          <p:cNvPr id="9" name="标题 1"/>
          <p:cNvSpPr txBox="1">
            <a:spLocks/>
          </p:cNvSpPr>
          <p:nvPr/>
        </p:nvSpPr>
        <p:spPr>
          <a:xfrm>
            <a:off x="1907704" y="2788431"/>
            <a:ext cx="7056784" cy="2338225"/>
          </a:xfrm>
          <a:prstGeom prst="rect">
            <a:avLst/>
          </a:prstGeom>
        </p:spPr>
        <p:txBody>
          <a:bodyPr vert="horz" lIns="91440" tIns="45720" rIns="91440" bIns="45720" rtlCol="0" anchor="ctr">
            <a:normAutofit fontScale="25000" lnSpcReduction="20000"/>
          </a:bodyPr>
          <a:lstStyle/>
          <a:p>
            <a:pPr marL="0" marR="0" lvl="0" indent="0" algn="l" defTabSz="914400" rtl="0" eaLnBrk="1" fontAlgn="ctr" latinLnBrk="0" hangingPunct="1">
              <a:lnSpc>
                <a:spcPct val="120000"/>
              </a:lnSpc>
              <a:spcBef>
                <a:spcPts val="300"/>
              </a:spcBef>
              <a:spcAft>
                <a:spcPts val="300"/>
              </a:spcAft>
              <a:buClrTx/>
              <a:buSzTx/>
              <a:buFontTx/>
              <a:buNone/>
              <a:tabLst/>
              <a:defRPr/>
            </a:pPr>
            <a:r>
              <a:rPr kumimoji="0" lang="en-US" altLang="zh-CN" sz="14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a:t>
            </a:r>
            <a:r>
              <a:rPr kumimoji="0" lang="zh-CN" altLang="en-US" sz="14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、程序合法合规、完整；</a:t>
            </a:r>
            <a:br>
              <a:rPr kumimoji="0" lang="en-US" altLang="zh-CN" sz="14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br>
            <a:r>
              <a:rPr kumimoji="0" lang="en-US" altLang="zh-CN" sz="14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a:t>
            </a:r>
            <a:r>
              <a:rPr kumimoji="0" lang="zh-CN" altLang="en-US" sz="14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、文件合法合规、规范；</a:t>
            </a:r>
            <a:br>
              <a:rPr kumimoji="0" lang="en-US" altLang="zh-CN" sz="14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br>
            <a:r>
              <a:rPr kumimoji="0" lang="en-US" altLang="zh-CN" sz="14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3</a:t>
            </a:r>
            <a:r>
              <a:rPr kumimoji="0" lang="zh-CN" altLang="en-US" sz="14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、行为合法合规、正确。</a:t>
            </a:r>
            <a:r>
              <a:rPr kumimoji="0" lang="zh-CN"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b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br>
            <a:br>
              <a:rPr kumimoji="0" lang="zh-CN" altLang="zh-CN" sz="3200" b="1" i="0" u="none" strike="noStrike" kern="1200" cap="none" spc="0" normalizeH="0" baseline="0" noProof="0" dirty="0">
                <a:ln>
                  <a:noFill/>
                </a:ln>
                <a:solidFill>
                  <a:schemeClr val="bg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br>
            <a:br>
              <a:rPr kumimoji="0" lang="zh-CN" altLang="zh-CN" sz="3200" b="1" i="0" u="none" strike="noStrike" kern="1200" cap="none" spc="0" normalizeH="0" baseline="0" noProof="0" dirty="0">
                <a:ln>
                  <a:noFill/>
                </a:ln>
                <a:solidFill>
                  <a:schemeClr val="bg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br>
            <a:br>
              <a:rPr kumimoji="0" lang="zh-CN" altLang="zh-CN" sz="3200" b="1" i="0" u="none" strike="noStrike" kern="1200" cap="none" spc="0" normalizeH="0" baseline="0" noProof="0" dirty="0">
                <a:ln>
                  <a:noFill/>
                </a:ln>
                <a:solidFill>
                  <a:schemeClr val="bg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br>
            <a:br>
              <a:rPr kumimoji="0" lang="zh-CN" altLang="zh-CN" sz="3200" b="1" i="0" u="none" strike="noStrike" kern="1200" cap="none" spc="0" normalizeH="0" baseline="0" noProof="0" dirty="0">
                <a:ln>
                  <a:noFill/>
                </a:ln>
                <a:solidFill>
                  <a:schemeClr val="bg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br>
            <a:br>
              <a:rPr kumimoji="0" lang="zh-CN" altLang="zh-CN" sz="3200" b="1" i="0" u="none" strike="noStrike" kern="1200" cap="none" spc="0" normalizeH="0" baseline="0" noProof="0" dirty="0">
                <a:ln>
                  <a:noFill/>
                </a:ln>
                <a:solidFill>
                  <a:schemeClr val="bg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br>
            <a:br>
              <a:rPr kumimoji="0" lang="zh-CN" altLang="zh-CN" sz="3600" b="1" i="0" u="none" strike="noStrike" kern="1200" cap="none" spc="0" normalizeH="0" baseline="0" noProof="0" dirty="0">
                <a:ln>
                  <a:noFill/>
                </a:ln>
                <a:solidFill>
                  <a:schemeClr val="bg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br>
            <a:br>
              <a:rPr kumimoji="0" lang="zh-CN" altLang="zh-CN" sz="3600" b="1" i="0" u="none" strike="noStrike" kern="1200" cap="none" spc="0" normalizeH="0" baseline="0" noProof="0" dirty="0">
                <a:ln>
                  <a:noFill/>
                </a:ln>
                <a:solidFill>
                  <a:schemeClr val="bg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br>
            <a:br>
              <a:rPr kumimoji="0" lang="zh-CN" altLang="zh-CN" sz="3600" b="1" i="0" u="none" strike="noStrike" kern="1200" cap="none" spc="0" normalizeH="0" baseline="0" noProof="0" dirty="0">
                <a:ln>
                  <a:noFill/>
                </a:ln>
                <a:solidFill>
                  <a:schemeClr val="bg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br>
            <a:br>
              <a:rPr kumimoji="0" lang="zh-CN" altLang="zh-CN" sz="3600" b="1" i="0" u="none" strike="noStrike" kern="1200" cap="none" spc="0" normalizeH="0" baseline="0" noProof="0" dirty="0">
                <a:ln>
                  <a:noFill/>
                </a:ln>
                <a:solidFill>
                  <a:schemeClr val="bg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br>
            <a:endParaRPr kumimoji="0" lang="zh-CN" altLang="zh-CN" sz="2200" b="1" i="0" u="none" strike="noStrike" kern="1200" cap="none" spc="0" normalizeH="0" baseline="0" noProof="0" dirty="0">
              <a:ln>
                <a:noFill/>
              </a:ln>
              <a:solidFill>
                <a:schemeClr val="bg1"/>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p:cNvSpPr/>
          <p:nvPr/>
        </p:nvSpPr>
        <p:spPr>
          <a:xfrm>
            <a:off x="3210366" y="1923678"/>
            <a:ext cx="3416320" cy="369332"/>
          </a:xfrm>
          <a:prstGeom prst="rect">
            <a:avLst/>
          </a:prstGeom>
        </p:spPr>
        <p:txBody>
          <a:bodyPr wrap="none">
            <a:spAutoFit/>
          </a:bodyPr>
          <a:lstStyle/>
          <a:p>
            <a:r>
              <a:rPr lang="en-US" altLang="zh-CN" b="1" dirty="0"/>
              <a:t>《</a:t>
            </a:r>
            <a:r>
              <a:rPr lang="zh-CN" altLang="zh-CN" b="1" dirty="0"/>
              <a:t>公路建设市场督查工作规则</a:t>
            </a:r>
            <a:r>
              <a:rPr lang="en-US" altLang="zh-CN" b="1" dirty="0"/>
              <a:t>》</a:t>
            </a:r>
            <a:endParaRPr lang="zh-CN" altLang="en-US" b="1" dirty="0"/>
          </a:p>
        </p:txBody>
      </p:sp>
    </p:spTree>
    <p:extLst>
      <p:ext uri="{BB962C8B-B14F-4D97-AF65-F5344CB8AC3E}">
        <p14:creationId xmlns:p14="http://schemas.microsoft.com/office/powerpoint/2010/main" val="3722910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公路工程招标投标管理重点</a:t>
            </a:r>
          </a:p>
        </p:txBody>
      </p:sp>
      <p:sp>
        <p:nvSpPr>
          <p:cNvPr id="6" name="标题 1"/>
          <p:cNvSpPr txBox="1">
            <a:spLocks/>
          </p:cNvSpPr>
          <p:nvPr/>
        </p:nvSpPr>
        <p:spPr>
          <a:xfrm>
            <a:off x="467544" y="1599642"/>
            <a:ext cx="8496944" cy="1625346"/>
          </a:xfrm>
          <a:prstGeom prst="rect">
            <a:avLst/>
          </a:prstGeom>
        </p:spPr>
        <p:txBody>
          <a:bodyPr vert="horz" lIns="91440" tIns="45720" rIns="91440" bIns="45720" rtlCol="0" anchor="ctr">
            <a:normAutofit fontScale="90000" lnSpcReduction="10000"/>
          </a:bodyPr>
          <a:lstStyle/>
          <a:p>
            <a:pPr lvl="0" fontAlgn="ctr">
              <a:spcBef>
                <a:spcPct val="0"/>
              </a:spcBef>
            </a:pPr>
            <a:r>
              <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是否执行核准的招标范围、招标组织形式和招标方式；是否存在规避招标或未经审批进行邀请招标</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22910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sldNum" sz="quarter" idx="10"/>
          </p:nvPr>
        </p:nvSpPr>
        <p:spPr bwMode="auto">
          <a:noFill/>
          <a:ln>
            <a:miter lim="800000"/>
            <a:headEnd/>
            <a:tailEnd/>
          </a:ln>
        </p:spPr>
        <p:txBody>
          <a:bodyPr anchor="t"/>
          <a:lstStyle/>
          <a:p>
            <a:fld id="{2DE8DB8C-32E1-447D-A7CA-09B6090DE421}" type="slidenum">
              <a:rPr lang="en-US" altLang="zh-CN" smtClean="0">
                <a:solidFill>
                  <a:schemeClr val="tx1"/>
                </a:solidFill>
                <a:ea typeface="宋体" charset="-122"/>
              </a:rPr>
              <a:pPr/>
              <a:t>55</a:t>
            </a:fld>
            <a:endParaRPr lang="en-US" altLang="zh-CN">
              <a:solidFill>
                <a:schemeClr val="tx1"/>
              </a:solidFill>
              <a:ea typeface="宋体" charset="-122"/>
            </a:endParaRPr>
          </a:p>
        </p:txBody>
      </p:sp>
      <p:sp>
        <p:nvSpPr>
          <p:cNvPr id="43012" name="文本框 8"/>
          <p:cNvSpPr txBox="1">
            <a:spLocks noChangeArrowheads="1"/>
          </p:cNvSpPr>
          <p:nvPr/>
        </p:nvSpPr>
        <p:spPr bwMode="auto">
          <a:xfrm>
            <a:off x="541735" y="73819"/>
            <a:ext cx="1890713"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43013" name="Rectangle 3"/>
          <p:cNvSpPr txBox="1">
            <a:spLocks noRot="1" noChangeArrowheads="1"/>
          </p:cNvSpPr>
          <p:nvPr/>
        </p:nvSpPr>
        <p:spPr bwMode="auto">
          <a:xfrm>
            <a:off x="982266" y="642938"/>
            <a:ext cx="7561659" cy="3438525"/>
          </a:xfrm>
          <a:prstGeom prst="rect">
            <a:avLst/>
          </a:prstGeom>
          <a:noFill/>
          <a:ln w="9525">
            <a:noFill/>
            <a:miter lim="800000"/>
            <a:headEnd/>
            <a:tailEnd/>
          </a:ln>
        </p:spPr>
        <p:txBody>
          <a:bodyPr lIns="71323" tIns="35662" rIns="71323" bIns="35662"/>
          <a:lstStyle/>
          <a:p>
            <a:pPr algn="just">
              <a:lnSpc>
                <a:spcPct val="120000"/>
              </a:lnSpc>
              <a:spcBef>
                <a:spcPts val="468"/>
              </a:spcBef>
              <a:buClr>
                <a:srgbClr val="FFC000"/>
              </a:buClr>
              <a:buSzPct val="80000"/>
            </a:pPr>
            <a:r>
              <a:rPr lang="zh-CN" altLang="en-US" sz="2200" b="1" dirty="0">
                <a:latin typeface="黑体" pitchFamily="49" charset="-122"/>
                <a:ea typeface="黑体" pitchFamily="49" charset="-122"/>
              </a:rPr>
              <a:t>第八条 对于按照国家有关规定需要履行项目审批、核准手续的依法必须进行招标的公路工程建设项目，招标人应当按照项目审批、核准部门确定的</a:t>
            </a:r>
            <a:r>
              <a:rPr lang="zh-CN" altLang="en-US" sz="2200" b="1" dirty="0">
                <a:solidFill>
                  <a:srgbClr val="FF0000"/>
                </a:solidFill>
                <a:latin typeface="黑体" pitchFamily="49" charset="-122"/>
                <a:ea typeface="黑体" pitchFamily="49" charset="-122"/>
              </a:rPr>
              <a:t>招标范围、招标方式、招标组织形式</a:t>
            </a:r>
            <a:r>
              <a:rPr lang="zh-CN" altLang="en-US" sz="2200" b="1" dirty="0">
                <a:latin typeface="黑体" pitchFamily="49" charset="-122"/>
                <a:ea typeface="黑体" pitchFamily="49" charset="-122"/>
              </a:rPr>
              <a:t>开展招标。</a:t>
            </a:r>
          </a:p>
          <a:p>
            <a:pPr algn="just">
              <a:lnSpc>
                <a:spcPct val="120000"/>
              </a:lnSpc>
              <a:spcBef>
                <a:spcPts val="468"/>
              </a:spcBef>
              <a:buClr>
                <a:srgbClr val="FFC000"/>
              </a:buClr>
              <a:buSzPct val="80000"/>
            </a:pPr>
            <a:r>
              <a:rPr lang="zh-CN" altLang="en-US" sz="2200" b="1" dirty="0">
                <a:latin typeface="黑体" pitchFamily="49" charset="-122"/>
                <a:ea typeface="黑体" pitchFamily="49" charset="-122"/>
              </a:rPr>
              <a:t>   公路工程建设项目履行项目审批或者核准手续后，方可开展勘察设计招标；初步设计文件批准后，方可开展施工监理、设计施工总承包招标；施工图设计文件批准后，方可开展施工招标。</a:t>
            </a:r>
          </a:p>
          <a:p>
            <a:pPr algn="just">
              <a:lnSpc>
                <a:spcPct val="120000"/>
              </a:lnSpc>
              <a:spcBef>
                <a:spcPts val="468"/>
              </a:spcBef>
              <a:buClr>
                <a:srgbClr val="FFC000"/>
              </a:buClr>
              <a:buSzPct val="80000"/>
            </a:pPr>
            <a:r>
              <a:rPr lang="zh-CN" altLang="en-US" sz="2200" b="1" dirty="0">
                <a:latin typeface="黑体" pitchFamily="49" charset="-122"/>
                <a:ea typeface="黑体" pitchFamily="49" charset="-122"/>
              </a:rPr>
              <a:t>    施工招标采用资格预审方式的，在初步设计文件批准后，可以进行资格预审。</a:t>
            </a:r>
          </a:p>
          <a:p>
            <a:pPr>
              <a:lnSpc>
                <a:spcPct val="130000"/>
              </a:lnSpc>
              <a:spcBef>
                <a:spcPts val="468"/>
              </a:spcBef>
              <a:buClr>
                <a:srgbClr val="FFC000"/>
              </a:buClr>
              <a:buSzPct val="80000"/>
            </a:pPr>
            <a:endParaRPr lang="zh-CN" altLang="en-US" sz="2800" b="1" dirty="0">
              <a:solidFill>
                <a:srgbClr val="FFFFFF"/>
              </a:solidFill>
              <a:latin typeface="黑体" pitchFamily="49" charset="-122"/>
              <a:ea typeface="黑体" pitchFamily="49" charset="-122"/>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sldNum" sz="quarter" idx="10"/>
          </p:nvPr>
        </p:nvSpPr>
        <p:spPr bwMode="auto">
          <a:noFill/>
          <a:ln>
            <a:miter lim="800000"/>
            <a:headEnd/>
            <a:tailEnd/>
          </a:ln>
        </p:spPr>
        <p:txBody>
          <a:bodyPr anchor="t"/>
          <a:lstStyle/>
          <a:p>
            <a:fld id="{D7219DCA-6D3E-439C-BF0E-B120284AF027}" type="slidenum">
              <a:rPr lang="en-US" altLang="zh-CN" smtClean="0">
                <a:solidFill>
                  <a:schemeClr val="tx1"/>
                </a:solidFill>
                <a:ea typeface="宋体" charset="-122"/>
              </a:rPr>
              <a:pPr/>
              <a:t>56</a:t>
            </a:fld>
            <a:endParaRPr lang="en-US" altLang="zh-CN">
              <a:solidFill>
                <a:schemeClr val="tx1"/>
              </a:solidFill>
              <a:ea typeface="宋体" charset="-122"/>
            </a:endParaRPr>
          </a:p>
        </p:txBody>
      </p:sp>
      <p:sp>
        <p:nvSpPr>
          <p:cNvPr id="10245" name="Rectangle 3"/>
          <p:cNvSpPr txBox="1">
            <a:spLocks noRot="1" noChangeArrowheads="1"/>
          </p:cNvSpPr>
          <p:nvPr/>
        </p:nvSpPr>
        <p:spPr bwMode="auto">
          <a:xfrm>
            <a:off x="1035844" y="696516"/>
            <a:ext cx="7777163" cy="3455194"/>
          </a:xfrm>
          <a:prstGeom prst="rect">
            <a:avLst/>
          </a:prstGeom>
          <a:noFill/>
          <a:ln w="9525">
            <a:noFill/>
            <a:miter lim="800000"/>
            <a:headEnd/>
            <a:tailEnd/>
          </a:ln>
        </p:spPr>
        <p:txBody>
          <a:bodyPr lIns="71323" tIns="35662" rIns="71323" bIns="35662"/>
          <a:lstStyle/>
          <a:p>
            <a:pPr algn="ctr">
              <a:lnSpc>
                <a:spcPct val="130000"/>
              </a:lnSpc>
              <a:spcBef>
                <a:spcPts val="468"/>
              </a:spcBef>
              <a:buClr>
                <a:srgbClr val="FFC000"/>
              </a:buClr>
              <a:buSzPct val="80000"/>
              <a:defRPr/>
            </a:pPr>
            <a:r>
              <a:rPr lang="en-US" altLang="zh-CN" sz="2500" b="1" dirty="0">
                <a:latin typeface="黑体" pitchFamily="49" charset="-122"/>
                <a:ea typeface="黑体" pitchFamily="49" charset="-122"/>
              </a:rPr>
              <a:t>《</a:t>
            </a:r>
            <a:r>
              <a:rPr lang="zh-CN" altLang="zh-CN" sz="2500" b="1" dirty="0">
                <a:latin typeface="黑体" pitchFamily="49" charset="-122"/>
                <a:ea typeface="黑体" pitchFamily="49" charset="-122"/>
              </a:rPr>
              <a:t>工程建设项目申报材料增加招标内容</a:t>
            </a:r>
            <a:br>
              <a:rPr lang="en-US" altLang="zh-CN" sz="2500" b="1" dirty="0">
                <a:latin typeface="黑体" pitchFamily="49" charset="-122"/>
                <a:ea typeface="黑体" pitchFamily="49" charset="-122"/>
              </a:rPr>
            </a:br>
            <a:r>
              <a:rPr lang="zh-CN" altLang="zh-CN" sz="2500" b="1" dirty="0">
                <a:latin typeface="黑体" pitchFamily="49" charset="-122"/>
                <a:ea typeface="黑体" pitchFamily="49" charset="-122"/>
              </a:rPr>
              <a:t>和核准招标事项暂行规定</a:t>
            </a:r>
            <a:r>
              <a:rPr lang="en-US" altLang="zh-CN" sz="2500" b="1" dirty="0">
                <a:latin typeface="黑体" pitchFamily="49" charset="-122"/>
                <a:ea typeface="黑体" pitchFamily="49" charset="-122"/>
              </a:rPr>
              <a:t>》</a:t>
            </a:r>
          </a:p>
          <a:p>
            <a:pPr algn="ctr">
              <a:lnSpc>
                <a:spcPct val="130000"/>
              </a:lnSpc>
              <a:spcBef>
                <a:spcPts val="468"/>
              </a:spcBef>
              <a:buClr>
                <a:srgbClr val="FFC000"/>
              </a:buClr>
              <a:buSzPct val="80000"/>
              <a:defRPr/>
            </a:pPr>
            <a:r>
              <a:rPr lang="zh-CN" altLang="zh-CN" sz="1900" b="1" dirty="0">
                <a:solidFill>
                  <a:srgbClr val="FF0000"/>
                </a:solidFill>
                <a:latin typeface="黑体" pitchFamily="49" charset="-122"/>
                <a:ea typeface="黑体" pitchFamily="49" charset="-122"/>
              </a:rPr>
              <a:t>国家发展计划委员会令第</a:t>
            </a:r>
            <a:r>
              <a:rPr lang="en-US" altLang="zh-CN" sz="1900" b="1" dirty="0">
                <a:solidFill>
                  <a:srgbClr val="FF0000"/>
                </a:solidFill>
                <a:latin typeface="黑体" pitchFamily="49" charset="-122"/>
                <a:ea typeface="黑体" pitchFamily="49" charset="-122"/>
              </a:rPr>
              <a:t>9</a:t>
            </a:r>
            <a:r>
              <a:rPr lang="zh-CN" altLang="zh-CN" sz="1900" b="1" dirty="0">
                <a:solidFill>
                  <a:srgbClr val="FF0000"/>
                </a:solidFill>
                <a:latin typeface="黑体" pitchFamily="49" charset="-122"/>
                <a:ea typeface="黑体" pitchFamily="49" charset="-122"/>
              </a:rPr>
              <a:t>号</a:t>
            </a:r>
            <a:endParaRPr lang="en-US" altLang="zh-CN" sz="1900" b="1" dirty="0">
              <a:solidFill>
                <a:srgbClr val="FF0000"/>
              </a:solidFill>
              <a:latin typeface="黑体" pitchFamily="49" charset="-122"/>
              <a:ea typeface="黑体" pitchFamily="49" charset="-122"/>
            </a:endParaRPr>
          </a:p>
          <a:p>
            <a:pPr>
              <a:spcBef>
                <a:spcPts val="936"/>
              </a:spcBef>
              <a:defRPr/>
            </a:pPr>
            <a:r>
              <a:rPr lang="zh-CN" altLang="en-US" sz="2200" b="1" dirty="0">
                <a:latin typeface="黑体" pitchFamily="49" charset="-122"/>
                <a:ea typeface="黑体" pitchFamily="49" charset="-122"/>
              </a:rPr>
              <a:t>第四条 在项目可行性研究报告中增加的招标内容包括：</a:t>
            </a:r>
          </a:p>
          <a:p>
            <a:pPr>
              <a:spcBef>
                <a:spcPts val="936"/>
              </a:spcBef>
              <a:defRPr/>
            </a:pPr>
            <a:r>
              <a:rPr lang="en-US" altLang="zh-CN" sz="2200" b="1" dirty="0">
                <a:latin typeface="黑体" pitchFamily="49" charset="-122"/>
                <a:ea typeface="黑体" pitchFamily="49" charset="-122"/>
              </a:rPr>
              <a:t>   </a:t>
            </a:r>
            <a:r>
              <a:rPr lang="zh-CN" altLang="en-US" sz="2200" b="1" dirty="0">
                <a:latin typeface="黑体" pitchFamily="49" charset="-122"/>
                <a:ea typeface="黑体" pitchFamily="49" charset="-122"/>
              </a:rPr>
              <a:t>（一）建设项目的勘察、设计、施工、监理以及重要设备、材料等采购活动的具体招标范围（</a:t>
            </a:r>
            <a:r>
              <a:rPr lang="zh-CN" altLang="en-US" sz="2200" b="1" dirty="0">
                <a:solidFill>
                  <a:srgbClr val="FF0000"/>
                </a:solidFill>
                <a:latin typeface="黑体" pitchFamily="49" charset="-122"/>
                <a:ea typeface="黑体" pitchFamily="49" charset="-122"/>
              </a:rPr>
              <a:t>全部或者部分招标</a:t>
            </a:r>
            <a:r>
              <a:rPr lang="zh-CN" altLang="en-US" sz="2200" b="1" dirty="0">
                <a:latin typeface="黑体" pitchFamily="49" charset="-122"/>
                <a:ea typeface="黑体" pitchFamily="49" charset="-122"/>
              </a:rPr>
              <a:t>）；</a:t>
            </a:r>
          </a:p>
          <a:p>
            <a:pPr>
              <a:spcBef>
                <a:spcPts val="936"/>
              </a:spcBef>
              <a:defRPr/>
            </a:pPr>
            <a:r>
              <a:rPr lang="en-US" sz="2200" b="1" dirty="0">
                <a:latin typeface="黑体" pitchFamily="49" charset="-122"/>
                <a:ea typeface="黑体" pitchFamily="49" charset="-122"/>
              </a:rPr>
              <a:t>   </a:t>
            </a:r>
            <a:r>
              <a:rPr lang="zh-CN" altLang="en-US" sz="2200" b="1" dirty="0">
                <a:latin typeface="黑体" pitchFamily="49" charset="-122"/>
                <a:ea typeface="黑体" pitchFamily="49" charset="-122"/>
              </a:rPr>
              <a:t>（二）建设项目的勘察、设计、施工、监理以及重要设备、材料等采购活动拟采用的招标组织形式（</a:t>
            </a:r>
            <a:r>
              <a:rPr lang="zh-CN" altLang="en-US" sz="2200" b="1" dirty="0">
                <a:solidFill>
                  <a:srgbClr val="FF0000"/>
                </a:solidFill>
                <a:latin typeface="黑体" pitchFamily="49" charset="-122"/>
                <a:ea typeface="黑体" pitchFamily="49" charset="-122"/>
              </a:rPr>
              <a:t>委托招标或者自行招标</a:t>
            </a:r>
            <a:r>
              <a:rPr lang="zh-CN" altLang="en-US" sz="2200" b="1" dirty="0">
                <a:latin typeface="黑体" pitchFamily="49" charset="-122"/>
                <a:ea typeface="黑体" pitchFamily="49" charset="-122"/>
              </a:rPr>
              <a:t>）；拟自行招标的，还应按照</a:t>
            </a:r>
            <a:r>
              <a:rPr lang="zh-CN" altLang="zh-CN" sz="2200" b="1" dirty="0">
                <a:latin typeface="黑体" pitchFamily="49" charset="-122"/>
                <a:ea typeface="黑体" pitchFamily="49" charset="-122"/>
              </a:rPr>
              <a:t>《</a:t>
            </a:r>
            <a:r>
              <a:rPr lang="zh-CN" altLang="en-US" sz="2200" b="1" dirty="0">
                <a:latin typeface="黑体" pitchFamily="49" charset="-122"/>
                <a:ea typeface="黑体" pitchFamily="49" charset="-122"/>
              </a:rPr>
              <a:t>工程建设项目自行招标试行办法</a:t>
            </a:r>
            <a:r>
              <a:rPr lang="zh-CN" altLang="zh-CN" sz="2200" b="1" dirty="0">
                <a:latin typeface="黑体" pitchFamily="49" charset="-122"/>
                <a:ea typeface="黑体" pitchFamily="49" charset="-122"/>
              </a:rPr>
              <a:t>》</a:t>
            </a:r>
            <a:r>
              <a:rPr lang="zh-CN" altLang="en-US" sz="2200" b="1" dirty="0">
                <a:latin typeface="黑体" pitchFamily="49" charset="-122"/>
                <a:ea typeface="黑体" pitchFamily="49" charset="-122"/>
              </a:rPr>
              <a:t>（国家发展计划委员会令第</a:t>
            </a:r>
            <a:r>
              <a:rPr lang="en-US" altLang="zh-CN" sz="2200" b="1" dirty="0">
                <a:latin typeface="黑体" pitchFamily="49" charset="-122"/>
                <a:ea typeface="黑体" pitchFamily="49" charset="-122"/>
              </a:rPr>
              <a:t>5</a:t>
            </a:r>
            <a:r>
              <a:rPr lang="zh-CN" altLang="en-US" sz="2200" b="1" dirty="0">
                <a:latin typeface="黑体" pitchFamily="49" charset="-122"/>
                <a:ea typeface="黑体" pitchFamily="49" charset="-122"/>
              </a:rPr>
              <a:t>号）规定</a:t>
            </a:r>
            <a:r>
              <a:rPr lang="zh-CN" altLang="en-US" sz="2200" b="1" dirty="0">
                <a:solidFill>
                  <a:srgbClr val="FF3300"/>
                </a:solidFill>
                <a:latin typeface="黑体" pitchFamily="49" charset="-122"/>
                <a:ea typeface="黑体" pitchFamily="49" charset="-122"/>
              </a:rPr>
              <a:t>报送书面材料</a:t>
            </a:r>
            <a:r>
              <a:rPr lang="zh-CN" altLang="en-US" sz="2200" b="1" dirty="0">
                <a:latin typeface="黑体" pitchFamily="49" charset="-122"/>
                <a:ea typeface="黑体" pitchFamily="49" charset="-122"/>
              </a:rPr>
              <a:t>；</a:t>
            </a:r>
            <a:endParaRPr lang="zh-CN" altLang="en-US" sz="2100" b="1" kern="0" dirty="0">
              <a:solidFill>
                <a:srgbClr val="FFFFFF"/>
              </a:solidFill>
              <a:latin typeface="黑体" pitchFamily="49" charset="-122"/>
              <a:ea typeface="黑体" pitchFamily="49" charset="-122"/>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sldNum" sz="quarter" idx="10"/>
          </p:nvPr>
        </p:nvSpPr>
        <p:spPr bwMode="auto">
          <a:noFill/>
          <a:ln>
            <a:miter lim="800000"/>
            <a:headEnd/>
            <a:tailEnd/>
          </a:ln>
        </p:spPr>
        <p:txBody>
          <a:bodyPr anchor="t"/>
          <a:lstStyle/>
          <a:p>
            <a:fld id="{923822BE-03DF-4270-BADA-F8EE6CC00110}" type="slidenum">
              <a:rPr lang="en-US" altLang="zh-CN" smtClean="0">
                <a:solidFill>
                  <a:schemeClr val="tx1"/>
                </a:solidFill>
                <a:ea typeface="宋体" charset="-122"/>
              </a:rPr>
              <a:pPr/>
              <a:t>57</a:t>
            </a:fld>
            <a:endParaRPr lang="en-US" altLang="zh-CN">
              <a:solidFill>
                <a:schemeClr val="tx1"/>
              </a:solidFill>
              <a:ea typeface="宋体" charset="-122"/>
            </a:endParaRPr>
          </a:p>
        </p:txBody>
      </p:sp>
      <p:sp>
        <p:nvSpPr>
          <p:cNvPr id="10245" name="Rectangle 3"/>
          <p:cNvSpPr txBox="1">
            <a:spLocks noRot="1" noChangeArrowheads="1"/>
          </p:cNvSpPr>
          <p:nvPr/>
        </p:nvSpPr>
        <p:spPr bwMode="auto">
          <a:xfrm>
            <a:off x="1035844" y="696516"/>
            <a:ext cx="7777163" cy="3455194"/>
          </a:xfrm>
          <a:prstGeom prst="rect">
            <a:avLst/>
          </a:prstGeom>
          <a:noFill/>
          <a:ln w="9525">
            <a:noFill/>
            <a:miter lim="800000"/>
            <a:headEnd/>
            <a:tailEnd/>
          </a:ln>
        </p:spPr>
        <p:txBody>
          <a:bodyPr lIns="71323" tIns="35662" rIns="71323" bIns="35662"/>
          <a:lstStyle/>
          <a:p>
            <a:pPr algn="ctr">
              <a:lnSpc>
                <a:spcPct val="130000"/>
              </a:lnSpc>
              <a:spcBef>
                <a:spcPts val="468"/>
              </a:spcBef>
              <a:buClr>
                <a:srgbClr val="FFC000"/>
              </a:buClr>
              <a:buSzPct val="80000"/>
              <a:defRPr/>
            </a:pPr>
            <a:r>
              <a:rPr lang="en-US" altLang="zh-CN" sz="2500" b="1" dirty="0">
                <a:latin typeface="黑体" pitchFamily="49" charset="-122"/>
                <a:ea typeface="黑体" pitchFamily="49" charset="-122"/>
              </a:rPr>
              <a:t>《</a:t>
            </a:r>
            <a:r>
              <a:rPr lang="zh-CN" altLang="zh-CN" sz="2500" b="1" dirty="0">
                <a:latin typeface="黑体" pitchFamily="49" charset="-122"/>
                <a:ea typeface="黑体" pitchFamily="49" charset="-122"/>
              </a:rPr>
              <a:t>工程建设项目申报材料增加招标内容</a:t>
            </a:r>
            <a:br>
              <a:rPr lang="en-US" altLang="zh-CN" sz="2500" b="1" dirty="0">
                <a:latin typeface="黑体" pitchFamily="49" charset="-122"/>
                <a:ea typeface="黑体" pitchFamily="49" charset="-122"/>
              </a:rPr>
            </a:br>
            <a:r>
              <a:rPr lang="zh-CN" altLang="zh-CN" sz="2500" b="1" dirty="0">
                <a:latin typeface="黑体" pitchFamily="49" charset="-122"/>
                <a:ea typeface="黑体" pitchFamily="49" charset="-122"/>
              </a:rPr>
              <a:t>和核准招标事项暂行规定</a:t>
            </a:r>
            <a:r>
              <a:rPr lang="en-US" altLang="zh-CN" sz="2500" b="1" dirty="0">
                <a:latin typeface="黑体" pitchFamily="49" charset="-122"/>
                <a:ea typeface="黑体" pitchFamily="49" charset="-122"/>
              </a:rPr>
              <a:t>》</a:t>
            </a:r>
          </a:p>
          <a:p>
            <a:pPr algn="ctr">
              <a:lnSpc>
                <a:spcPct val="130000"/>
              </a:lnSpc>
              <a:spcBef>
                <a:spcPts val="468"/>
              </a:spcBef>
              <a:buClr>
                <a:srgbClr val="FFC000"/>
              </a:buClr>
              <a:buSzPct val="80000"/>
              <a:defRPr/>
            </a:pPr>
            <a:r>
              <a:rPr lang="zh-CN" altLang="zh-CN" sz="1900" b="1" dirty="0">
                <a:solidFill>
                  <a:srgbClr val="FF0000"/>
                </a:solidFill>
                <a:latin typeface="黑体" pitchFamily="49" charset="-122"/>
                <a:ea typeface="黑体" pitchFamily="49" charset="-122"/>
              </a:rPr>
              <a:t>国家发展计划委员会令第</a:t>
            </a:r>
            <a:r>
              <a:rPr lang="en-US" altLang="zh-CN" sz="1900" b="1" dirty="0">
                <a:solidFill>
                  <a:srgbClr val="FF0000"/>
                </a:solidFill>
                <a:latin typeface="黑体" pitchFamily="49" charset="-122"/>
                <a:ea typeface="黑体" pitchFamily="49" charset="-122"/>
              </a:rPr>
              <a:t>9</a:t>
            </a:r>
            <a:r>
              <a:rPr lang="zh-CN" altLang="zh-CN" sz="1900" b="1" dirty="0">
                <a:solidFill>
                  <a:srgbClr val="FF0000"/>
                </a:solidFill>
                <a:latin typeface="黑体" pitchFamily="49" charset="-122"/>
                <a:ea typeface="黑体" pitchFamily="49" charset="-122"/>
              </a:rPr>
              <a:t>号</a:t>
            </a:r>
            <a:endParaRPr lang="en-US" altLang="zh-CN" sz="1900" b="1" dirty="0">
              <a:solidFill>
                <a:srgbClr val="FF0000"/>
              </a:solidFill>
              <a:latin typeface="黑体" pitchFamily="49" charset="-122"/>
              <a:ea typeface="黑体" pitchFamily="49" charset="-122"/>
            </a:endParaRPr>
          </a:p>
          <a:p>
            <a:pPr>
              <a:defRPr/>
            </a:pPr>
            <a:r>
              <a:rPr lang="zh-CN" altLang="en-US" sz="2200" b="1" dirty="0">
                <a:latin typeface="黑体" pitchFamily="49" charset="-122"/>
                <a:ea typeface="黑体" pitchFamily="49" charset="-122"/>
              </a:rPr>
              <a:t>第四条 在项目可行性研究报告中增加的招标内容包括：</a:t>
            </a:r>
          </a:p>
          <a:p>
            <a:pPr>
              <a:spcBef>
                <a:spcPts val="936"/>
              </a:spcBef>
              <a:defRPr/>
            </a:pPr>
            <a:r>
              <a:rPr lang="en-US" altLang="zh-CN" sz="2200" b="1" dirty="0">
                <a:latin typeface="黑体" pitchFamily="49" charset="-122"/>
                <a:ea typeface="黑体" pitchFamily="49" charset="-122"/>
              </a:rPr>
              <a:t>   </a:t>
            </a:r>
            <a:r>
              <a:rPr lang="zh-CN" altLang="en-US" sz="2200" b="1" dirty="0">
                <a:latin typeface="黑体" pitchFamily="49" charset="-122"/>
                <a:ea typeface="黑体" pitchFamily="49" charset="-122"/>
              </a:rPr>
              <a:t>（三）建设项目的勘察、设计、施工、监理以及重要设备、材料等采购活动拟采用的招标方式</a:t>
            </a:r>
            <a:r>
              <a:rPr lang="zh-CN" altLang="en-US" sz="2200" b="1" dirty="0">
                <a:solidFill>
                  <a:srgbClr val="FF0000"/>
                </a:solidFill>
                <a:latin typeface="黑体" pitchFamily="49" charset="-122"/>
                <a:ea typeface="黑体" pitchFamily="49" charset="-122"/>
              </a:rPr>
              <a:t>（公开招标或者邀请招标）</a:t>
            </a:r>
            <a:r>
              <a:rPr lang="zh-CN" altLang="en-US" sz="2200" b="1" dirty="0">
                <a:latin typeface="黑体" pitchFamily="49" charset="-122"/>
                <a:ea typeface="黑体" pitchFamily="49" charset="-122"/>
              </a:rPr>
              <a:t>；国家发展改革委确定的国家重点项目和省、自治区、直辖市人民政府确定的地方重点项目，拟采用邀请招标的，应对采用邀请招标的理由作出说明；</a:t>
            </a:r>
          </a:p>
          <a:p>
            <a:pPr>
              <a:spcBef>
                <a:spcPts val="936"/>
              </a:spcBef>
              <a:defRPr/>
            </a:pPr>
            <a:r>
              <a:rPr lang="en-US" sz="2200" b="1" dirty="0">
                <a:latin typeface="黑体" pitchFamily="49" charset="-122"/>
                <a:ea typeface="黑体" pitchFamily="49" charset="-122"/>
              </a:rPr>
              <a:t>   </a:t>
            </a:r>
            <a:r>
              <a:rPr lang="zh-CN" altLang="en-US" sz="2200" b="1" dirty="0">
                <a:latin typeface="黑体" pitchFamily="49" charset="-122"/>
                <a:ea typeface="黑体" pitchFamily="49" charset="-122"/>
              </a:rPr>
              <a:t>（四）其他有关内容。</a:t>
            </a:r>
            <a:endParaRPr lang="zh-CN" altLang="en-US" sz="2100" b="1" kern="0" dirty="0">
              <a:solidFill>
                <a:srgbClr val="FFFFFF"/>
              </a:solidFill>
              <a:latin typeface="黑体" pitchFamily="49" charset="-122"/>
              <a:ea typeface="黑体" pitchFamily="49" charset="-122"/>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sldNum" sz="quarter" idx="10"/>
          </p:nvPr>
        </p:nvSpPr>
        <p:spPr bwMode="auto">
          <a:noFill/>
          <a:ln>
            <a:miter lim="800000"/>
            <a:headEnd/>
            <a:tailEnd/>
          </a:ln>
        </p:spPr>
        <p:txBody>
          <a:bodyPr anchor="t"/>
          <a:lstStyle/>
          <a:p>
            <a:fld id="{3D66420D-7F4F-40BA-97B6-A70399AD6DB9}" type="slidenum">
              <a:rPr lang="en-US" altLang="zh-CN" smtClean="0">
                <a:solidFill>
                  <a:schemeClr val="tx1"/>
                </a:solidFill>
                <a:ea typeface="宋体" charset="-122"/>
              </a:rPr>
              <a:pPr/>
              <a:t>58</a:t>
            </a:fld>
            <a:endParaRPr lang="en-US" altLang="zh-CN">
              <a:solidFill>
                <a:schemeClr val="tx1"/>
              </a:solidFill>
              <a:ea typeface="宋体" charset="-122"/>
            </a:endParaRPr>
          </a:p>
        </p:txBody>
      </p:sp>
      <p:sp>
        <p:nvSpPr>
          <p:cNvPr id="49156" name="文本框 8"/>
          <p:cNvSpPr txBox="1">
            <a:spLocks noChangeArrowheads="1"/>
          </p:cNvSpPr>
          <p:nvPr/>
        </p:nvSpPr>
        <p:spPr bwMode="auto">
          <a:xfrm>
            <a:off x="541735" y="73819"/>
            <a:ext cx="1890713"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49157" name="Rectangle 3"/>
          <p:cNvSpPr txBox="1">
            <a:spLocks noRot="1" noChangeArrowheads="1"/>
          </p:cNvSpPr>
          <p:nvPr/>
        </p:nvSpPr>
        <p:spPr bwMode="auto">
          <a:xfrm>
            <a:off x="1007269" y="538163"/>
            <a:ext cx="7561660" cy="3588960"/>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pPr>
            <a:r>
              <a:rPr lang="zh-CN" altLang="en-US" sz="2600" b="1" dirty="0">
                <a:solidFill>
                  <a:srgbClr val="FF9900"/>
                </a:solidFill>
                <a:latin typeface="黑体" pitchFamily="49" charset="-122"/>
                <a:ea typeface="黑体" pitchFamily="49" charset="-122"/>
              </a:rPr>
              <a:t>第九条 </a:t>
            </a:r>
            <a:r>
              <a:rPr lang="zh-CN" altLang="en-US" sz="2600" b="1" dirty="0">
                <a:latin typeface="黑体" pitchFamily="49" charset="-122"/>
                <a:ea typeface="黑体" pitchFamily="49" charset="-122"/>
              </a:rPr>
              <a:t>有下列情形之一的公路工程建设项目，可以不进行招标：</a:t>
            </a:r>
          </a:p>
          <a:p>
            <a:pPr algn="just">
              <a:lnSpc>
                <a:spcPct val="130000"/>
              </a:lnSpc>
              <a:spcBef>
                <a:spcPts val="468"/>
              </a:spcBef>
              <a:buClr>
                <a:srgbClr val="FFC000"/>
              </a:buClr>
              <a:buSzPct val="80000"/>
            </a:pPr>
            <a:r>
              <a:rPr lang="zh-CN" altLang="en-US" sz="2600" b="1" dirty="0">
                <a:latin typeface="黑体" pitchFamily="49" charset="-122"/>
                <a:ea typeface="黑体" pitchFamily="49" charset="-122"/>
              </a:rPr>
              <a:t>   （一）涉及国家安全、国家秘密、抢险救灾或者属于利用扶贫资金实行以工代赈、需要使用农民工等特殊情况；</a:t>
            </a:r>
          </a:p>
          <a:p>
            <a:pPr algn="just">
              <a:lnSpc>
                <a:spcPct val="130000"/>
              </a:lnSpc>
              <a:spcBef>
                <a:spcPts val="468"/>
              </a:spcBef>
              <a:buClr>
                <a:srgbClr val="FFC000"/>
              </a:buClr>
              <a:buSzPct val="80000"/>
            </a:pPr>
            <a:r>
              <a:rPr lang="zh-CN" altLang="en-US" sz="2600" b="1" dirty="0">
                <a:latin typeface="黑体" pitchFamily="49" charset="-122"/>
                <a:ea typeface="黑体" pitchFamily="49" charset="-122"/>
              </a:rPr>
              <a:t>   （二）需要采用不可替代的专利或者专有技术；</a:t>
            </a:r>
          </a:p>
          <a:p>
            <a:pPr algn="just">
              <a:lnSpc>
                <a:spcPct val="130000"/>
              </a:lnSpc>
              <a:spcBef>
                <a:spcPts val="468"/>
              </a:spcBef>
              <a:buClr>
                <a:srgbClr val="FFC000"/>
              </a:buClr>
              <a:buSzPct val="80000"/>
            </a:pPr>
            <a:r>
              <a:rPr lang="zh-CN" altLang="en-US" sz="2600" b="1" dirty="0">
                <a:latin typeface="黑体" pitchFamily="49" charset="-122"/>
                <a:ea typeface="黑体" pitchFamily="49" charset="-122"/>
              </a:rPr>
              <a:t>   （三）</a:t>
            </a:r>
            <a:r>
              <a:rPr lang="zh-CN" altLang="en-US" sz="2600" b="1" dirty="0">
                <a:solidFill>
                  <a:srgbClr val="FF0000"/>
                </a:solidFill>
                <a:latin typeface="黑体" pitchFamily="49" charset="-122"/>
                <a:ea typeface="黑体" pitchFamily="49" charset="-122"/>
              </a:rPr>
              <a:t>采购人自身具有工程施工或者提供服务的资格和能力，且符合法定要求；</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sldNum" sz="quarter" idx="10"/>
          </p:nvPr>
        </p:nvSpPr>
        <p:spPr bwMode="auto">
          <a:noFill/>
          <a:ln>
            <a:miter lim="800000"/>
            <a:headEnd/>
            <a:tailEnd/>
          </a:ln>
        </p:spPr>
        <p:txBody>
          <a:bodyPr anchor="t"/>
          <a:lstStyle/>
          <a:p>
            <a:fld id="{35B5D826-4E0F-4E70-A4C0-FB8B5E38D53F}" type="slidenum">
              <a:rPr lang="en-US" altLang="zh-CN" smtClean="0">
                <a:solidFill>
                  <a:schemeClr val="tx1"/>
                </a:solidFill>
                <a:ea typeface="宋体" charset="-122"/>
              </a:rPr>
              <a:pPr/>
              <a:t>59</a:t>
            </a:fld>
            <a:endParaRPr lang="en-US" altLang="zh-CN">
              <a:solidFill>
                <a:schemeClr val="tx1"/>
              </a:solidFill>
              <a:ea typeface="宋体" charset="-122"/>
            </a:endParaRPr>
          </a:p>
        </p:txBody>
      </p:sp>
      <p:sp>
        <p:nvSpPr>
          <p:cNvPr id="50180" name="文本框 8"/>
          <p:cNvSpPr txBox="1">
            <a:spLocks noChangeArrowheads="1"/>
          </p:cNvSpPr>
          <p:nvPr/>
        </p:nvSpPr>
        <p:spPr bwMode="auto">
          <a:xfrm>
            <a:off x="541735" y="73819"/>
            <a:ext cx="1890713"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50181" name="Rectangle 3"/>
          <p:cNvSpPr txBox="1">
            <a:spLocks noRot="1" noChangeArrowheads="1"/>
          </p:cNvSpPr>
          <p:nvPr/>
        </p:nvSpPr>
        <p:spPr bwMode="auto">
          <a:xfrm>
            <a:off x="1007269" y="862013"/>
            <a:ext cx="7561660" cy="3815953"/>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pPr>
            <a:r>
              <a:rPr lang="zh-CN" altLang="en-US" sz="2800" b="1" dirty="0">
                <a:latin typeface="黑体" pitchFamily="49" charset="-122"/>
                <a:ea typeface="黑体" pitchFamily="49" charset="-122"/>
              </a:rPr>
              <a:t>   （四）</a:t>
            </a:r>
            <a:r>
              <a:rPr lang="zh-CN" altLang="en-US" sz="2800" b="1" dirty="0">
                <a:solidFill>
                  <a:srgbClr val="FF0000"/>
                </a:solidFill>
                <a:latin typeface="黑体" pitchFamily="49" charset="-122"/>
                <a:ea typeface="黑体" pitchFamily="49" charset="-122"/>
              </a:rPr>
              <a:t>已通过招标方式选定的特许经营项目投资人依法能够自行施工或者提供服务</a:t>
            </a:r>
            <a:r>
              <a:rPr lang="zh-CN" altLang="en-US" sz="2800" b="1" dirty="0">
                <a:latin typeface="黑体" pitchFamily="49" charset="-122"/>
                <a:ea typeface="黑体" pitchFamily="49" charset="-122"/>
              </a:rPr>
              <a:t>；</a:t>
            </a:r>
          </a:p>
          <a:p>
            <a:pPr algn="just">
              <a:lnSpc>
                <a:spcPct val="130000"/>
              </a:lnSpc>
              <a:spcBef>
                <a:spcPts val="468"/>
              </a:spcBef>
              <a:buClr>
                <a:srgbClr val="FFC000"/>
              </a:buClr>
              <a:buSzPct val="80000"/>
            </a:pPr>
            <a:r>
              <a:rPr lang="zh-CN" altLang="en-US" sz="2800" b="1" dirty="0">
                <a:latin typeface="黑体" pitchFamily="49" charset="-122"/>
                <a:ea typeface="黑体" pitchFamily="49" charset="-122"/>
              </a:rPr>
              <a:t>   （五）需要向原中标人采购工程或者服务，否则将影响施工或者功能配套要求；</a:t>
            </a:r>
          </a:p>
          <a:p>
            <a:pPr algn="just">
              <a:lnSpc>
                <a:spcPct val="130000"/>
              </a:lnSpc>
              <a:spcBef>
                <a:spcPts val="468"/>
              </a:spcBef>
              <a:buClr>
                <a:srgbClr val="FFC000"/>
              </a:buClr>
              <a:buSzPct val="80000"/>
            </a:pPr>
            <a:r>
              <a:rPr lang="zh-CN" altLang="en-US" sz="2800" b="1" dirty="0">
                <a:latin typeface="黑体" pitchFamily="49" charset="-122"/>
                <a:ea typeface="黑体" pitchFamily="49" charset="-122"/>
              </a:rPr>
              <a:t>   （六）国家规定的其他特殊情形。</a:t>
            </a:r>
          </a:p>
          <a:p>
            <a:pPr algn="just">
              <a:lnSpc>
                <a:spcPct val="130000"/>
              </a:lnSpc>
              <a:spcBef>
                <a:spcPts val="468"/>
              </a:spcBef>
              <a:buClr>
                <a:srgbClr val="FFC000"/>
              </a:buClr>
              <a:buSzPct val="80000"/>
            </a:pPr>
            <a:r>
              <a:rPr lang="zh-CN" altLang="en-US" sz="2800" b="1" dirty="0">
                <a:latin typeface="黑体" pitchFamily="49" charset="-122"/>
                <a:ea typeface="黑体" pitchFamily="49" charset="-122"/>
              </a:rPr>
              <a:t>    招标人不得为适用前款规定弄虚作假，规避招标。</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sldNum" sz="quarter" idx="10"/>
          </p:nvPr>
        </p:nvSpPr>
        <p:spPr bwMode="auto">
          <a:noFill/>
          <a:ln>
            <a:miter lim="800000"/>
            <a:headEnd/>
            <a:tailEnd/>
          </a:ln>
        </p:spPr>
        <p:txBody>
          <a:bodyPr anchor="t"/>
          <a:lstStyle/>
          <a:p>
            <a:fld id="{42894D1E-9E69-4181-B061-7880B3612F53}" type="slidenum">
              <a:rPr lang="en-US" altLang="zh-CN">
                <a:solidFill>
                  <a:schemeClr val="tx1"/>
                </a:solidFill>
                <a:ea typeface="宋体" charset="-122"/>
              </a:rPr>
              <a:pPr/>
              <a:t>6</a:t>
            </a:fld>
            <a:endParaRPr lang="en-US" altLang="zh-CN">
              <a:solidFill>
                <a:schemeClr val="tx1"/>
              </a:solidFill>
              <a:ea typeface="宋体" charset="-122"/>
            </a:endParaRPr>
          </a:p>
        </p:txBody>
      </p:sp>
      <p:sp>
        <p:nvSpPr>
          <p:cNvPr id="22532" name="文本框 8"/>
          <p:cNvSpPr txBox="1">
            <a:spLocks noChangeArrowheads="1"/>
          </p:cNvSpPr>
          <p:nvPr/>
        </p:nvSpPr>
        <p:spPr bwMode="auto">
          <a:xfrm>
            <a:off x="541735" y="73819"/>
            <a:ext cx="1890713" cy="364408"/>
          </a:xfrm>
          <a:prstGeom prst="rect">
            <a:avLst/>
          </a:prstGeom>
          <a:noFill/>
          <a:ln w="9525">
            <a:noFill/>
            <a:miter lim="800000"/>
            <a:headEnd/>
            <a:tailEnd/>
          </a:ln>
        </p:spPr>
        <p:txBody>
          <a:bodyPr lIns="71323" tIns="35662" rIns="71323" bIns="35662">
            <a:spAutoFit/>
          </a:bodyPr>
          <a:lstStyle/>
          <a:p>
            <a:r>
              <a:rPr lang="zh-CN" altLang="en-US" sz="1900" b="1" dirty="0">
                <a:latin typeface="黑体" pitchFamily="49" charset="-122"/>
                <a:ea typeface="黑体" pitchFamily="49" charset="-122"/>
              </a:rPr>
              <a:t>适用法律</a:t>
            </a:r>
          </a:p>
        </p:txBody>
      </p:sp>
      <p:sp>
        <p:nvSpPr>
          <p:cNvPr id="10245" name="Rectangle 3"/>
          <p:cNvSpPr txBox="1">
            <a:spLocks noRot="1" noChangeArrowheads="1"/>
          </p:cNvSpPr>
          <p:nvPr/>
        </p:nvSpPr>
        <p:spPr bwMode="auto">
          <a:xfrm>
            <a:off x="1035844" y="696516"/>
            <a:ext cx="7777163" cy="3455194"/>
          </a:xfrm>
          <a:prstGeom prst="rect">
            <a:avLst/>
          </a:prstGeom>
          <a:noFill/>
          <a:ln w="9525">
            <a:noFill/>
            <a:miter lim="800000"/>
            <a:headEnd/>
            <a:tailEnd/>
          </a:ln>
        </p:spPr>
        <p:txBody>
          <a:bodyPr lIns="71323" tIns="35662" rIns="71323" bIns="35662"/>
          <a:lstStyle/>
          <a:p>
            <a:pPr marL="356616" indent="-356616" algn="just">
              <a:spcAft>
                <a:spcPts val="468"/>
              </a:spcAft>
              <a:buClr>
                <a:schemeClr val="tx1">
                  <a:lumMod val="95000"/>
                  <a:lumOff val="5000"/>
                </a:schemeClr>
              </a:buClr>
              <a:buSzPct val="83000"/>
              <a:buFont typeface="Wingdings" panose="05000000000000000000" pitchFamily="2" charset="2"/>
              <a:buChar char="u"/>
              <a:defRPr/>
            </a:pP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工程建设项目招标投标活动投诉处理办法 </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 （七部委第</a:t>
            </a:r>
            <a:r>
              <a:rPr lang="en-US" altLang="zh-CN" sz="2200" b="1" dirty="0">
                <a:latin typeface="微软雅黑" panose="020B0503020204020204" pitchFamily="34" charset="-122"/>
                <a:ea typeface="微软雅黑" panose="020B0503020204020204" pitchFamily="34" charset="-122"/>
              </a:rPr>
              <a:t>11</a:t>
            </a:r>
            <a:r>
              <a:rPr lang="zh-CN" altLang="en-US" sz="2200" b="1" dirty="0">
                <a:latin typeface="微软雅黑" panose="020B0503020204020204" pitchFamily="34" charset="-122"/>
                <a:ea typeface="微软雅黑" panose="020B0503020204020204" pitchFamily="34" charset="-122"/>
              </a:rPr>
              <a:t>号令，</a:t>
            </a:r>
            <a:r>
              <a:rPr lang="en-US" altLang="zh-CN" sz="2200" b="1" dirty="0">
                <a:latin typeface="微软雅黑" panose="020B0503020204020204" pitchFamily="34" charset="-122"/>
                <a:ea typeface="微软雅黑" panose="020B0503020204020204" pitchFamily="34" charset="-122"/>
              </a:rPr>
              <a:t>2013</a:t>
            </a:r>
            <a:r>
              <a:rPr lang="zh-CN" altLang="en-US" sz="2200" b="1" dirty="0">
                <a:latin typeface="微软雅黑" panose="020B0503020204020204" pitchFamily="34" charset="-122"/>
                <a:ea typeface="微软雅黑" panose="020B0503020204020204" pitchFamily="34" charset="-122"/>
              </a:rPr>
              <a:t>年修订）</a:t>
            </a:r>
            <a:endParaRPr lang="en-US" altLang="zh-CN" sz="2200" b="1" dirty="0">
              <a:latin typeface="微软雅黑" panose="020B0503020204020204" pitchFamily="34" charset="-122"/>
              <a:ea typeface="微软雅黑" panose="020B0503020204020204" pitchFamily="34" charset="-122"/>
            </a:endParaRPr>
          </a:p>
          <a:p>
            <a:pPr marL="356616" indent="-356616" algn="just">
              <a:spcAft>
                <a:spcPts val="468"/>
              </a:spcAft>
              <a:buClr>
                <a:schemeClr val="tx1">
                  <a:lumMod val="95000"/>
                  <a:lumOff val="5000"/>
                </a:schemeClr>
              </a:buClr>
              <a:buSzPct val="83000"/>
              <a:buFont typeface="Wingdings" panose="05000000000000000000" pitchFamily="2" charset="2"/>
              <a:buChar char="u"/>
              <a:defRPr/>
            </a:pP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电子招标投标办法</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（八部委</a:t>
            </a:r>
            <a:r>
              <a:rPr lang="en-US" altLang="zh-CN" sz="2200" b="1" dirty="0">
                <a:latin typeface="微软雅黑" panose="020B0503020204020204" pitchFamily="34" charset="-122"/>
                <a:ea typeface="微软雅黑" panose="020B0503020204020204" pitchFamily="34" charset="-122"/>
              </a:rPr>
              <a:t>20</a:t>
            </a:r>
            <a:r>
              <a:rPr lang="zh-CN" altLang="en-US" sz="2200" b="1" dirty="0">
                <a:latin typeface="微软雅黑" panose="020B0503020204020204" pitchFamily="34" charset="-122"/>
                <a:ea typeface="微软雅黑" panose="020B0503020204020204" pitchFamily="34" charset="-122"/>
              </a:rPr>
              <a:t>号令）</a:t>
            </a:r>
            <a:endParaRPr lang="en-US" altLang="zh-CN" sz="2200" b="1" dirty="0">
              <a:latin typeface="微软雅黑" panose="020B0503020204020204" pitchFamily="34" charset="-122"/>
              <a:ea typeface="微软雅黑" panose="020B0503020204020204" pitchFamily="34" charset="-122"/>
            </a:endParaRPr>
          </a:p>
          <a:p>
            <a:pPr marL="356616" indent="-356616" algn="just">
              <a:spcAft>
                <a:spcPts val="468"/>
              </a:spcAft>
              <a:buClr>
                <a:schemeClr val="tx1">
                  <a:lumMod val="95000"/>
                  <a:lumOff val="5000"/>
                </a:schemeClr>
              </a:buClr>
              <a:buSzPct val="83000"/>
              <a:buFont typeface="Wingdings" panose="05000000000000000000" pitchFamily="2" charset="2"/>
              <a:buChar char="u"/>
              <a:defRPr/>
            </a:pP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评标委员会和评标方法暂行规定</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（七部委第</a:t>
            </a:r>
            <a:r>
              <a:rPr lang="en-US" altLang="zh-CN" sz="2200" b="1" dirty="0">
                <a:latin typeface="微软雅黑" panose="020B0503020204020204" pitchFamily="34" charset="-122"/>
                <a:ea typeface="微软雅黑" panose="020B0503020204020204" pitchFamily="34" charset="-122"/>
              </a:rPr>
              <a:t>12</a:t>
            </a:r>
            <a:r>
              <a:rPr lang="zh-CN" altLang="en-US" sz="2200" b="1" dirty="0">
                <a:latin typeface="微软雅黑" panose="020B0503020204020204" pitchFamily="34" charset="-122"/>
                <a:ea typeface="微软雅黑" panose="020B0503020204020204" pitchFamily="34" charset="-122"/>
              </a:rPr>
              <a:t>号令，</a:t>
            </a:r>
            <a:r>
              <a:rPr lang="en-US" altLang="zh-CN" sz="2200" b="1" dirty="0">
                <a:latin typeface="微软雅黑" panose="020B0503020204020204" pitchFamily="34" charset="-122"/>
                <a:ea typeface="微软雅黑" panose="020B0503020204020204" pitchFamily="34" charset="-122"/>
              </a:rPr>
              <a:t>2013</a:t>
            </a:r>
            <a:r>
              <a:rPr lang="zh-CN" altLang="en-US" sz="2200" b="1" dirty="0">
                <a:latin typeface="微软雅黑" panose="020B0503020204020204" pitchFamily="34" charset="-122"/>
                <a:ea typeface="微软雅黑" panose="020B0503020204020204" pitchFamily="34" charset="-122"/>
              </a:rPr>
              <a:t>年修订）</a:t>
            </a:r>
            <a:endParaRPr lang="en-US" altLang="zh-CN" sz="2200" b="1" dirty="0">
              <a:latin typeface="微软雅黑" panose="020B0503020204020204" pitchFamily="34" charset="-122"/>
              <a:ea typeface="微软雅黑" panose="020B0503020204020204" pitchFamily="34" charset="-122"/>
            </a:endParaRPr>
          </a:p>
          <a:p>
            <a:pPr marL="356616" indent="-356616" algn="just">
              <a:spcAft>
                <a:spcPts val="468"/>
              </a:spcAft>
              <a:buClr>
                <a:schemeClr val="tx1">
                  <a:lumMod val="95000"/>
                  <a:lumOff val="5000"/>
                </a:schemeClr>
              </a:buClr>
              <a:buSzPct val="83000"/>
              <a:buFont typeface="Wingdings" panose="05000000000000000000" pitchFamily="2" charset="2"/>
              <a:buChar char="u"/>
              <a:defRPr/>
            </a:pPr>
            <a:r>
              <a:rPr lang="en-US" altLang="zh-CN" sz="2200" b="1" dirty="0">
                <a:latin typeface="微软雅黑" panose="020B0503020204020204" pitchFamily="34" charset="-122"/>
                <a:ea typeface="微软雅黑" panose="020B0503020204020204" pitchFamily="34" charset="-122"/>
              </a:rPr>
              <a:t>《</a:t>
            </a:r>
            <a:r>
              <a:rPr lang="zh-CN" altLang="zh-CN" sz="2200" b="1" dirty="0">
                <a:latin typeface="微软雅黑" panose="020B0503020204020204" pitchFamily="34" charset="-122"/>
                <a:ea typeface="微软雅黑" panose="020B0503020204020204" pitchFamily="34" charset="-122"/>
              </a:rPr>
              <a:t>经营性公路建设项目投资人招标投标管理规定</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（交通运输部</a:t>
            </a:r>
            <a:r>
              <a:rPr lang="en-US" altLang="zh-CN" sz="2200" b="1" dirty="0">
                <a:latin typeface="微软雅黑" panose="020B0503020204020204" pitchFamily="34" charset="-122"/>
                <a:ea typeface="微软雅黑" panose="020B0503020204020204" pitchFamily="34" charset="-122"/>
              </a:rPr>
              <a:t>2015</a:t>
            </a:r>
            <a:r>
              <a:rPr lang="zh-CN" altLang="en-US" sz="2200" b="1" dirty="0">
                <a:latin typeface="微软雅黑" panose="020B0503020204020204" pitchFamily="34" charset="-122"/>
                <a:ea typeface="微软雅黑" panose="020B0503020204020204" pitchFamily="34" charset="-122"/>
              </a:rPr>
              <a:t>年第</a:t>
            </a:r>
            <a:r>
              <a:rPr lang="en-US" altLang="zh-CN" sz="2200" b="1" dirty="0">
                <a:latin typeface="微软雅黑" panose="020B0503020204020204" pitchFamily="34" charset="-122"/>
                <a:ea typeface="微软雅黑" panose="020B0503020204020204" pitchFamily="34" charset="-122"/>
              </a:rPr>
              <a:t>13</a:t>
            </a:r>
            <a:r>
              <a:rPr lang="zh-CN" altLang="en-US" sz="2200" b="1" dirty="0">
                <a:latin typeface="微软雅黑" panose="020B0503020204020204" pitchFamily="34" charset="-122"/>
                <a:ea typeface="微软雅黑" panose="020B0503020204020204" pitchFamily="34" charset="-122"/>
              </a:rPr>
              <a:t>号令，正在修订）</a:t>
            </a:r>
          </a:p>
          <a:p>
            <a:pPr marL="356616" indent="-356616" algn="just">
              <a:spcAft>
                <a:spcPts val="468"/>
              </a:spcAft>
              <a:buClr>
                <a:schemeClr val="tx1">
                  <a:lumMod val="95000"/>
                  <a:lumOff val="5000"/>
                </a:schemeClr>
              </a:buClr>
              <a:buSzPct val="83000"/>
              <a:buFont typeface="Wingdings" panose="05000000000000000000" pitchFamily="2" charset="2"/>
              <a:buChar char="u"/>
              <a:defRPr/>
            </a:pPr>
            <a:r>
              <a:rPr lang="en-US" altLang="zh-CN" sz="2200" b="1" dirty="0">
                <a:latin typeface="微软雅黑" panose="020B0503020204020204" pitchFamily="34" charset="-122"/>
                <a:ea typeface="微软雅黑" panose="020B0503020204020204" pitchFamily="34" charset="-122"/>
              </a:rPr>
              <a:t>《</a:t>
            </a:r>
            <a:r>
              <a:rPr lang="zh-CN" altLang="zh-CN" sz="2200" b="1" dirty="0">
                <a:latin typeface="微软雅黑" panose="020B0503020204020204" pitchFamily="34" charset="-122"/>
                <a:ea typeface="微软雅黑" panose="020B0503020204020204" pitchFamily="34" charset="-122"/>
              </a:rPr>
              <a:t>公路建设项目评标专家库管理办法</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a:t>
            </a:r>
            <a:r>
              <a:rPr lang="zh-CN" altLang="zh-CN" sz="2200" b="1" dirty="0">
                <a:latin typeface="微软雅黑" panose="020B0503020204020204" pitchFamily="34" charset="-122"/>
                <a:ea typeface="微软雅黑" panose="020B0503020204020204" pitchFamily="34" charset="-122"/>
              </a:rPr>
              <a:t>交公路发</a:t>
            </a:r>
            <a:r>
              <a:rPr lang="en-US" altLang="zh-CN" sz="2200" b="1" dirty="0">
                <a:latin typeface="微软雅黑" panose="020B0503020204020204" pitchFamily="34" charset="-122"/>
                <a:ea typeface="微软雅黑" panose="020B0503020204020204" pitchFamily="34" charset="-122"/>
              </a:rPr>
              <a:t>[2011]797</a:t>
            </a:r>
            <a:r>
              <a:rPr lang="zh-CN" altLang="zh-CN" sz="2200" b="1" dirty="0">
                <a:latin typeface="微软雅黑" panose="020B0503020204020204" pitchFamily="34" charset="-122"/>
                <a:ea typeface="微软雅黑" panose="020B0503020204020204" pitchFamily="34" charset="-122"/>
              </a:rPr>
              <a:t>号</a:t>
            </a:r>
            <a:r>
              <a:rPr lang="zh-CN" altLang="en-US" sz="2200" b="1" dirty="0">
                <a:latin typeface="微软雅黑" panose="020B0503020204020204" pitchFamily="34" charset="-122"/>
                <a:ea typeface="微软雅黑" panose="020B0503020204020204" pitchFamily="34" charset="-122"/>
              </a:rPr>
              <a:t>）</a:t>
            </a:r>
            <a:endParaRPr lang="en-US" altLang="zh-CN" sz="2200" b="1" dirty="0">
              <a:latin typeface="微软雅黑" panose="020B0503020204020204" pitchFamily="34" charset="-122"/>
              <a:ea typeface="微软雅黑" panose="020B0503020204020204" pitchFamily="34" charset="-122"/>
            </a:endParaRPr>
          </a:p>
          <a:p>
            <a:pPr marL="356616" indent="-356616" algn="just">
              <a:spcAft>
                <a:spcPts val="468"/>
              </a:spcAft>
              <a:buClr>
                <a:schemeClr val="tx1">
                  <a:lumMod val="95000"/>
                  <a:lumOff val="5000"/>
                </a:schemeClr>
              </a:buClr>
              <a:buSzPct val="83000"/>
              <a:buFont typeface="Wingdings" panose="05000000000000000000" pitchFamily="2" charset="2"/>
              <a:buChar char="u"/>
              <a:defRPr/>
            </a:pP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公路工程建设项目评标工作细则</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a:t>
            </a:r>
            <a:r>
              <a:rPr lang="zh-CN" altLang="zh-CN" sz="2200" b="1" dirty="0">
                <a:latin typeface="微软雅黑" panose="020B0503020204020204" pitchFamily="34" charset="-122"/>
                <a:ea typeface="微软雅黑" panose="020B0503020204020204" pitchFamily="34" charset="-122"/>
              </a:rPr>
              <a:t>交公路发</a:t>
            </a:r>
            <a:r>
              <a:rPr lang="en-US" altLang="zh-CN" sz="2200" b="1" dirty="0">
                <a:latin typeface="微软雅黑" panose="020B0503020204020204" pitchFamily="34" charset="-122"/>
                <a:ea typeface="微软雅黑" panose="020B0503020204020204" pitchFamily="34" charset="-122"/>
              </a:rPr>
              <a:t>[2017]142</a:t>
            </a:r>
            <a:r>
              <a:rPr lang="zh-CN" altLang="zh-CN" sz="2200" b="1" dirty="0">
                <a:latin typeface="微软雅黑" panose="020B0503020204020204" pitchFamily="34" charset="-122"/>
                <a:ea typeface="微软雅黑" panose="020B0503020204020204" pitchFamily="34" charset="-122"/>
              </a:rPr>
              <a:t>号</a:t>
            </a:r>
            <a:r>
              <a:rPr lang="zh-CN" altLang="en-US" sz="2200" b="1" dirty="0">
                <a:latin typeface="微软雅黑" panose="020B0503020204020204" pitchFamily="34" charset="-122"/>
                <a:ea typeface="微软雅黑" panose="020B0503020204020204" pitchFamily="34" charset="-122"/>
              </a:rPr>
              <a:t>）</a:t>
            </a:r>
            <a:endParaRPr lang="en-US" altLang="zh-CN" sz="2200" b="1"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sldNum" sz="quarter" idx="10"/>
          </p:nvPr>
        </p:nvSpPr>
        <p:spPr bwMode="auto">
          <a:noFill/>
          <a:ln>
            <a:miter lim="800000"/>
            <a:headEnd/>
            <a:tailEnd/>
          </a:ln>
        </p:spPr>
        <p:txBody>
          <a:bodyPr anchor="t"/>
          <a:lstStyle/>
          <a:p>
            <a:fld id="{E5C5928D-6BA2-4D3F-AABB-FC8D798A7D6F}" type="slidenum">
              <a:rPr lang="en-US" altLang="zh-CN" smtClean="0">
                <a:solidFill>
                  <a:schemeClr val="tx1"/>
                </a:solidFill>
                <a:ea typeface="宋体" charset="-122"/>
              </a:rPr>
              <a:pPr/>
              <a:t>60</a:t>
            </a:fld>
            <a:endParaRPr lang="en-US" altLang="zh-CN">
              <a:solidFill>
                <a:schemeClr val="tx1"/>
              </a:solidFill>
              <a:ea typeface="宋体" charset="-122"/>
            </a:endParaRPr>
          </a:p>
        </p:txBody>
      </p:sp>
      <p:sp>
        <p:nvSpPr>
          <p:cNvPr id="10245" name="Rectangle 3"/>
          <p:cNvSpPr txBox="1">
            <a:spLocks noRot="1" noChangeArrowheads="1"/>
          </p:cNvSpPr>
          <p:nvPr/>
        </p:nvSpPr>
        <p:spPr bwMode="auto">
          <a:xfrm>
            <a:off x="1035844" y="696516"/>
            <a:ext cx="7777163" cy="3455194"/>
          </a:xfrm>
          <a:prstGeom prst="rect">
            <a:avLst/>
          </a:prstGeom>
          <a:noFill/>
          <a:ln w="9525">
            <a:noFill/>
            <a:miter lim="800000"/>
            <a:headEnd/>
            <a:tailEnd/>
          </a:ln>
        </p:spPr>
        <p:txBody>
          <a:bodyPr lIns="71323" tIns="35662" rIns="71323" bIns="35662"/>
          <a:lstStyle/>
          <a:p>
            <a:pPr algn="ctr">
              <a:lnSpc>
                <a:spcPct val="130000"/>
              </a:lnSpc>
              <a:spcBef>
                <a:spcPts val="468"/>
              </a:spcBef>
              <a:buClr>
                <a:srgbClr val="FFC000"/>
              </a:buClr>
              <a:buSzPct val="80000"/>
              <a:defRPr/>
            </a:pPr>
            <a:r>
              <a:rPr lang="en-US" altLang="zh-CN" sz="2500" b="1" dirty="0">
                <a:latin typeface="黑体" pitchFamily="49" charset="-122"/>
                <a:ea typeface="黑体" pitchFamily="49" charset="-122"/>
              </a:rPr>
              <a:t>《</a:t>
            </a:r>
            <a:r>
              <a:rPr lang="zh-CN" altLang="en-US" sz="2500" b="1" dirty="0">
                <a:latin typeface="黑体" pitchFamily="49" charset="-122"/>
                <a:ea typeface="黑体" pitchFamily="49" charset="-122"/>
              </a:rPr>
              <a:t>中华人民共和国招标投标法实施条例</a:t>
            </a:r>
            <a:r>
              <a:rPr lang="en-US" altLang="zh-CN" sz="2500" b="1" dirty="0">
                <a:latin typeface="黑体" pitchFamily="49" charset="-122"/>
                <a:ea typeface="黑体" pitchFamily="49" charset="-122"/>
              </a:rPr>
              <a:t>》</a:t>
            </a:r>
          </a:p>
          <a:p>
            <a:pPr algn="ctr">
              <a:lnSpc>
                <a:spcPct val="130000"/>
              </a:lnSpc>
              <a:spcBef>
                <a:spcPts val="468"/>
              </a:spcBef>
              <a:buClr>
                <a:srgbClr val="FFC000"/>
              </a:buClr>
              <a:buSzPct val="80000"/>
              <a:defRPr/>
            </a:pPr>
            <a:r>
              <a:rPr lang="zh-CN" altLang="en-US" sz="1900" b="1" dirty="0">
                <a:solidFill>
                  <a:srgbClr val="FF0000"/>
                </a:solidFill>
                <a:latin typeface="黑体" pitchFamily="49" charset="-122"/>
                <a:ea typeface="黑体" pitchFamily="49" charset="-122"/>
              </a:rPr>
              <a:t>国务院令 第</a:t>
            </a:r>
            <a:r>
              <a:rPr lang="en-US" altLang="zh-CN" sz="1900" b="1" dirty="0">
                <a:solidFill>
                  <a:srgbClr val="FF0000"/>
                </a:solidFill>
                <a:latin typeface="黑体" pitchFamily="49" charset="-122"/>
                <a:ea typeface="黑体" pitchFamily="49" charset="-122"/>
              </a:rPr>
              <a:t>613</a:t>
            </a:r>
            <a:r>
              <a:rPr lang="zh-CN" altLang="en-US" sz="1900" b="1" dirty="0">
                <a:solidFill>
                  <a:srgbClr val="FF0000"/>
                </a:solidFill>
                <a:latin typeface="黑体" pitchFamily="49" charset="-122"/>
                <a:ea typeface="黑体" pitchFamily="49" charset="-122"/>
              </a:rPr>
              <a:t>号</a:t>
            </a:r>
            <a:endParaRPr lang="en-US" altLang="zh-CN" sz="1900" b="1" dirty="0">
              <a:solidFill>
                <a:srgbClr val="FF0000"/>
              </a:solidFill>
              <a:latin typeface="黑体" pitchFamily="49" charset="-122"/>
              <a:ea typeface="黑体" pitchFamily="49" charset="-122"/>
            </a:endParaRPr>
          </a:p>
          <a:p>
            <a:pPr indent="279845" algn="just">
              <a:lnSpc>
                <a:spcPct val="120000"/>
              </a:lnSpc>
              <a:defRPr/>
            </a:pPr>
            <a:r>
              <a:rPr lang="zh-CN" altLang="en-US" sz="2200" b="1" dirty="0">
                <a:latin typeface="黑体" pitchFamily="49" charset="-122"/>
                <a:ea typeface="黑体" pitchFamily="49" charset="-122"/>
              </a:rPr>
              <a:t>第八条　</a:t>
            </a:r>
            <a:r>
              <a:rPr lang="zh-CN" altLang="en-US" sz="2200" b="1" dirty="0">
                <a:solidFill>
                  <a:srgbClr val="FF0000"/>
                </a:solidFill>
                <a:latin typeface="黑体" pitchFamily="49" charset="-122"/>
                <a:ea typeface="黑体" pitchFamily="49" charset="-122"/>
              </a:rPr>
              <a:t>国有资金占控股或者主导地位的依法必须进行招标的项目，应当公开招标</a:t>
            </a:r>
            <a:r>
              <a:rPr lang="zh-CN" altLang="en-US" sz="2200" b="1" dirty="0">
                <a:latin typeface="黑体" pitchFamily="49" charset="-122"/>
                <a:ea typeface="黑体" pitchFamily="49" charset="-122"/>
              </a:rPr>
              <a:t>；但有下列情形之一的，可以邀请招标：</a:t>
            </a:r>
            <a:endParaRPr lang="en-US" altLang="zh-CN" sz="2200" b="1" dirty="0">
              <a:latin typeface="黑体" pitchFamily="49" charset="-122"/>
              <a:ea typeface="黑体" pitchFamily="49" charset="-122"/>
            </a:endParaRPr>
          </a:p>
          <a:p>
            <a:pPr indent="279845" algn="just">
              <a:lnSpc>
                <a:spcPct val="120000"/>
              </a:lnSpc>
              <a:defRPr/>
            </a:pPr>
            <a:r>
              <a:rPr lang="zh-CN" altLang="en-US" sz="2200" b="1" dirty="0">
                <a:latin typeface="黑体" pitchFamily="49" charset="-122"/>
                <a:ea typeface="黑体" pitchFamily="49" charset="-122"/>
              </a:rPr>
              <a:t>（一）技术复杂、有特殊要求或者受自然环境限制，只有少量潜在投标人可供选择；</a:t>
            </a:r>
            <a:endParaRPr lang="en-US" altLang="zh-CN" sz="2200" b="1" dirty="0">
              <a:latin typeface="黑体" pitchFamily="49" charset="-122"/>
              <a:ea typeface="黑体" pitchFamily="49" charset="-122"/>
            </a:endParaRPr>
          </a:p>
          <a:p>
            <a:pPr indent="279845" algn="just">
              <a:lnSpc>
                <a:spcPct val="120000"/>
              </a:lnSpc>
              <a:defRPr/>
            </a:pPr>
            <a:r>
              <a:rPr lang="zh-CN" altLang="en-US" sz="2200" b="1" dirty="0">
                <a:latin typeface="黑体" pitchFamily="49" charset="-122"/>
                <a:ea typeface="黑体" pitchFamily="49" charset="-122"/>
              </a:rPr>
              <a:t>（二）采用公开招标方式的费用占项目合同金额的比例过大。</a:t>
            </a:r>
            <a:endParaRPr lang="en-US" altLang="zh-CN" sz="2200" b="1" dirty="0">
              <a:latin typeface="黑体" pitchFamily="49" charset="-122"/>
              <a:ea typeface="黑体" pitchFamily="49" charset="-122"/>
            </a:endParaRPr>
          </a:p>
          <a:p>
            <a:pPr indent="279845" algn="just">
              <a:lnSpc>
                <a:spcPct val="120000"/>
              </a:lnSpc>
              <a:defRPr/>
            </a:pPr>
            <a:r>
              <a:rPr lang="en-US" altLang="en-US" sz="2200" b="1" dirty="0">
                <a:latin typeface="黑体" pitchFamily="49" charset="-122"/>
                <a:ea typeface="黑体" pitchFamily="49" charset="-122"/>
              </a:rPr>
              <a:t> </a:t>
            </a:r>
            <a:r>
              <a:rPr lang="zh-CN" altLang="en-US" sz="2200" b="1" dirty="0">
                <a:latin typeface="黑体" pitchFamily="49" charset="-122"/>
                <a:ea typeface="黑体" pitchFamily="49" charset="-122"/>
              </a:rPr>
              <a:t>有前款第二项所列情形，属于本条例第七条规定的项目，由项目审批、核准部门在审批、核准项目时作出认定；</a:t>
            </a:r>
            <a:r>
              <a:rPr lang="zh-CN" altLang="en-US" sz="2200" b="1" dirty="0">
                <a:solidFill>
                  <a:srgbClr val="FF0000"/>
                </a:solidFill>
                <a:latin typeface="黑体" pitchFamily="49" charset="-122"/>
                <a:ea typeface="黑体" pitchFamily="49" charset="-122"/>
              </a:rPr>
              <a:t>其他项目由招标人申请有关行政监督部门作出认定。</a:t>
            </a:r>
            <a:endParaRPr lang="zh-CN" altLang="en-US" sz="2000" b="1" kern="0" dirty="0">
              <a:solidFill>
                <a:srgbClr val="FF0000"/>
              </a:solidFill>
              <a:latin typeface="黑体" pitchFamily="49" charset="-122"/>
              <a:ea typeface="黑体" pitchFamily="49" charset="-122"/>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公路工程招标投标管理重点</a:t>
            </a:r>
          </a:p>
        </p:txBody>
      </p:sp>
      <p:sp>
        <p:nvSpPr>
          <p:cNvPr id="6" name="标题 1"/>
          <p:cNvSpPr txBox="1">
            <a:spLocks/>
          </p:cNvSpPr>
          <p:nvPr/>
        </p:nvSpPr>
        <p:spPr>
          <a:xfrm>
            <a:off x="467544" y="1599642"/>
            <a:ext cx="8496944" cy="1625346"/>
          </a:xfrm>
          <a:prstGeom prst="rect">
            <a:avLst/>
          </a:prstGeom>
        </p:spPr>
        <p:txBody>
          <a:bodyPr vert="horz" lIns="91440" tIns="45720" rIns="91440" bIns="45720" rtlCol="0" anchor="ctr">
            <a:normAutofit fontScale="97500"/>
          </a:bodyPr>
          <a:lstStyle/>
          <a:p>
            <a:pPr lvl="0" fontAlgn="ctr">
              <a:spcBef>
                <a:spcPct val="0"/>
              </a:spcBef>
            </a:pPr>
            <a:r>
              <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招标时是否已具备规定的条件</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a:p>
            <a:pPr algn="r" fontAlgn="ctr">
              <a:spcBef>
                <a:spcPct val="0"/>
              </a:spcBef>
            </a:pPr>
            <a:r>
              <a:rPr lang="en-US"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法人、资金、初步设计或施工图设计</a:t>
            </a:r>
            <a:endParaRPr lang="zh-CN"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22910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sldNum" sz="quarter" idx="10"/>
          </p:nvPr>
        </p:nvSpPr>
        <p:spPr bwMode="auto">
          <a:noFill/>
          <a:ln>
            <a:miter lim="800000"/>
            <a:headEnd/>
            <a:tailEnd/>
          </a:ln>
        </p:spPr>
        <p:txBody>
          <a:bodyPr anchor="t"/>
          <a:lstStyle/>
          <a:p>
            <a:fld id="{2DE8DB8C-32E1-447D-A7CA-09B6090DE421}" type="slidenum">
              <a:rPr lang="en-US" altLang="zh-CN" smtClean="0">
                <a:solidFill>
                  <a:schemeClr val="tx1"/>
                </a:solidFill>
                <a:ea typeface="宋体" charset="-122"/>
              </a:rPr>
              <a:pPr/>
              <a:t>62</a:t>
            </a:fld>
            <a:endParaRPr lang="en-US" altLang="zh-CN">
              <a:solidFill>
                <a:schemeClr val="tx1"/>
              </a:solidFill>
              <a:ea typeface="宋体" charset="-122"/>
            </a:endParaRPr>
          </a:p>
        </p:txBody>
      </p:sp>
      <p:sp>
        <p:nvSpPr>
          <p:cNvPr id="43012" name="文本框 8"/>
          <p:cNvSpPr txBox="1">
            <a:spLocks noChangeArrowheads="1"/>
          </p:cNvSpPr>
          <p:nvPr/>
        </p:nvSpPr>
        <p:spPr bwMode="auto">
          <a:xfrm>
            <a:off x="541735" y="73819"/>
            <a:ext cx="1890713"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43013" name="Rectangle 3"/>
          <p:cNvSpPr txBox="1">
            <a:spLocks noRot="1" noChangeArrowheads="1"/>
          </p:cNvSpPr>
          <p:nvPr/>
        </p:nvSpPr>
        <p:spPr bwMode="auto">
          <a:xfrm>
            <a:off x="982266" y="642938"/>
            <a:ext cx="7561659" cy="3438525"/>
          </a:xfrm>
          <a:prstGeom prst="rect">
            <a:avLst/>
          </a:prstGeom>
          <a:noFill/>
          <a:ln w="9525">
            <a:noFill/>
            <a:miter lim="800000"/>
            <a:headEnd/>
            <a:tailEnd/>
          </a:ln>
        </p:spPr>
        <p:txBody>
          <a:bodyPr lIns="71323" tIns="35662" rIns="71323" bIns="35662"/>
          <a:lstStyle/>
          <a:p>
            <a:pPr algn="just">
              <a:lnSpc>
                <a:spcPct val="120000"/>
              </a:lnSpc>
              <a:spcBef>
                <a:spcPts val="468"/>
              </a:spcBef>
              <a:buClr>
                <a:srgbClr val="FFC000"/>
              </a:buClr>
              <a:buSzPct val="80000"/>
            </a:pPr>
            <a:r>
              <a:rPr lang="zh-CN" altLang="en-US" sz="2200" b="1" dirty="0">
                <a:latin typeface="黑体" pitchFamily="49" charset="-122"/>
                <a:ea typeface="黑体" pitchFamily="49" charset="-122"/>
              </a:rPr>
              <a:t>第八条 对于按照国家有关规定需要履行项目审批、核准手续的依法必须进行招标的公路工程建设项目，招标人应当按照项目审批、核准部门确定的招标范围、招标方式、招标组织形式开展招标。</a:t>
            </a:r>
          </a:p>
          <a:p>
            <a:pPr algn="just">
              <a:lnSpc>
                <a:spcPct val="120000"/>
              </a:lnSpc>
              <a:spcBef>
                <a:spcPts val="468"/>
              </a:spcBef>
              <a:buClr>
                <a:srgbClr val="FFC000"/>
              </a:buClr>
              <a:buSzPct val="80000"/>
            </a:pPr>
            <a:r>
              <a:rPr lang="zh-CN" altLang="en-US" sz="2200" b="1" dirty="0">
                <a:latin typeface="黑体" pitchFamily="49" charset="-122"/>
                <a:ea typeface="黑体" pitchFamily="49" charset="-122"/>
              </a:rPr>
              <a:t>   </a:t>
            </a:r>
            <a:r>
              <a:rPr lang="zh-CN" altLang="en-US" sz="2200" b="1" dirty="0">
                <a:solidFill>
                  <a:srgbClr val="FF0000"/>
                </a:solidFill>
                <a:latin typeface="黑体" pitchFamily="49" charset="-122"/>
                <a:ea typeface="黑体" pitchFamily="49" charset="-122"/>
              </a:rPr>
              <a:t>公路工程建设项目履行项目审批或者核准手续后，方可开展勘察设计招标；初步设计文件批准后，方可开展施工监理、设计施工总承包招标；施工图设计文件批准后，方可开展施工招标。</a:t>
            </a:r>
          </a:p>
          <a:p>
            <a:pPr algn="just">
              <a:lnSpc>
                <a:spcPct val="120000"/>
              </a:lnSpc>
              <a:spcBef>
                <a:spcPts val="468"/>
              </a:spcBef>
              <a:buClr>
                <a:srgbClr val="FFC000"/>
              </a:buClr>
              <a:buSzPct val="80000"/>
            </a:pPr>
            <a:r>
              <a:rPr lang="zh-CN" altLang="en-US" sz="2200" b="1" dirty="0">
                <a:latin typeface="黑体" pitchFamily="49" charset="-122"/>
                <a:ea typeface="黑体" pitchFamily="49" charset="-122"/>
              </a:rPr>
              <a:t>    施工招标采用资格预审方式的，在初步设计文件批准后，可以进行资格预审。</a:t>
            </a:r>
          </a:p>
          <a:p>
            <a:pPr>
              <a:lnSpc>
                <a:spcPct val="130000"/>
              </a:lnSpc>
              <a:spcBef>
                <a:spcPts val="468"/>
              </a:spcBef>
              <a:buClr>
                <a:srgbClr val="FFC000"/>
              </a:buClr>
              <a:buSzPct val="80000"/>
            </a:pPr>
            <a:endParaRPr lang="zh-CN" altLang="en-US" sz="2800" b="1" dirty="0">
              <a:solidFill>
                <a:srgbClr val="FFFFFF"/>
              </a:solidFill>
              <a:latin typeface="黑体" pitchFamily="49" charset="-122"/>
              <a:ea typeface="黑体" pitchFamily="49" charset="-122"/>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sldNum" sz="quarter" idx="10"/>
          </p:nvPr>
        </p:nvSpPr>
        <p:spPr bwMode="auto">
          <a:noFill/>
          <a:ln>
            <a:miter lim="800000"/>
            <a:headEnd/>
            <a:tailEnd/>
          </a:ln>
        </p:spPr>
        <p:txBody>
          <a:bodyPr anchor="t"/>
          <a:lstStyle/>
          <a:p>
            <a:fld id="{C4B5584E-83DE-468F-90BF-939D3653BD9A}" type="slidenum">
              <a:rPr lang="en-US" altLang="zh-CN" smtClean="0">
                <a:solidFill>
                  <a:schemeClr val="tx1"/>
                </a:solidFill>
                <a:ea typeface="宋体" charset="-122"/>
              </a:rPr>
              <a:pPr/>
              <a:t>63</a:t>
            </a:fld>
            <a:endParaRPr lang="en-US" altLang="zh-CN">
              <a:solidFill>
                <a:schemeClr val="tx1"/>
              </a:solidFill>
              <a:ea typeface="宋体" charset="-122"/>
            </a:endParaRPr>
          </a:p>
        </p:txBody>
      </p:sp>
      <p:sp>
        <p:nvSpPr>
          <p:cNvPr id="10245" name="Rectangle 3"/>
          <p:cNvSpPr txBox="1">
            <a:spLocks noRot="1" noChangeArrowheads="1"/>
          </p:cNvSpPr>
          <p:nvPr/>
        </p:nvSpPr>
        <p:spPr bwMode="auto">
          <a:xfrm>
            <a:off x="1035844" y="696516"/>
            <a:ext cx="7777163" cy="3455194"/>
          </a:xfrm>
          <a:prstGeom prst="rect">
            <a:avLst/>
          </a:prstGeom>
          <a:noFill/>
          <a:ln w="9525">
            <a:noFill/>
            <a:miter lim="800000"/>
            <a:headEnd/>
            <a:tailEnd/>
          </a:ln>
        </p:spPr>
        <p:txBody>
          <a:bodyPr lIns="71323" tIns="35662" rIns="71323" bIns="35662"/>
          <a:lstStyle/>
          <a:p>
            <a:pPr algn="ctr">
              <a:lnSpc>
                <a:spcPct val="130000"/>
              </a:lnSpc>
              <a:spcBef>
                <a:spcPts val="468"/>
              </a:spcBef>
              <a:buClr>
                <a:srgbClr val="FFC000"/>
              </a:buClr>
              <a:buSzPct val="80000"/>
              <a:defRPr/>
            </a:pPr>
            <a:r>
              <a:rPr lang="en-US" altLang="zh-CN" sz="2500" b="1" dirty="0">
                <a:latin typeface="黑体" pitchFamily="49" charset="-122"/>
                <a:ea typeface="黑体" pitchFamily="49" charset="-122"/>
              </a:rPr>
              <a:t>《</a:t>
            </a:r>
            <a:r>
              <a:rPr lang="zh-CN" altLang="zh-CN" sz="2500" b="1" dirty="0">
                <a:latin typeface="黑体" pitchFamily="49" charset="-122"/>
                <a:ea typeface="黑体" pitchFamily="49" charset="-122"/>
              </a:rPr>
              <a:t>交通运输部关于进一步加强公路项目</a:t>
            </a:r>
            <a:endParaRPr lang="en-US" altLang="zh-CN" sz="2500" b="1" dirty="0">
              <a:latin typeface="黑体" pitchFamily="49" charset="-122"/>
              <a:ea typeface="黑体" pitchFamily="49" charset="-122"/>
            </a:endParaRPr>
          </a:p>
          <a:p>
            <a:pPr algn="ctr">
              <a:lnSpc>
                <a:spcPct val="130000"/>
              </a:lnSpc>
              <a:spcBef>
                <a:spcPts val="468"/>
              </a:spcBef>
              <a:buClr>
                <a:srgbClr val="FFC000"/>
              </a:buClr>
              <a:buSzPct val="80000"/>
              <a:defRPr/>
            </a:pPr>
            <a:r>
              <a:rPr lang="zh-CN" altLang="zh-CN" sz="2500" b="1" dirty="0">
                <a:latin typeface="黑体" pitchFamily="49" charset="-122"/>
                <a:ea typeface="黑体" pitchFamily="49" charset="-122"/>
              </a:rPr>
              <a:t>建设单位管理的若干意见</a:t>
            </a:r>
            <a:r>
              <a:rPr lang="en-US" altLang="zh-CN" sz="2500" b="1" dirty="0">
                <a:latin typeface="黑体" pitchFamily="49" charset="-122"/>
                <a:ea typeface="黑体" pitchFamily="49" charset="-122"/>
              </a:rPr>
              <a:t>》</a:t>
            </a:r>
          </a:p>
          <a:p>
            <a:pPr>
              <a:defRPr/>
            </a:pPr>
            <a:endParaRPr lang="en-US" altLang="zh-CN" sz="2100" b="1" dirty="0">
              <a:latin typeface="黑体" pitchFamily="49" charset="-122"/>
              <a:ea typeface="黑体" pitchFamily="49" charset="-122"/>
            </a:endParaRPr>
          </a:p>
          <a:p>
            <a:pPr>
              <a:defRPr/>
            </a:pPr>
            <a:r>
              <a:rPr lang="zh-CN" altLang="zh-CN" sz="2100" b="1" dirty="0">
                <a:latin typeface="黑体" pitchFamily="49" charset="-122"/>
                <a:ea typeface="黑体" pitchFamily="49" charset="-122"/>
              </a:rPr>
              <a:t>（九）公路项目建设单位派驻工程现场的管理机构、管理人员及资格条件实行</a:t>
            </a:r>
            <a:r>
              <a:rPr lang="zh-CN" altLang="zh-CN" sz="2100" b="1" dirty="0">
                <a:solidFill>
                  <a:srgbClr val="FF0000"/>
                </a:solidFill>
                <a:latin typeface="黑体" pitchFamily="49" charset="-122"/>
                <a:ea typeface="黑体" pitchFamily="49" charset="-122"/>
              </a:rPr>
              <a:t>核备制度</a:t>
            </a:r>
            <a:r>
              <a:rPr lang="zh-CN" altLang="zh-CN" sz="2100" b="1" dirty="0">
                <a:latin typeface="黑体" pitchFamily="49" charset="-122"/>
                <a:ea typeface="黑体" pitchFamily="49" charset="-122"/>
              </a:rPr>
              <a:t>。</a:t>
            </a:r>
          </a:p>
          <a:p>
            <a:pPr>
              <a:defRPr/>
            </a:pPr>
            <a:r>
              <a:rPr lang="zh-CN" altLang="zh-CN" sz="2100" b="1" dirty="0">
                <a:latin typeface="黑体" pitchFamily="49" charset="-122"/>
                <a:ea typeface="黑体" pitchFamily="49" charset="-122"/>
              </a:rPr>
              <a:t>在报批项目初步设计文件时，公路项目建设单位应将派驻工程现场的管理机构、管理人员及资格条件报有关交通运输主管部门核备。交通运输主管部门应及时审核，对未达到资格标准的，要责成其补充完善，或责成其按规定委托具备相应管理能力的代建单位负责建设管理。</a:t>
            </a:r>
            <a:endParaRPr lang="zh-CN" altLang="en-US" sz="2100" b="1" kern="0" dirty="0">
              <a:solidFill>
                <a:srgbClr val="FFFFFF"/>
              </a:solidFill>
              <a:latin typeface="黑体" pitchFamily="49" charset="-122"/>
              <a:ea typeface="黑体" pitchFamily="49" charset="-122"/>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公路工程招标投标管理重点</a:t>
            </a:r>
          </a:p>
        </p:txBody>
      </p:sp>
      <p:sp>
        <p:nvSpPr>
          <p:cNvPr id="6" name="标题 1"/>
          <p:cNvSpPr txBox="1">
            <a:spLocks/>
          </p:cNvSpPr>
          <p:nvPr/>
        </p:nvSpPr>
        <p:spPr>
          <a:xfrm>
            <a:off x="467544" y="1599642"/>
            <a:ext cx="8496944" cy="1625346"/>
          </a:xfrm>
          <a:prstGeom prst="rect">
            <a:avLst/>
          </a:prstGeom>
        </p:spPr>
        <p:txBody>
          <a:bodyPr vert="horz" lIns="91440" tIns="45720" rIns="91440" bIns="45720" rtlCol="0" anchor="ctr">
            <a:normAutofit fontScale="97500" lnSpcReduction="10000"/>
          </a:bodyPr>
          <a:lstStyle/>
          <a:p>
            <a:pPr algn="just" fontAlgn="ctr">
              <a:spcBef>
                <a:spcPct val="0"/>
              </a:spcBef>
            </a:pPr>
            <a:r>
              <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是否按规定将资格预审评审结果、招标文件和评标报告报备</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a:p>
            <a:pPr algn="r" fontAlgn="ctr">
              <a:spcBef>
                <a:spcPct val="0"/>
              </a:spcBef>
            </a:pPr>
            <a:r>
              <a:rPr lang="en-US"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按照省交通运输厅备案要求执行</a:t>
            </a:r>
            <a:endParaRPr lang="zh-CN"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22910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公路工程招标投标管理重点</a:t>
            </a:r>
          </a:p>
        </p:txBody>
      </p:sp>
      <p:sp>
        <p:nvSpPr>
          <p:cNvPr id="6" name="标题 1"/>
          <p:cNvSpPr txBox="1">
            <a:spLocks/>
          </p:cNvSpPr>
          <p:nvPr/>
        </p:nvSpPr>
        <p:spPr>
          <a:xfrm>
            <a:off x="467544" y="1599642"/>
            <a:ext cx="8496944" cy="1625346"/>
          </a:xfrm>
          <a:prstGeom prst="rect">
            <a:avLst/>
          </a:prstGeom>
        </p:spPr>
        <p:txBody>
          <a:bodyPr vert="horz" lIns="91440" tIns="45720" rIns="91440" bIns="45720" rtlCol="0" anchor="ctr">
            <a:normAutofit fontScale="97500" lnSpcReduction="10000"/>
          </a:bodyPr>
          <a:lstStyle/>
          <a:p>
            <a:pPr fontAlgn="ctr">
              <a:spcBef>
                <a:spcPct val="0"/>
              </a:spcBef>
            </a:pPr>
            <a:r>
              <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是否在指定媒介发布招标公告</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a:p>
            <a:pPr algn="r" fontAlgn="ctr">
              <a:spcBef>
                <a:spcPct val="0"/>
              </a:spcBef>
            </a:pPr>
            <a:r>
              <a:rPr lang="en-US"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“中国招标投标公共服务平台”或者项目所在地省级电子招标投标公共服务平台</a:t>
            </a:r>
          </a:p>
        </p:txBody>
      </p:sp>
    </p:spTree>
    <p:extLst>
      <p:ext uri="{BB962C8B-B14F-4D97-AF65-F5344CB8AC3E}">
        <p14:creationId xmlns:p14="http://schemas.microsoft.com/office/powerpoint/2010/main" val="3722910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公路工程招标投标管理重点</a:t>
            </a:r>
          </a:p>
        </p:txBody>
      </p:sp>
      <p:sp>
        <p:nvSpPr>
          <p:cNvPr id="6" name="标题 1"/>
          <p:cNvSpPr txBox="1">
            <a:spLocks/>
          </p:cNvSpPr>
          <p:nvPr/>
        </p:nvSpPr>
        <p:spPr>
          <a:xfrm>
            <a:off x="467544" y="1599642"/>
            <a:ext cx="8496944" cy="1625346"/>
          </a:xfrm>
          <a:prstGeom prst="rect">
            <a:avLst/>
          </a:prstGeom>
        </p:spPr>
        <p:txBody>
          <a:bodyPr vert="horz" lIns="91440" tIns="45720" rIns="91440" bIns="45720" rtlCol="0" anchor="ctr">
            <a:normAutofit fontScale="97500" lnSpcReduction="10000"/>
          </a:bodyPr>
          <a:lstStyle/>
          <a:p>
            <a:pPr fontAlgn="ctr">
              <a:spcBef>
                <a:spcPct val="0"/>
              </a:spcBef>
            </a:pPr>
            <a:r>
              <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资审文件或招标文件出售的时间是否符合规定</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a:p>
            <a:pPr algn="r" fontAlgn="ctr">
              <a:spcBef>
                <a:spcPct val="0"/>
              </a:spcBef>
            </a:pPr>
            <a:r>
              <a:rPr lang="en-US"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不少于</a:t>
            </a:r>
            <a:r>
              <a:rPr lang="en-US"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日</a:t>
            </a:r>
            <a:endParaRPr lang="zh-CN"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a:p>
            <a:pPr algn="r" fontAlgn="ctr">
              <a:spcBef>
                <a:spcPct val="0"/>
              </a:spcBef>
            </a:pPr>
            <a:endParaRPr lang="zh-CN"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22910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公路工程招标投标管理重点</a:t>
            </a:r>
          </a:p>
        </p:txBody>
      </p:sp>
      <p:sp>
        <p:nvSpPr>
          <p:cNvPr id="6" name="标题 1"/>
          <p:cNvSpPr txBox="1">
            <a:spLocks/>
          </p:cNvSpPr>
          <p:nvPr/>
        </p:nvSpPr>
        <p:spPr>
          <a:xfrm>
            <a:off x="467544" y="1599642"/>
            <a:ext cx="8496944" cy="1625346"/>
          </a:xfrm>
          <a:prstGeom prst="rect">
            <a:avLst/>
          </a:prstGeom>
        </p:spPr>
        <p:txBody>
          <a:bodyPr vert="horz" lIns="91440" tIns="45720" rIns="91440" bIns="45720" rtlCol="0" anchor="ctr">
            <a:normAutofit fontScale="97500"/>
          </a:bodyPr>
          <a:lstStyle/>
          <a:p>
            <a:pPr fontAlgn="ctr">
              <a:spcBef>
                <a:spcPct val="0"/>
              </a:spcBef>
            </a:pPr>
            <a:r>
              <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对资审文件或招标文件澄清或修改的时间是否符合规定</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22910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sldNum" sz="quarter" idx="10"/>
          </p:nvPr>
        </p:nvSpPr>
        <p:spPr bwMode="auto">
          <a:noFill/>
          <a:ln>
            <a:miter lim="800000"/>
            <a:headEnd/>
            <a:tailEnd/>
          </a:ln>
        </p:spPr>
        <p:txBody>
          <a:bodyPr anchor="t"/>
          <a:lstStyle/>
          <a:p>
            <a:fld id="{A2848E98-E266-45CC-8753-4ADE5399DB4F}" type="slidenum">
              <a:rPr lang="en-US" altLang="zh-CN" smtClean="0">
                <a:solidFill>
                  <a:schemeClr val="tx1"/>
                </a:solidFill>
                <a:ea typeface="宋体" charset="-122"/>
              </a:rPr>
              <a:pPr/>
              <a:t>68</a:t>
            </a:fld>
            <a:endParaRPr lang="en-US" altLang="zh-CN">
              <a:solidFill>
                <a:schemeClr val="tx1"/>
              </a:solidFill>
              <a:ea typeface="宋体" charset="-122"/>
            </a:endParaRPr>
          </a:p>
        </p:txBody>
      </p:sp>
      <p:sp>
        <p:nvSpPr>
          <p:cNvPr id="10245" name="Rectangle 3"/>
          <p:cNvSpPr txBox="1">
            <a:spLocks noRot="1" noChangeArrowheads="1"/>
          </p:cNvSpPr>
          <p:nvPr/>
        </p:nvSpPr>
        <p:spPr bwMode="auto">
          <a:xfrm>
            <a:off x="1035844" y="696516"/>
            <a:ext cx="7777163" cy="3455194"/>
          </a:xfrm>
          <a:prstGeom prst="rect">
            <a:avLst/>
          </a:prstGeom>
          <a:noFill/>
          <a:ln w="9525">
            <a:noFill/>
            <a:miter lim="800000"/>
            <a:headEnd/>
            <a:tailEnd/>
          </a:ln>
        </p:spPr>
        <p:txBody>
          <a:bodyPr lIns="71323" tIns="35662" rIns="71323" bIns="35662"/>
          <a:lstStyle/>
          <a:p>
            <a:pPr algn="ctr">
              <a:lnSpc>
                <a:spcPct val="130000"/>
              </a:lnSpc>
              <a:spcBef>
                <a:spcPts val="468"/>
              </a:spcBef>
              <a:buClr>
                <a:srgbClr val="FFC000"/>
              </a:buClr>
              <a:buSzPct val="80000"/>
              <a:defRPr/>
            </a:pPr>
            <a:r>
              <a:rPr lang="en-US" altLang="zh-CN" sz="2500" b="1" dirty="0">
                <a:latin typeface="黑体" pitchFamily="49" charset="-122"/>
                <a:ea typeface="黑体" pitchFamily="49" charset="-122"/>
              </a:rPr>
              <a:t>《</a:t>
            </a:r>
            <a:r>
              <a:rPr lang="zh-CN" altLang="en-US" sz="2500" b="1" dirty="0">
                <a:latin typeface="黑体" pitchFamily="49" charset="-122"/>
                <a:ea typeface="黑体" pitchFamily="49" charset="-122"/>
              </a:rPr>
              <a:t>中华人民共和国招标投标法实施条例</a:t>
            </a:r>
            <a:r>
              <a:rPr lang="en-US" altLang="zh-CN" sz="2500" b="1" dirty="0">
                <a:latin typeface="黑体" pitchFamily="49" charset="-122"/>
                <a:ea typeface="黑体" pitchFamily="49" charset="-122"/>
              </a:rPr>
              <a:t>》</a:t>
            </a:r>
          </a:p>
          <a:p>
            <a:pPr algn="ctr">
              <a:lnSpc>
                <a:spcPct val="130000"/>
              </a:lnSpc>
              <a:spcBef>
                <a:spcPts val="468"/>
              </a:spcBef>
              <a:buClr>
                <a:srgbClr val="FFC000"/>
              </a:buClr>
              <a:buSzPct val="80000"/>
              <a:defRPr/>
            </a:pPr>
            <a:r>
              <a:rPr lang="zh-CN" altLang="en-US" sz="1900" b="1" dirty="0">
                <a:solidFill>
                  <a:srgbClr val="FF0000"/>
                </a:solidFill>
                <a:latin typeface="黑体" pitchFamily="49" charset="-122"/>
                <a:ea typeface="黑体" pitchFamily="49" charset="-122"/>
              </a:rPr>
              <a:t>国务院令 第</a:t>
            </a:r>
            <a:r>
              <a:rPr lang="en-US" altLang="zh-CN" sz="1900" b="1" dirty="0">
                <a:solidFill>
                  <a:srgbClr val="FF0000"/>
                </a:solidFill>
                <a:latin typeface="黑体" pitchFamily="49" charset="-122"/>
                <a:ea typeface="黑体" pitchFamily="49" charset="-122"/>
              </a:rPr>
              <a:t>613</a:t>
            </a:r>
            <a:r>
              <a:rPr lang="zh-CN" altLang="en-US" sz="1900" b="1" dirty="0">
                <a:solidFill>
                  <a:srgbClr val="FF0000"/>
                </a:solidFill>
                <a:latin typeface="黑体" pitchFamily="49" charset="-122"/>
                <a:ea typeface="黑体" pitchFamily="49" charset="-122"/>
              </a:rPr>
              <a:t>号</a:t>
            </a:r>
            <a:endParaRPr lang="en-US" altLang="zh-CN" sz="1900" b="1" dirty="0">
              <a:solidFill>
                <a:srgbClr val="FF0000"/>
              </a:solidFill>
              <a:latin typeface="黑体" pitchFamily="49" charset="-122"/>
              <a:ea typeface="黑体" pitchFamily="49" charset="-122"/>
            </a:endParaRPr>
          </a:p>
          <a:p>
            <a:pPr indent="279845" algn="just">
              <a:lnSpc>
                <a:spcPct val="130000"/>
              </a:lnSpc>
              <a:defRPr/>
            </a:pPr>
            <a:r>
              <a:rPr lang="zh-CN" altLang="en-US" sz="2200" b="1" dirty="0">
                <a:latin typeface="黑体" pitchFamily="49" charset="-122"/>
                <a:ea typeface="黑体" pitchFamily="49" charset="-122"/>
              </a:rPr>
              <a:t>第二十一条　招标人可以对已发出的资格预审文件或者招标文件进行必要的澄清或者修改。</a:t>
            </a:r>
            <a:r>
              <a:rPr lang="zh-CN" altLang="en-US" sz="2200" b="1" dirty="0">
                <a:solidFill>
                  <a:srgbClr val="FF0000"/>
                </a:solidFill>
                <a:latin typeface="黑体" pitchFamily="49" charset="-122"/>
                <a:ea typeface="黑体" pitchFamily="49" charset="-122"/>
              </a:rPr>
              <a:t>澄清或者修改的内容可能影响资格预审申请文件或者投标文件编制的，</a:t>
            </a:r>
            <a:r>
              <a:rPr lang="zh-CN" altLang="en-US" sz="2200" b="1" dirty="0">
                <a:latin typeface="黑体" pitchFamily="49" charset="-122"/>
                <a:ea typeface="黑体" pitchFamily="49" charset="-122"/>
              </a:rPr>
              <a:t>招标人应当在提交资格预审申请文件截止时间至少</a:t>
            </a:r>
            <a:r>
              <a:rPr lang="en-US" altLang="en-US" sz="2200" b="1" dirty="0">
                <a:solidFill>
                  <a:srgbClr val="FF3300"/>
                </a:solidFill>
                <a:latin typeface="黑体" pitchFamily="49" charset="-122"/>
                <a:ea typeface="黑体" pitchFamily="49" charset="-122"/>
              </a:rPr>
              <a:t>3</a:t>
            </a:r>
            <a:r>
              <a:rPr lang="zh-CN" altLang="en-US" sz="2200" b="1" dirty="0">
                <a:solidFill>
                  <a:srgbClr val="FF3300"/>
                </a:solidFill>
                <a:latin typeface="黑体" pitchFamily="49" charset="-122"/>
                <a:ea typeface="黑体" pitchFamily="49" charset="-122"/>
              </a:rPr>
              <a:t>日</a:t>
            </a:r>
            <a:r>
              <a:rPr lang="zh-CN" altLang="en-US" sz="2200" b="1" dirty="0">
                <a:latin typeface="黑体" pitchFamily="49" charset="-122"/>
                <a:ea typeface="黑体" pitchFamily="49" charset="-122"/>
              </a:rPr>
              <a:t>前，或者投标截止时间至少</a:t>
            </a:r>
            <a:r>
              <a:rPr lang="en-US" altLang="en-US" sz="2200" b="1" dirty="0">
                <a:solidFill>
                  <a:srgbClr val="FF0000"/>
                </a:solidFill>
                <a:latin typeface="黑体" pitchFamily="49" charset="-122"/>
                <a:ea typeface="黑体" pitchFamily="49" charset="-122"/>
              </a:rPr>
              <a:t>15</a:t>
            </a:r>
            <a:r>
              <a:rPr lang="zh-CN" altLang="en-US" sz="2200" b="1" dirty="0">
                <a:solidFill>
                  <a:srgbClr val="FF0000"/>
                </a:solidFill>
                <a:latin typeface="黑体" pitchFamily="49" charset="-122"/>
                <a:ea typeface="黑体" pitchFamily="49" charset="-122"/>
              </a:rPr>
              <a:t>日</a:t>
            </a:r>
            <a:r>
              <a:rPr lang="zh-CN" altLang="en-US" sz="2200" b="1" dirty="0">
                <a:latin typeface="黑体" pitchFamily="49" charset="-122"/>
                <a:ea typeface="黑体" pitchFamily="49" charset="-122"/>
              </a:rPr>
              <a:t>前，以书面形式通知</a:t>
            </a:r>
            <a:r>
              <a:rPr lang="zh-CN" altLang="en-US" sz="2200" b="1" dirty="0">
                <a:solidFill>
                  <a:srgbClr val="FF3300"/>
                </a:solidFill>
                <a:latin typeface="黑体" pitchFamily="49" charset="-122"/>
                <a:ea typeface="黑体" pitchFamily="49" charset="-122"/>
              </a:rPr>
              <a:t>所有获取资格预审文件或者招标文件的潜在投标人</a:t>
            </a:r>
            <a:r>
              <a:rPr lang="zh-CN" altLang="en-US" sz="2200" b="1" dirty="0">
                <a:latin typeface="黑体" pitchFamily="49" charset="-122"/>
                <a:ea typeface="黑体" pitchFamily="49" charset="-122"/>
              </a:rPr>
              <a:t>；不足</a:t>
            </a:r>
            <a:r>
              <a:rPr lang="en-US" altLang="en-US" sz="2200" b="1" dirty="0">
                <a:latin typeface="黑体" pitchFamily="49" charset="-122"/>
                <a:ea typeface="黑体" pitchFamily="49" charset="-122"/>
              </a:rPr>
              <a:t>3</a:t>
            </a:r>
            <a:r>
              <a:rPr lang="zh-CN" altLang="en-US" sz="2200" b="1" dirty="0">
                <a:latin typeface="黑体" pitchFamily="49" charset="-122"/>
                <a:ea typeface="黑体" pitchFamily="49" charset="-122"/>
              </a:rPr>
              <a:t>日或者</a:t>
            </a:r>
            <a:r>
              <a:rPr lang="en-US" altLang="en-US" sz="2200" b="1" dirty="0">
                <a:latin typeface="黑体" pitchFamily="49" charset="-122"/>
                <a:ea typeface="黑体" pitchFamily="49" charset="-122"/>
              </a:rPr>
              <a:t>15</a:t>
            </a:r>
            <a:r>
              <a:rPr lang="zh-CN" altLang="en-US" sz="2200" b="1" dirty="0">
                <a:latin typeface="黑体" pitchFamily="49" charset="-122"/>
                <a:ea typeface="黑体" pitchFamily="49" charset="-122"/>
              </a:rPr>
              <a:t>日的，招标人应当</a:t>
            </a:r>
            <a:r>
              <a:rPr lang="zh-CN" altLang="en-US" sz="2200" b="1" dirty="0">
                <a:solidFill>
                  <a:srgbClr val="FF0000"/>
                </a:solidFill>
                <a:latin typeface="黑体" pitchFamily="49" charset="-122"/>
                <a:ea typeface="黑体" pitchFamily="49" charset="-122"/>
              </a:rPr>
              <a:t>顺延提交资格预审申请文件或者投标文件的截止时间</a:t>
            </a:r>
            <a:r>
              <a:rPr lang="zh-CN" altLang="en-US" sz="2200" b="1" dirty="0">
                <a:latin typeface="黑体" pitchFamily="49" charset="-122"/>
                <a:ea typeface="黑体" pitchFamily="49" charset="-122"/>
              </a:rPr>
              <a:t>。</a:t>
            </a:r>
            <a:endParaRPr lang="zh-CN" altLang="en-US" sz="2500" b="1" dirty="0">
              <a:latin typeface="黑体" pitchFamily="49" charset="-122"/>
              <a:ea typeface="黑体" pitchFamily="49" charset="-122"/>
              <a:cs typeface="楷体" pitchFamily="49" charset="-122"/>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公路工程招标投标管理重点</a:t>
            </a:r>
          </a:p>
        </p:txBody>
      </p:sp>
      <p:sp>
        <p:nvSpPr>
          <p:cNvPr id="6" name="标题 1"/>
          <p:cNvSpPr txBox="1">
            <a:spLocks/>
          </p:cNvSpPr>
          <p:nvPr/>
        </p:nvSpPr>
        <p:spPr>
          <a:xfrm>
            <a:off x="467544" y="1599642"/>
            <a:ext cx="8496944" cy="1625346"/>
          </a:xfrm>
          <a:prstGeom prst="rect">
            <a:avLst/>
          </a:prstGeom>
        </p:spPr>
        <p:txBody>
          <a:bodyPr vert="horz" lIns="91440" tIns="45720" rIns="91440" bIns="45720" rtlCol="0" anchor="ctr">
            <a:normAutofit fontScale="97500" lnSpcReduction="10000"/>
          </a:bodyPr>
          <a:lstStyle/>
          <a:p>
            <a:pPr fontAlgn="ctr">
              <a:spcBef>
                <a:spcPct val="0"/>
              </a:spcBef>
            </a:pPr>
            <a:r>
              <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7</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提交资审申请文件或投标文件的时间是否符合规定</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a:p>
            <a:pPr algn="r" fontAlgn="ctr">
              <a:spcBef>
                <a:spcPct val="0"/>
              </a:spcBef>
            </a:pPr>
            <a:r>
              <a:rPr lang="en-US"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不少于</a:t>
            </a:r>
            <a:r>
              <a:rPr lang="en-US"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20</a:t>
            </a:r>
            <a:r>
              <a:rPr lang="zh-CN" altLang="en-US"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日或</a:t>
            </a:r>
            <a:r>
              <a:rPr lang="en-US"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日</a:t>
            </a:r>
            <a:endParaRPr lang="zh-CN"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a:p>
            <a:pPr fontAlgn="ctr">
              <a:spcBef>
                <a:spcPct val="0"/>
              </a:spcBef>
            </a:pPr>
            <a:endParaRPr lang="en-US" altLang="zh-CN" sz="33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22910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sldNum" sz="quarter" idx="10"/>
          </p:nvPr>
        </p:nvSpPr>
        <p:spPr bwMode="auto">
          <a:noFill/>
          <a:ln>
            <a:miter lim="800000"/>
            <a:headEnd/>
            <a:tailEnd/>
          </a:ln>
        </p:spPr>
        <p:txBody>
          <a:bodyPr anchor="t"/>
          <a:lstStyle/>
          <a:p>
            <a:fld id="{F932826C-8452-4B35-9426-5F25598A5B36}" type="slidenum">
              <a:rPr lang="en-US" altLang="zh-CN">
                <a:solidFill>
                  <a:schemeClr val="tx1"/>
                </a:solidFill>
                <a:ea typeface="宋体" charset="-122"/>
              </a:rPr>
              <a:pPr/>
              <a:t>7</a:t>
            </a:fld>
            <a:endParaRPr lang="en-US" altLang="zh-CN">
              <a:solidFill>
                <a:schemeClr val="tx1"/>
              </a:solidFill>
              <a:ea typeface="宋体" charset="-122"/>
            </a:endParaRPr>
          </a:p>
        </p:txBody>
      </p:sp>
      <p:sp>
        <p:nvSpPr>
          <p:cNvPr id="23556" name="文本框 8"/>
          <p:cNvSpPr txBox="1">
            <a:spLocks noChangeArrowheads="1"/>
          </p:cNvSpPr>
          <p:nvPr/>
        </p:nvSpPr>
        <p:spPr bwMode="auto">
          <a:xfrm>
            <a:off x="541735" y="73819"/>
            <a:ext cx="1890713" cy="364408"/>
          </a:xfrm>
          <a:prstGeom prst="rect">
            <a:avLst/>
          </a:prstGeom>
          <a:noFill/>
          <a:ln w="9525">
            <a:noFill/>
            <a:miter lim="800000"/>
            <a:headEnd/>
            <a:tailEnd/>
          </a:ln>
        </p:spPr>
        <p:txBody>
          <a:bodyPr lIns="71323" tIns="35662" rIns="71323" bIns="35662">
            <a:spAutoFit/>
          </a:bodyPr>
          <a:lstStyle/>
          <a:p>
            <a:r>
              <a:rPr lang="zh-CN" altLang="en-US" sz="1900" b="1" dirty="0">
                <a:latin typeface="黑体" pitchFamily="49" charset="-122"/>
                <a:ea typeface="黑体" pitchFamily="49" charset="-122"/>
              </a:rPr>
              <a:t>适用法律</a:t>
            </a:r>
          </a:p>
        </p:txBody>
      </p:sp>
      <p:sp>
        <p:nvSpPr>
          <p:cNvPr id="10245" name="Rectangle 3"/>
          <p:cNvSpPr txBox="1">
            <a:spLocks noRot="1" noChangeArrowheads="1"/>
          </p:cNvSpPr>
          <p:nvPr/>
        </p:nvSpPr>
        <p:spPr bwMode="auto">
          <a:xfrm>
            <a:off x="1035844" y="696516"/>
            <a:ext cx="7777163" cy="3455194"/>
          </a:xfrm>
          <a:prstGeom prst="rect">
            <a:avLst/>
          </a:prstGeom>
          <a:noFill/>
          <a:ln w="9525">
            <a:noFill/>
            <a:miter lim="800000"/>
            <a:headEnd/>
            <a:tailEnd/>
          </a:ln>
        </p:spPr>
        <p:txBody>
          <a:bodyPr lIns="71323" tIns="35662" rIns="71323" bIns="35662"/>
          <a:lstStyle/>
          <a:p>
            <a:pPr marL="356616" indent="-356616" algn="just">
              <a:lnSpc>
                <a:spcPct val="150000"/>
              </a:lnSpc>
              <a:spcAft>
                <a:spcPts val="468"/>
              </a:spcAft>
              <a:buClr>
                <a:schemeClr val="tx1">
                  <a:lumMod val="95000"/>
                  <a:lumOff val="5000"/>
                </a:schemeClr>
              </a:buClr>
              <a:buSzPct val="83000"/>
              <a:buFont typeface="Wingdings" panose="05000000000000000000" pitchFamily="2" charset="2"/>
              <a:buChar char="u"/>
              <a:defRPr/>
            </a:pPr>
            <a:r>
              <a:rPr lang="zh-CN" altLang="en-US" sz="2800" b="1" dirty="0">
                <a:solidFill>
                  <a:srgbClr val="FF0000"/>
                </a:solidFill>
                <a:latin typeface="微软雅黑" panose="020B0503020204020204" pitchFamily="34" charset="-122"/>
                <a:ea typeface="微软雅黑" panose="020B0503020204020204" pitchFamily="34" charset="-122"/>
              </a:rPr>
              <a:t>法的效力等级</a:t>
            </a:r>
            <a:r>
              <a:rPr lang="zh-CN" altLang="en-US" sz="2800" b="1" dirty="0">
                <a:latin typeface="微软雅黑" panose="020B0503020204020204" pitchFamily="34" charset="-122"/>
                <a:ea typeface="微软雅黑" panose="020B0503020204020204" pitchFamily="34" charset="-122"/>
              </a:rPr>
              <a:t>：宪法</a:t>
            </a:r>
            <a:r>
              <a:rPr lang="en-US" altLang="zh-CN" sz="2800" b="1" dirty="0">
                <a:latin typeface="微软雅黑" panose="020B0503020204020204" pitchFamily="34" charset="-122"/>
                <a:ea typeface="微软雅黑" panose="020B0503020204020204" pitchFamily="34" charset="-122"/>
              </a:rPr>
              <a:t>&gt;</a:t>
            </a:r>
            <a:r>
              <a:rPr lang="zh-CN" altLang="en-US" sz="2800" b="1" dirty="0">
                <a:latin typeface="微软雅黑" panose="020B0503020204020204" pitchFamily="34" charset="-122"/>
                <a:ea typeface="微软雅黑" panose="020B0503020204020204" pitchFamily="34" charset="-122"/>
              </a:rPr>
              <a:t>法律</a:t>
            </a:r>
            <a:r>
              <a:rPr lang="en-US" altLang="zh-CN" sz="2800" b="1" dirty="0">
                <a:latin typeface="微软雅黑" panose="020B0503020204020204" pitchFamily="34" charset="-122"/>
                <a:ea typeface="微软雅黑" panose="020B0503020204020204" pitchFamily="34" charset="-122"/>
              </a:rPr>
              <a:t>&gt;</a:t>
            </a:r>
            <a:r>
              <a:rPr lang="zh-CN" altLang="en-US" sz="2800" b="1" dirty="0">
                <a:latin typeface="微软雅黑" panose="020B0503020204020204" pitchFamily="34" charset="-122"/>
                <a:ea typeface="微软雅黑" panose="020B0503020204020204" pitchFamily="34" charset="-122"/>
              </a:rPr>
              <a:t>行政法规</a:t>
            </a:r>
            <a:r>
              <a:rPr lang="en-US" altLang="zh-CN" sz="2800" b="1" dirty="0">
                <a:latin typeface="微软雅黑" panose="020B0503020204020204" pitchFamily="34" charset="-122"/>
                <a:ea typeface="微软雅黑" panose="020B0503020204020204" pitchFamily="34" charset="-122"/>
              </a:rPr>
              <a:t>&gt;</a:t>
            </a:r>
            <a:r>
              <a:rPr lang="zh-CN" altLang="en-US" sz="2800" b="1" dirty="0">
                <a:latin typeface="微软雅黑" panose="020B0503020204020204" pitchFamily="34" charset="-122"/>
                <a:ea typeface="微软雅黑" panose="020B0503020204020204" pitchFamily="34" charset="-122"/>
              </a:rPr>
              <a:t>地方性法规、部门规章、地方政府规章；</a:t>
            </a:r>
            <a:endParaRPr lang="en-US" altLang="zh-CN" sz="2800" b="1" dirty="0">
              <a:latin typeface="微软雅黑" panose="020B0503020204020204" pitchFamily="34" charset="-122"/>
              <a:ea typeface="微软雅黑" panose="020B0503020204020204" pitchFamily="34" charset="-122"/>
            </a:endParaRPr>
          </a:p>
          <a:p>
            <a:pPr marL="356616" indent="-356616" algn="just">
              <a:lnSpc>
                <a:spcPct val="150000"/>
              </a:lnSpc>
              <a:spcAft>
                <a:spcPts val="468"/>
              </a:spcAft>
              <a:buClr>
                <a:schemeClr val="tx1">
                  <a:lumMod val="95000"/>
                  <a:lumOff val="5000"/>
                </a:schemeClr>
              </a:buClr>
              <a:buSzPct val="83000"/>
              <a:buFont typeface="Wingdings" panose="05000000000000000000" pitchFamily="2" charset="2"/>
              <a:buChar char="u"/>
              <a:defRPr/>
            </a:pPr>
            <a:r>
              <a:rPr lang="zh-CN" altLang="en-US" sz="2800" b="1" dirty="0">
                <a:latin typeface="微软雅黑" panose="020B0503020204020204" pitchFamily="34" charset="-122"/>
                <a:ea typeface="微软雅黑" panose="020B0503020204020204" pitchFamily="34" charset="-122"/>
              </a:rPr>
              <a:t>地方性法规</a:t>
            </a:r>
            <a:r>
              <a:rPr lang="en-US" altLang="zh-CN" sz="2800" b="1" dirty="0">
                <a:latin typeface="微软雅黑" panose="020B0503020204020204" pitchFamily="34" charset="-122"/>
                <a:ea typeface="微软雅黑" panose="020B0503020204020204" pitchFamily="34" charset="-122"/>
              </a:rPr>
              <a:t>&gt;</a:t>
            </a:r>
            <a:r>
              <a:rPr lang="zh-CN" altLang="en-US" sz="2800" b="1" dirty="0">
                <a:latin typeface="微软雅黑" panose="020B0503020204020204" pitchFamily="34" charset="-122"/>
                <a:ea typeface="微软雅黑" panose="020B0503020204020204" pitchFamily="34" charset="-122"/>
              </a:rPr>
              <a:t>本级和下级地方政府规章；</a:t>
            </a:r>
            <a:endParaRPr lang="en-US" altLang="zh-CN" sz="2800" b="1" dirty="0">
              <a:latin typeface="微软雅黑" panose="020B0503020204020204" pitchFamily="34" charset="-122"/>
              <a:ea typeface="微软雅黑" panose="020B0503020204020204" pitchFamily="34" charset="-122"/>
            </a:endParaRPr>
          </a:p>
          <a:p>
            <a:pPr marL="356616" indent="-356616" algn="just">
              <a:lnSpc>
                <a:spcPct val="150000"/>
              </a:lnSpc>
              <a:spcAft>
                <a:spcPts val="468"/>
              </a:spcAft>
              <a:buClr>
                <a:schemeClr val="tx1">
                  <a:lumMod val="95000"/>
                  <a:lumOff val="5000"/>
                </a:schemeClr>
              </a:buClr>
              <a:buSzPct val="83000"/>
              <a:buFont typeface="Wingdings" panose="05000000000000000000" pitchFamily="2" charset="2"/>
              <a:buChar char="u"/>
              <a:defRPr/>
            </a:pPr>
            <a:r>
              <a:rPr lang="zh-CN" altLang="en-US" sz="2800" b="1" dirty="0">
                <a:latin typeface="微软雅黑" panose="020B0503020204020204" pitchFamily="34" charset="-122"/>
                <a:ea typeface="微软雅黑" panose="020B0503020204020204" pitchFamily="34" charset="-122"/>
                <a:sym typeface="+mn-lt"/>
              </a:rPr>
              <a:t>部门规章之间、部门规章与地方政府规章之间具有同等效力，在各自的权限范围内施行。</a:t>
            </a:r>
            <a:endParaRPr lang="en-US" altLang="zh-CN" sz="2800" b="1"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sldNum" sz="quarter" idx="10"/>
          </p:nvPr>
        </p:nvSpPr>
        <p:spPr bwMode="auto">
          <a:noFill/>
          <a:ln>
            <a:miter lim="800000"/>
            <a:headEnd/>
            <a:tailEnd/>
          </a:ln>
        </p:spPr>
        <p:txBody>
          <a:bodyPr anchor="t"/>
          <a:lstStyle/>
          <a:p>
            <a:fld id="{A2848E98-E266-45CC-8753-4ADE5399DB4F}" type="slidenum">
              <a:rPr lang="en-US" altLang="zh-CN" smtClean="0">
                <a:solidFill>
                  <a:schemeClr val="tx1"/>
                </a:solidFill>
                <a:ea typeface="宋体" charset="-122"/>
              </a:rPr>
              <a:pPr/>
              <a:t>70</a:t>
            </a:fld>
            <a:endParaRPr lang="en-US" altLang="zh-CN">
              <a:solidFill>
                <a:schemeClr val="tx1"/>
              </a:solidFill>
              <a:ea typeface="宋体" charset="-122"/>
            </a:endParaRPr>
          </a:p>
        </p:txBody>
      </p:sp>
      <p:sp>
        <p:nvSpPr>
          <p:cNvPr id="10245" name="Rectangle 3"/>
          <p:cNvSpPr txBox="1">
            <a:spLocks noRot="1" noChangeArrowheads="1"/>
          </p:cNvSpPr>
          <p:nvPr/>
        </p:nvSpPr>
        <p:spPr bwMode="auto">
          <a:xfrm>
            <a:off x="1035844" y="696516"/>
            <a:ext cx="7777163" cy="3455194"/>
          </a:xfrm>
          <a:prstGeom prst="rect">
            <a:avLst/>
          </a:prstGeom>
          <a:noFill/>
          <a:ln w="9525">
            <a:noFill/>
            <a:miter lim="800000"/>
            <a:headEnd/>
            <a:tailEnd/>
          </a:ln>
        </p:spPr>
        <p:txBody>
          <a:bodyPr lIns="71323" tIns="35662" rIns="71323" bIns="35662"/>
          <a:lstStyle/>
          <a:p>
            <a:pPr algn="ctr">
              <a:lnSpc>
                <a:spcPct val="130000"/>
              </a:lnSpc>
              <a:spcBef>
                <a:spcPts val="468"/>
              </a:spcBef>
              <a:buClr>
                <a:srgbClr val="FFC000"/>
              </a:buClr>
              <a:buSzPct val="80000"/>
              <a:defRPr/>
            </a:pPr>
            <a:r>
              <a:rPr lang="en-US" altLang="zh-CN" sz="2800" b="1" dirty="0">
                <a:latin typeface="黑体" pitchFamily="49" charset="-122"/>
                <a:ea typeface="黑体" pitchFamily="49" charset="-122"/>
              </a:rPr>
              <a:t>《</a:t>
            </a:r>
            <a:r>
              <a:rPr lang="zh-CN" altLang="en-US" sz="2800" b="1" dirty="0">
                <a:latin typeface="黑体" pitchFamily="49" charset="-122"/>
                <a:ea typeface="黑体" pitchFamily="49" charset="-122"/>
              </a:rPr>
              <a:t>中华人民共和国招标投标法</a:t>
            </a:r>
            <a:r>
              <a:rPr lang="en-US" altLang="zh-CN" sz="2800" b="1" dirty="0">
                <a:latin typeface="黑体" pitchFamily="49" charset="-122"/>
                <a:ea typeface="黑体" pitchFamily="49" charset="-122"/>
              </a:rPr>
              <a:t>》</a:t>
            </a:r>
          </a:p>
          <a:p>
            <a:pPr indent="279845" algn="just">
              <a:lnSpc>
                <a:spcPct val="130000"/>
              </a:lnSpc>
              <a:spcBef>
                <a:spcPts val="1200"/>
              </a:spcBef>
              <a:defRPr/>
            </a:pPr>
            <a:r>
              <a:rPr lang="zh-CN" altLang="zh-CN" sz="2400" b="1" dirty="0">
                <a:latin typeface="黑体" pitchFamily="49" charset="-122"/>
                <a:ea typeface="黑体" pitchFamily="49" charset="-122"/>
              </a:rPr>
              <a:t>第二十四条　招标人应当确定投标人编制投标文件所需要的合理时间；但是，</a:t>
            </a:r>
            <a:r>
              <a:rPr lang="zh-CN" altLang="zh-CN" sz="2400" b="1" dirty="0">
                <a:solidFill>
                  <a:srgbClr val="FF0000"/>
                </a:solidFill>
                <a:latin typeface="黑体" pitchFamily="49" charset="-122"/>
                <a:ea typeface="黑体" pitchFamily="49" charset="-122"/>
              </a:rPr>
              <a:t>依法必须进行招标的项目</a:t>
            </a:r>
            <a:r>
              <a:rPr lang="zh-CN" altLang="zh-CN" sz="2400" b="1" dirty="0">
                <a:latin typeface="黑体" pitchFamily="49" charset="-122"/>
                <a:ea typeface="黑体" pitchFamily="49" charset="-122"/>
              </a:rPr>
              <a:t>，自招标文件开始发出之日起至投标人提交投标文件截止之日止，</a:t>
            </a:r>
            <a:r>
              <a:rPr lang="zh-CN" altLang="zh-CN" sz="2400" b="1" dirty="0">
                <a:solidFill>
                  <a:srgbClr val="FF0000"/>
                </a:solidFill>
                <a:latin typeface="黑体" pitchFamily="49" charset="-122"/>
                <a:ea typeface="黑体" pitchFamily="49" charset="-122"/>
              </a:rPr>
              <a:t>最短不得少于二十日</a:t>
            </a:r>
            <a:r>
              <a:rPr lang="zh-CN" altLang="zh-CN" sz="2400" b="1" dirty="0">
                <a:latin typeface="黑体" pitchFamily="49" charset="-122"/>
                <a:ea typeface="黑体" pitchFamily="49" charset="-122"/>
              </a:rPr>
              <a:t>。</a:t>
            </a:r>
            <a:endParaRPr lang="zh-CN" altLang="en-US" sz="2500" b="1" dirty="0">
              <a:latin typeface="黑体" pitchFamily="49" charset="-122"/>
              <a:ea typeface="黑体" pitchFamily="49" charset="-122"/>
              <a:cs typeface="楷体" pitchFamily="49" charset="-122"/>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sldNum" sz="quarter" idx="10"/>
          </p:nvPr>
        </p:nvSpPr>
        <p:spPr bwMode="auto">
          <a:noFill/>
          <a:ln>
            <a:miter lim="800000"/>
            <a:headEnd/>
            <a:tailEnd/>
          </a:ln>
        </p:spPr>
        <p:txBody>
          <a:bodyPr anchor="t"/>
          <a:lstStyle/>
          <a:p>
            <a:fld id="{A2848E98-E266-45CC-8753-4ADE5399DB4F}" type="slidenum">
              <a:rPr lang="en-US" altLang="zh-CN" smtClean="0">
                <a:solidFill>
                  <a:schemeClr val="tx1"/>
                </a:solidFill>
                <a:ea typeface="宋体" charset="-122"/>
              </a:rPr>
              <a:pPr/>
              <a:t>71</a:t>
            </a:fld>
            <a:endParaRPr lang="en-US" altLang="zh-CN">
              <a:solidFill>
                <a:schemeClr val="tx1"/>
              </a:solidFill>
              <a:ea typeface="宋体" charset="-122"/>
            </a:endParaRPr>
          </a:p>
        </p:txBody>
      </p:sp>
      <p:sp>
        <p:nvSpPr>
          <p:cNvPr id="10245" name="Rectangle 3"/>
          <p:cNvSpPr txBox="1">
            <a:spLocks noRot="1" noChangeArrowheads="1"/>
          </p:cNvSpPr>
          <p:nvPr/>
        </p:nvSpPr>
        <p:spPr bwMode="auto">
          <a:xfrm>
            <a:off x="1035844" y="696516"/>
            <a:ext cx="7777163" cy="3455194"/>
          </a:xfrm>
          <a:prstGeom prst="rect">
            <a:avLst/>
          </a:prstGeom>
          <a:noFill/>
          <a:ln w="9525">
            <a:noFill/>
            <a:miter lim="800000"/>
            <a:headEnd/>
            <a:tailEnd/>
          </a:ln>
        </p:spPr>
        <p:txBody>
          <a:bodyPr lIns="71323" tIns="35662" rIns="71323" bIns="35662"/>
          <a:lstStyle/>
          <a:p>
            <a:pPr algn="ctr">
              <a:lnSpc>
                <a:spcPct val="130000"/>
              </a:lnSpc>
              <a:spcBef>
                <a:spcPts val="468"/>
              </a:spcBef>
              <a:buClr>
                <a:srgbClr val="FFC000"/>
              </a:buClr>
              <a:buSzPct val="80000"/>
              <a:defRPr/>
            </a:pPr>
            <a:r>
              <a:rPr lang="en-US" altLang="zh-CN" sz="2500" b="1" dirty="0">
                <a:latin typeface="黑体" pitchFamily="49" charset="-122"/>
                <a:ea typeface="黑体" pitchFamily="49" charset="-122"/>
              </a:rPr>
              <a:t>《</a:t>
            </a:r>
            <a:r>
              <a:rPr lang="zh-CN" altLang="en-US" sz="2500" b="1" dirty="0">
                <a:latin typeface="黑体" pitchFamily="49" charset="-122"/>
                <a:ea typeface="黑体" pitchFamily="49" charset="-122"/>
              </a:rPr>
              <a:t>中华人民共和国招标投标法实施条例</a:t>
            </a:r>
            <a:r>
              <a:rPr lang="en-US" altLang="zh-CN" sz="2500" b="1" dirty="0">
                <a:latin typeface="黑体" pitchFamily="49" charset="-122"/>
                <a:ea typeface="黑体" pitchFamily="49" charset="-122"/>
              </a:rPr>
              <a:t>》</a:t>
            </a:r>
          </a:p>
          <a:p>
            <a:pPr algn="ctr">
              <a:lnSpc>
                <a:spcPct val="130000"/>
              </a:lnSpc>
              <a:spcBef>
                <a:spcPts val="468"/>
              </a:spcBef>
              <a:buClr>
                <a:srgbClr val="FFC000"/>
              </a:buClr>
              <a:buSzPct val="80000"/>
              <a:defRPr/>
            </a:pPr>
            <a:r>
              <a:rPr lang="zh-CN" altLang="en-US" sz="1900" b="1" dirty="0">
                <a:solidFill>
                  <a:srgbClr val="FF0000"/>
                </a:solidFill>
                <a:latin typeface="黑体" pitchFamily="49" charset="-122"/>
                <a:ea typeface="黑体" pitchFamily="49" charset="-122"/>
              </a:rPr>
              <a:t>国务院令 第</a:t>
            </a:r>
            <a:r>
              <a:rPr lang="en-US" altLang="zh-CN" sz="1900" b="1" dirty="0">
                <a:solidFill>
                  <a:srgbClr val="FF0000"/>
                </a:solidFill>
                <a:latin typeface="黑体" pitchFamily="49" charset="-122"/>
                <a:ea typeface="黑体" pitchFamily="49" charset="-122"/>
              </a:rPr>
              <a:t>613</a:t>
            </a:r>
            <a:r>
              <a:rPr lang="zh-CN" altLang="en-US" sz="1900" b="1" dirty="0">
                <a:solidFill>
                  <a:srgbClr val="FF0000"/>
                </a:solidFill>
                <a:latin typeface="黑体" pitchFamily="49" charset="-122"/>
                <a:ea typeface="黑体" pitchFamily="49" charset="-122"/>
              </a:rPr>
              <a:t>号</a:t>
            </a:r>
            <a:endParaRPr lang="en-US" altLang="zh-CN" sz="1900" b="1" dirty="0">
              <a:solidFill>
                <a:srgbClr val="FF0000"/>
              </a:solidFill>
              <a:latin typeface="黑体" pitchFamily="49" charset="-122"/>
              <a:ea typeface="黑体" pitchFamily="49" charset="-122"/>
            </a:endParaRPr>
          </a:p>
          <a:p>
            <a:pPr indent="279845" algn="just">
              <a:lnSpc>
                <a:spcPct val="130000"/>
              </a:lnSpc>
              <a:defRPr/>
            </a:pPr>
            <a:r>
              <a:rPr lang="zh-CN" altLang="zh-CN" sz="2200" b="1" dirty="0">
                <a:latin typeface="黑体" pitchFamily="49" charset="-122"/>
                <a:ea typeface="黑体" pitchFamily="49" charset="-122"/>
              </a:rPr>
              <a:t>第十七条　招标人应当合理确定提交资格预审申请文件的时间。依法必须进行招标的项目提交资格预审申请文件的时间，</a:t>
            </a:r>
            <a:r>
              <a:rPr lang="zh-CN" altLang="zh-CN" sz="2200" b="1" dirty="0">
                <a:solidFill>
                  <a:srgbClr val="FF0000"/>
                </a:solidFill>
                <a:latin typeface="黑体" pitchFamily="49" charset="-122"/>
                <a:ea typeface="黑体" pitchFamily="49" charset="-122"/>
              </a:rPr>
              <a:t>自资格预审文件停止发售之日起不得少于</a:t>
            </a:r>
            <a:r>
              <a:rPr lang="en-US" altLang="zh-CN" sz="2200" b="1" dirty="0">
                <a:solidFill>
                  <a:srgbClr val="FF0000"/>
                </a:solidFill>
                <a:latin typeface="黑体" pitchFamily="49" charset="-122"/>
                <a:ea typeface="黑体" pitchFamily="49" charset="-122"/>
              </a:rPr>
              <a:t>5</a:t>
            </a:r>
            <a:r>
              <a:rPr lang="zh-CN" altLang="zh-CN" sz="2200" b="1" dirty="0">
                <a:solidFill>
                  <a:srgbClr val="FF0000"/>
                </a:solidFill>
                <a:latin typeface="黑体" pitchFamily="49" charset="-122"/>
                <a:ea typeface="黑体" pitchFamily="49" charset="-122"/>
              </a:rPr>
              <a:t>日</a:t>
            </a:r>
            <a:r>
              <a:rPr lang="zh-CN" altLang="zh-CN" sz="2200" b="1" dirty="0">
                <a:latin typeface="黑体" pitchFamily="49" charset="-122"/>
                <a:ea typeface="黑体" pitchFamily="49" charset="-122"/>
              </a:rPr>
              <a:t>。</a:t>
            </a:r>
            <a:endParaRPr lang="zh-CN" altLang="en-US" sz="2500" b="1" dirty="0">
              <a:latin typeface="黑体" pitchFamily="49" charset="-122"/>
              <a:ea typeface="黑体" pitchFamily="49" charset="-122"/>
              <a:cs typeface="楷体" pitchFamily="49" charset="-122"/>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公路工程招标投标管理重点</a:t>
            </a:r>
          </a:p>
        </p:txBody>
      </p:sp>
      <p:sp>
        <p:nvSpPr>
          <p:cNvPr id="6" name="标题 1"/>
          <p:cNvSpPr txBox="1">
            <a:spLocks/>
          </p:cNvSpPr>
          <p:nvPr/>
        </p:nvSpPr>
        <p:spPr>
          <a:xfrm>
            <a:off x="467544" y="1599642"/>
            <a:ext cx="8496944" cy="1625346"/>
          </a:xfrm>
          <a:prstGeom prst="rect">
            <a:avLst/>
          </a:prstGeom>
        </p:spPr>
        <p:txBody>
          <a:bodyPr vert="horz" lIns="91440" tIns="45720" rIns="91440" bIns="45720" rtlCol="0" anchor="ctr">
            <a:normAutofit fontScale="97500"/>
          </a:bodyPr>
          <a:lstStyle/>
          <a:p>
            <a:pPr fontAlgn="ctr">
              <a:spcBef>
                <a:spcPct val="0"/>
              </a:spcBef>
            </a:pPr>
            <a:r>
              <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开标时间是否符合规定</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22910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232172" y="0"/>
            <a:ext cx="3245644" cy="5393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107523" name="Rectangle 6"/>
          <p:cNvSpPr>
            <a:spLocks noGrp="1" noChangeArrowheads="1"/>
          </p:cNvSpPr>
          <p:nvPr>
            <p:ph type="sldNum" sz="quarter" idx="10"/>
          </p:nvPr>
        </p:nvSpPr>
        <p:spPr bwMode="auto">
          <a:noFill/>
          <a:ln>
            <a:miter lim="800000"/>
            <a:headEnd/>
            <a:tailEnd/>
          </a:ln>
        </p:spPr>
        <p:txBody>
          <a:bodyPr anchor="t"/>
          <a:lstStyle/>
          <a:p>
            <a:fld id="{175B985D-0BE3-4C3C-8A46-AC3B3DD01D4C}" type="slidenum">
              <a:rPr lang="en-US" altLang="zh-CN" smtClean="0">
                <a:solidFill>
                  <a:schemeClr val="tx1"/>
                </a:solidFill>
                <a:ea typeface="宋体" charset="-122"/>
              </a:rPr>
              <a:pPr/>
              <a:t>73</a:t>
            </a:fld>
            <a:endParaRPr lang="en-US" altLang="zh-CN">
              <a:solidFill>
                <a:schemeClr val="tx1"/>
              </a:solidFill>
              <a:ea typeface="宋体" charset="-122"/>
            </a:endParaRPr>
          </a:p>
        </p:txBody>
      </p:sp>
      <p:sp>
        <p:nvSpPr>
          <p:cNvPr id="107525" name="文本框 8"/>
          <p:cNvSpPr txBox="1">
            <a:spLocks noChangeArrowheads="1"/>
          </p:cNvSpPr>
          <p:nvPr/>
        </p:nvSpPr>
        <p:spPr bwMode="auto">
          <a:xfrm>
            <a:off x="541736" y="73819"/>
            <a:ext cx="3058715"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107526" name="Rectangle 3"/>
          <p:cNvSpPr txBox="1">
            <a:spLocks noRot="1" noChangeArrowheads="1"/>
          </p:cNvSpPr>
          <p:nvPr/>
        </p:nvSpPr>
        <p:spPr bwMode="auto">
          <a:xfrm>
            <a:off x="1007269" y="1059656"/>
            <a:ext cx="7561660" cy="3132535"/>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pPr>
            <a:r>
              <a:rPr lang="zh-CN" altLang="en-US" sz="2800" b="1" dirty="0">
                <a:solidFill>
                  <a:srgbClr val="FF9900"/>
                </a:solidFill>
                <a:latin typeface="黑体" pitchFamily="49" charset="-122"/>
                <a:ea typeface="黑体" pitchFamily="49" charset="-122"/>
              </a:rPr>
              <a:t>第三十五条 </a:t>
            </a:r>
            <a:r>
              <a:rPr lang="zh-CN" altLang="en-US" sz="2800" b="1" dirty="0">
                <a:latin typeface="黑体" pitchFamily="49" charset="-122"/>
                <a:ea typeface="黑体" pitchFamily="49" charset="-122"/>
              </a:rPr>
              <a:t>开标应当在招标文件确定的提交投标文件截止时间的</a:t>
            </a:r>
            <a:r>
              <a:rPr lang="zh-CN" altLang="en-US" sz="2800" b="1" dirty="0">
                <a:solidFill>
                  <a:srgbClr val="FF0000"/>
                </a:solidFill>
                <a:latin typeface="黑体" pitchFamily="49" charset="-122"/>
                <a:ea typeface="黑体" pitchFamily="49" charset="-122"/>
              </a:rPr>
              <a:t>同一时间</a:t>
            </a:r>
            <a:r>
              <a:rPr lang="zh-CN" altLang="en-US" sz="2800" b="1" dirty="0">
                <a:latin typeface="黑体" pitchFamily="49" charset="-122"/>
                <a:ea typeface="黑体" pitchFamily="49" charset="-122"/>
              </a:rPr>
              <a:t>公开进行；开标地点应当为招标文件中预先确定的地点。</a:t>
            </a:r>
          </a:p>
          <a:p>
            <a:pPr algn="just">
              <a:lnSpc>
                <a:spcPct val="130000"/>
              </a:lnSpc>
              <a:spcBef>
                <a:spcPts val="468"/>
              </a:spcBef>
              <a:buClr>
                <a:srgbClr val="FFC000"/>
              </a:buClr>
              <a:buSzPct val="80000"/>
            </a:pPr>
            <a:r>
              <a:rPr lang="zh-CN" altLang="en-US" sz="2800" b="1" dirty="0">
                <a:latin typeface="黑体" pitchFamily="49" charset="-122"/>
                <a:ea typeface="黑体" pitchFamily="49" charset="-122"/>
              </a:rPr>
              <a:t>    投标人少于</a:t>
            </a:r>
            <a:r>
              <a:rPr lang="en-US" altLang="zh-CN" sz="2800" b="1" dirty="0">
                <a:latin typeface="黑体" pitchFamily="49" charset="-122"/>
                <a:ea typeface="黑体" pitchFamily="49" charset="-122"/>
              </a:rPr>
              <a:t>3</a:t>
            </a:r>
            <a:r>
              <a:rPr lang="zh-CN" altLang="en-US" sz="2800" b="1" dirty="0">
                <a:latin typeface="黑体" pitchFamily="49" charset="-122"/>
                <a:ea typeface="黑体" pitchFamily="49" charset="-122"/>
              </a:rPr>
              <a:t>个的，不得开标，投标文件</a:t>
            </a:r>
            <a:r>
              <a:rPr lang="zh-CN" altLang="en-US" sz="2800" b="1" dirty="0">
                <a:solidFill>
                  <a:srgbClr val="FF0000"/>
                </a:solidFill>
                <a:latin typeface="黑体" pitchFamily="49" charset="-122"/>
                <a:ea typeface="黑体" pitchFamily="49" charset="-122"/>
              </a:rPr>
              <a:t>应当当场退还</a:t>
            </a:r>
            <a:r>
              <a:rPr lang="zh-CN" altLang="en-US" sz="2800" b="1" dirty="0">
                <a:latin typeface="黑体" pitchFamily="49" charset="-122"/>
                <a:ea typeface="黑体" pitchFamily="49" charset="-122"/>
              </a:rPr>
              <a:t>给投标人；招标人应当重新招标。</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公路工程招标投标管理重点</a:t>
            </a:r>
          </a:p>
        </p:txBody>
      </p:sp>
      <p:sp>
        <p:nvSpPr>
          <p:cNvPr id="6" name="标题 1"/>
          <p:cNvSpPr txBox="1">
            <a:spLocks/>
          </p:cNvSpPr>
          <p:nvPr/>
        </p:nvSpPr>
        <p:spPr>
          <a:xfrm>
            <a:off x="467544" y="1599642"/>
            <a:ext cx="8496944" cy="1625346"/>
          </a:xfrm>
          <a:prstGeom prst="rect">
            <a:avLst/>
          </a:prstGeom>
        </p:spPr>
        <p:txBody>
          <a:bodyPr vert="horz" lIns="91440" tIns="45720" rIns="91440" bIns="45720" rtlCol="0" anchor="ctr">
            <a:normAutofit fontScale="97500"/>
          </a:bodyPr>
          <a:lstStyle/>
          <a:p>
            <a:pPr fontAlgn="ctr">
              <a:spcBef>
                <a:spcPct val="0"/>
              </a:spcBef>
            </a:pPr>
            <a:r>
              <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9</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评标时间是否合理</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22910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78594" y="0"/>
            <a:ext cx="3245644" cy="5393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132099" name="Rectangle 6"/>
          <p:cNvSpPr>
            <a:spLocks noGrp="1" noChangeArrowheads="1"/>
          </p:cNvSpPr>
          <p:nvPr>
            <p:ph type="sldNum" sz="quarter" idx="10"/>
          </p:nvPr>
        </p:nvSpPr>
        <p:spPr bwMode="auto">
          <a:noFill/>
          <a:ln>
            <a:miter lim="800000"/>
            <a:headEnd/>
            <a:tailEnd/>
          </a:ln>
        </p:spPr>
        <p:txBody>
          <a:bodyPr anchor="t"/>
          <a:lstStyle/>
          <a:p>
            <a:fld id="{6E34B134-1A1F-42A0-ADA4-D0FE2A838CF7}" type="slidenum">
              <a:rPr lang="en-US" altLang="zh-CN" smtClean="0">
                <a:solidFill>
                  <a:schemeClr val="tx1"/>
                </a:solidFill>
                <a:ea typeface="宋体" charset="-122"/>
              </a:rPr>
              <a:pPr/>
              <a:t>75</a:t>
            </a:fld>
            <a:endParaRPr lang="en-US" altLang="zh-CN">
              <a:solidFill>
                <a:schemeClr val="tx1"/>
              </a:solidFill>
              <a:ea typeface="宋体" charset="-122"/>
            </a:endParaRPr>
          </a:p>
        </p:txBody>
      </p:sp>
      <p:sp>
        <p:nvSpPr>
          <p:cNvPr id="132101" name="文本框 8"/>
          <p:cNvSpPr txBox="1">
            <a:spLocks noChangeArrowheads="1"/>
          </p:cNvSpPr>
          <p:nvPr/>
        </p:nvSpPr>
        <p:spPr bwMode="auto">
          <a:xfrm>
            <a:off x="541736" y="73819"/>
            <a:ext cx="3058715"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132102" name="Rectangle 3"/>
          <p:cNvSpPr txBox="1">
            <a:spLocks noRot="1" noChangeArrowheads="1"/>
          </p:cNvSpPr>
          <p:nvPr/>
        </p:nvSpPr>
        <p:spPr bwMode="auto">
          <a:xfrm>
            <a:off x="1007269" y="789385"/>
            <a:ext cx="7561660" cy="4010025"/>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pPr>
            <a:r>
              <a:rPr lang="zh-CN" altLang="en-US" sz="2000" b="1" dirty="0">
                <a:solidFill>
                  <a:srgbClr val="FF9900"/>
                </a:solidFill>
                <a:latin typeface="黑体" pitchFamily="49" charset="-122"/>
                <a:ea typeface="黑体" pitchFamily="49" charset="-122"/>
              </a:rPr>
              <a:t>第四十七条 </a:t>
            </a:r>
            <a:r>
              <a:rPr lang="zh-CN" altLang="en-US" sz="2000" b="1" dirty="0">
                <a:latin typeface="黑体" pitchFamily="49" charset="-122"/>
                <a:ea typeface="黑体" pitchFamily="49" charset="-122"/>
              </a:rPr>
              <a:t>招标人应当根据</a:t>
            </a:r>
            <a:r>
              <a:rPr lang="zh-CN" altLang="en-US" sz="2000" b="1" dirty="0">
                <a:solidFill>
                  <a:srgbClr val="FF0000"/>
                </a:solidFill>
                <a:latin typeface="黑体" pitchFamily="49" charset="-122"/>
                <a:ea typeface="黑体" pitchFamily="49" charset="-122"/>
              </a:rPr>
              <a:t>项目规模、技术复杂程度、投标文件数量和评标方法</a:t>
            </a:r>
            <a:r>
              <a:rPr lang="zh-CN" altLang="en-US" sz="2000" b="1" dirty="0">
                <a:latin typeface="黑体" pitchFamily="49" charset="-122"/>
                <a:ea typeface="黑体" pitchFamily="49" charset="-122"/>
              </a:rPr>
              <a:t>等因素合理确定评标时间。超过三分之一的评标委员会成员认为评标时间不够的，招标人应当适当延长。</a:t>
            </a:r>
            <a:endParaRPr lang="en-US" altLang="zh-CN" sz="2000" b="1" dirty="0">
              <a:latin typeface="黑体" pitchFamily="49" charset="-122"/>
              <a:ea typeface="黑体" pitchFamily="49" charset="-122"/>
            </a:endParaRPr>
          </a:p>
          <a:p>
            <a:pPr algn="just">
              <a:lnSpc>
                <a:spcPct val="130000"/>
              </a:lnSpc>
              <a:spcBef>
                <a:spcPts val="468"/>
              </a:spcBef>
              <a:buClr>
                <a:srgbClr val="FFC000"/>
              </a:buClr>
              <a:buSzPct val="80000"/>
            </a:pPr>
            <a:r>
              <a:rPr lang="zh-CN" altLang="en-US" sz="2000" b="1" dirty="0">
                <a:latin typeface="黑体" pitchFamily="49" charset="-122"/>
                <a:ea typeface="黑体" pitchFamily="49" charset="-122"/>
              </a:rPr>
              <a:t>    评标过程中，评标委员会成员有回避事由、擅离职守或者因健康等原因不能继续评标的，应当及时更换。被更换的评标委员会成员作出的评审结论无效，由更换后的评标委员会成员重新进行评审。</a:t>
            </a:r>
          </a:p>
          <a:p>
            <a:pPr algn="just">
              <a:lnSpc>
                <a:spcPct val="130000"/>
              </a:lnSpc>
              <a:spcBef>
                <a:spcPts val="468"/>
              </a:spcBef>
              <a:buClr>
                <a:srgbClr val="FFC000"/>
              </a:buClr>
              <a:buSzPct val="80000"/>
            </a:pPr>
            <a:r>
              <a:rPr lang="zh-CN" altLang="en-US" sz="2000" b="1" dirty="0">
                <a:latin typeface="黑体" pitchFamily="49" charset="-122"/>
                <a:ea typeface="黑体" pitchFamily="49" charset="-122"/>
              </a:rPr>
              <a:t>    根据前款规定被更换的评标委员会成员如为评标专家库专家，招标人应当从原评标专家库中按照原方式抽取更换后的评标委员会成员，或者在符合法律规定的前提下相应减少评标委员会中招标人代表数量。</a:t>
            </a:r>
          </a:p>
          <a:p>
            <a:pPr algn="just">
              <a:lnSpc>
                <a:spcPct val="130000"/>
              </a:lnSpc>
              <a:spcBef>
                <a:spcPts val="468"/>
              </a:spcBef>
              <a:buClr>
                <a:srgbClr val="FFC000"/>
              </a:buClr>
              <a:buSzPct val="80000"/>
            </a:pPr>
            <a:endParaRPr lang="zh-CN" altLang="en-US" sz="2000" b="1" dirty="0">
              <a:latin typeface="黑体" pitchFamily="49" charset="-122"/>
              <a:ea typeface="黑体" pitchFamily="49" charset="-122"/>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公路工程招标投标管理重点</a:t>
            </a:r>
          </a:p>
        </p:txBody>
      </p:sp>
      <p:sp>
        <p:nvSpPr>
          <p:cNvPr id="6" name="标题 1"/>
          <p:cNvSpPr txBox="1">
            <a:spLocks/>
          </p:cNvSpPr>
          <p:nvPr/>
        </p:nvSpPr>
        <p:spPr>
          <a:xfrm>
            <a:off x="467544" y="1599642"/>
            <a:ext cx="8496944" cy="1625346"/>
          </a:xfrm>
          <a:prstGeom prst="rect">
            <a:avLst/>
          </a:prstGeom>
        </p:spPr>
        <p:txBody>
          <a:bodyPr vert="horz" lIns="91440" tIns="45720" rIns="91440" bIns="45720" rtlCol="0" anchor="ctr">
            <a:normAutofit fontScale="97500"/>
          </a:bodyPr>
          <a:lstStyle/>
          <a:p>
            <a:pPr fontAlgn="ctr">
              <a:spcBef>
                <a:spcPct val="0"/>
              </a:spcBef>
            </a:pPr>
            <a:r>
              <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10</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评标结果公示时间是否符合规定</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22910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232172" y="0"/>
            <a:ext cx="3245644" cy="5393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149507" name="Rectangle 6"/>
          <p:cNvSpPr>
            <a:spLocks noGrp="1" noChangeArrowheads="1"/>
          </p:cNvSpPr>
          <p:nvPr>
            <p:ph type="sldNum" sz="quarter" idx="10"/>
          </p:nvPr>
        </p:nvSpPr>
        <p:spPr bwMode="auto">
          <a:noFill/>
          <a:ln>
            <a:miter lim="800000"/>
            <a:headEnd/>
            <a:tailEnd/>
          </a:ln>
        </p:spPr>
        <p:txBody>
          <a:bodyPr anchor="t"/>
          <a:lstStyle/>
          <a:p>
            <a:fld id="{F6A4F931-DE5A-4691-AC0B-70F444B94EAB}" type="slidenum">
              <a:rPr lang="en-US" altLang="zh-CN" smtClean="0">
                <a:solidFill>
                  <a:schemeClr val="tx1"/>
                </a:solidFill>
                <a:ea typeface="宋体" charset="-122"/>
              </a:rPr>
              <a:pPr/>
              <a:t>77</a:t>
            </a:fld>
            <a:endParaRPr lang="en-US" altLang="zh-CN">
              <a:solidFill>
                <a:schemeClr val="tx1"/>
              </a:solidFill>
              <a:ea typeface="宋体" charset="-122"/>
            </a:endParaRPr>
          </a:p>
        </p:txBody>
      </p:sp>
      <p:sp>
        <p:nvSpPr>
          <p:cNvPr id="149509" name="文本框 8"/>
          <p:cNvSpPr txBox="1">
            <a:spLocks noChangeArrowheads="1"/>
          </p:cNvSpPr>
          <p:nvPr/>
        </p:nvSpPr>
        <p:spPr bwMode="auto">
          <a:xfrm>
            <a:off x="541736" y="73819"/>
            <a:ext cx="3058715"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149510" name="Rectangle 3"/>
          <p:cNvSpPr txBox="1">
            <a:spLocks noRot="1" noChangeArrowheads="1"/>
          </p:cNvSpPr>
          <p:nvPr/>
        </p:nvSpPr>
        <p:spPr bwMode="auto">
          <a:xfrm>
            <a:off x="1007269" y="991791"/>
            <a:ext cx="7561660" cy="3145631"/>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pPr>
            <a:r>
              <a:rPr lang="zh-CN" altLang="en-US" sz="2000" b="1" dirty="0">
                <a:solidFill>
                  <a:srgbClr val="FF9900"/>
                </a:solidFill>
                <a:latin typeface="黑体" pitchFamily="49" charset="-122"/>
                <a:ea typeface="黑体" pitchFamily="49" charset="-122"/>
              </a:rPr>
              <a:t>第五十三条 </a:t>
            </a:r>
            <a:r>
              <a:rPr lang="zh-CN" altLang="en-US" sz="2000" b="1" dirty="0">
                <a:latin typeface="黑体" pitchFamily="49" charset="-122"/>
                <a:ea typeface="黑体" pitchFamily="49" charset="-122"/>
              </a:rPr>
              <a:t>依法必须进行招标的公路建设项目，招标人应当自收到评标报告之日起</a:t>
            </a:r>
            <a:r>
              <a:rPr lang="en-US" altLang="zh-CN" sz="2000" b="1" dirty="0">
                <a:latin typeface="黑体" pitchFamily="49" charset="-122"/>
                <a:ea typeface="黑体" pitchFamily="49" charset="-122"/>
              </a:rPr>
              <a:t>3</a:t>
            </a:r>
            <a:r>
              <a:rPr lang="zh-CN" altLang="en-US" sz="2000" b="1" dirty="0">
                <a:latin typeface="黑体" pitchFamily="49" charset="-122"/>
                <a:ea typeface="黑体" pitchFamily="49" charset="-122"/>
              </a:rPr>
              <a:t>日内，在对该项目具有招标监督职责的交通运输主管部门政府网站或者其指定的其他网站上公示中标候选人，公示期不得少于</a:t>
            </a:r>
            <a:r>
              <a:rPr lang="en-US" altLang="zh-CN" sz="2000" b="1" dirty="0">
                <a:latin typeface="黑体" pitchFamily="49" charset="-122"/>
                <a:ea typeface="黑体" pitchFamily="49" charset="-122"/>
              </a:rPr>
              <a:t>3</a:t>
            </a:r>
            <a:r>
              <a:rPr lang="zh-CN" altLang="en-US" sz="2000" b="1" dirty="0">
                <a:latin typeface="黑体" pitchFamily="49" charset="-122"/>
                <a:ea typeface="黑体" pitchFamily="49" charset="-122"/>
              </a:rPr>
              <a:t>日，公示内容包括：</a:t>
            </a:r>
          </a:p>
          <a:p>
            <a:pPr algn="just">
              <a:lnSpc>
                <a:spcPct val="130000"/>
              </a:lnSpc>
              <a:spcBef>
                <a:spcPts val="468"/>
              </a:spcBef>
              <a:buClr>
                <a:srgbClr val="FFC000"/>
              </a:buClr>
              <a:buSzPct val="80000"/>
            </a:pPr>
            <a:r>
              <a:rPr lang="zh-CN" altLang="en-US" sz="2000" b="1" dirty="0">
                <a:latin typeface="黑体" pitchFamily="49" charset="-122"/>
                <a:ea typeface="黑体" pitchFamily="49" charset="-122"/>
              </a:rPr>
              <a:t>   （一）中标候选人排序、名称、投标报价；</a:t>
            </a:r>
            <a:endParaRPr lang="en-US" altLang="zh-CN" sz="2000" b="1" dirty="0">
              <a:latin typeface="黑体" pitchFamily="49" charset="-122"/>
              <a:ea typeface="黑体" pitchFamily="49" charset="-122"/>
            </a:endParaRPr>
          </a:p>
          <a:p>
            <a:pPr algn="just">
              <a:lnSpc>
                <a:spcPct val="130000"/>
              </a:lnSpc>
              <a:spcBef>
                <a:spcPts val="468"/>
              </a:spcBef>
              <a:buClr>
                <a:srgbClr val="FFC000"/>
              </a:buClr>
              <a:buSzPct val="80000"/>
            </a:pPr>
            <a:r>
              <a:rPr lang="zh-CN" altLang="en-US" sz="2000" b="1" dirty="0">
                <a:latin typeface="黑体" pitchFamily="49" charset="-122"/>
                <a:ea typeface="黑体" pitchFamily="49" charset="-122"/>
              </a:rPr>
              <a:t>   （二）中标候选人在投标文件中承诺的</a:t>
            </a:r>
            <a:r>
              <a:rPr lang="zh-CN" altLang="en-US" sz="2000" b="1" dirty="0">
                <a:solidFill>
                  <a:srgbClr val="FF0000"/>
                </a:solidFill>
                <a:latin typeface="黑体" pitchFamily="49" charset="-122"/>
                <a:ea typeface="黑体" pitchFamily="49" charset="-122"/>
              </a:rPr>
              <a:t>主要人员姓名、个人业绩、相关证书编号</a:t>
            </a:r>
            <a:r>
              <a:rPr lang="zh-CN" altLang="en-US" sz="2000" b="1" dirty="0">
                <a:latin typeface="黑体" pitchFamily="49" charset="-122"/>
                <a:ea typeface="黑体" pitchFamily="49" charset="-122"/>
              </a:rPr>
              <a:t>；</a:t>
            </a:r>
            <a:endParaRPr lang="en-US" altLang="zh-CN" sz="2000" b="1" dirty="0">
              <a:latin typeface="黑体" pitchFamily="49" charset="-122"/>
              <a:ea typeface="黑体" pitchFamily="49" charset="-122"/>
            </a:endParaRPr>
          </a:p>
          <a:p>
            <a:pPr algn="just">
              <a:lnSpc>
                <a:spcPct val="130000"/>
              </a:lnSpc>
              <a:spcBef>
                <a:spcPts val="468"/>
              </a:spcBef>
              <a:buClr>
                <a:srgbClr val="FFC000"/>
              </a:buClr>
              <a:buSzPct val="80000"/>
            </a:pPr>
            <a:r>
              <a:rPr lang="zh-CN" altLang="en-US" sz="2000" b="1" dirty="0">
                <a:latin typeface="黑体" pitchFamily="49" charset="-122"/>
                <a:ea typeface="黑体" pitchFamily="49" charset="-122"/>
              </a:rPr>
              <a:t>   （三）中标候选人在投标文件中填报的</a:t>
            </a:r>
            <a:r>
              <a:rPr lang="zh-CN" altLang="en-US" sz="2000" b="1" dirty="0">
                <a:solidFill>
                  <a:srgbClr val="FF0000"/>
                </a:solidFill>
                <a:latin typeface="黑体" pitchFamily="49" charset="-122"/>
                <a:ea typeface="黑体" pitchFamily="49" charset="-122"/>
              </a:rPr>
              <a:t>项目业绩</a:t>
            </a:r>
            <a:r>
              <a:rPr lang="zh-CN" altLang="en-US" sz="2000" b="1" dirty="0">
                <a:latin typeface="黑体" pitchFamily="49" charset="-122"/>
                <a:ea typeface="黑体" pitchFamily="49" charset="-122"/>
              </a:rPr>
              <a:t>；</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78594" y="0"/>
            <a:ext cx="3245644" cy="5393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endParaRPr lang="zh-CN" altLang="en-US"/>
          </a:p>
        </p:txBody>
      </p:sp>
      <p:sp>
        <p:nvSpPr>
          <p:cNvPr id="151555" name="Rectangle 6"/>
          <p:cNvSpPr>
            <a:spLocks noGrp="1" noChangeArrowheads="1"/>
          </p:cNvSpPr>
          <p:nvPr>
            <p:ph type="sldNum" sz="quarter" idx="10"/>
          </p:nvPr>
        </p:nvSpPr>
        <p:spPr bwMode="auto">
          <a:noFill/>
          <a:ln>
            <a:miter lim="800000"/>
            <a:headEnd/>
            <a:tailEnd/>
          </a:ln>
        </p:spPr>
        <p:txBody>
          <a:bodyPr anchor="t"/>
          <a:lstStyle/>
          <a:p>
            <a:fld id="{7D8AB239-D67D-4EC0-A147-A7B058D4E752}" type="slidenum">
              <a:rPr lang="en-US" altLang="zh-CN" smtClean="0">
                <a:solidFill>
                  <a:schemeClr val="tx1"/>
                </a:solidFill>
                <a:ea typeface="宋体" charset="-122"/>
              </a:rPr>
              <a:pPr/>
              <a:t>78</a:t>
            </a:fld>
            <a:endParaRPr lang="en-US" altLang="zh-CN">
              <a:solidFill>
                <a:schemeClr val="tx1"/>
              </a:solidFill>
              <a:ea typeface="宋体" charset="-122"/>
            </a:endParaRPr>
          </a:p>
        </p:txBody>
      </p:sp>
      <p:sp>
        <p:nvSpPr>
          <p:cNvPr id="151557" name="文本框 8"/>
          <p:cNvSpPr txBox="1">
            <a:spLocks noChangeArrowheads="1"/>
          </p:cNvSpPr>
          <p:nvPr/>
        </p:nvSpPr>
        <p:spPr bwMode="auto">
          <a:xfrm>
            <a:off x="541736" y="73819"/>
            <a:ext cx="3058715"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151558" name="Rectangle 3"/>
          <p:cNvSpPr txBox="1">
            <a:spLocks noRot="1" noChangeArrowheads="1"/>
          </p:cNvSpPr>
          <p:nvPr/>
        </p:nvSpPr>
        <p:spPr bwMode="auto">
          <a:xfrm>
            <a:off x="1007269" y="1100138"/>
            <a:ext cx="7561660" cy="3145631"/>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pPr>
            <a:r>
              <a:rPr lang="zh-CN" altLang="en-US" sz="2800" b="1" dirty="0">
                <a:latin typeface="黑体" pitchFamily="49" charset="-122"/>
                <a:ea typeface="黑体" pitchFamily="49" charset="-122"/>
              </a:rPr>
              <a:t>  </a:t>
            </a:r>
            <a:r>
              <a:rPr lang="zh-CN" altLang="en-US" sz="2000" b="1" dirty="0">
                <a:latin typeface="黑体" pitchFamily="49" charset="-122"/>
                <a:ea typeface="黑体" pitchFamily="49" charset="-122"/>
              </a:rPr>
              <a:t>（四）被</a:t>
            </a:r>
            <a:r>
              <a:rPr lang="zh-CN" altLang="en-US" sz="2000" b="1" dirty="0">
                <a:solidFill>
                  <a:srgbClr val="FF0000"/>
                </a:solidFill>
                <a:latin typeface="黑体" pitchFamily="49" charset="-122"/>
                <a:ea typeface="黑体" pitchFamily="49" charset="-122"/>
              </a:rPr>
              <a:t>否决投标</a:t>
            </a:r>
            <a:r>
              <a:rPr lang="zh-CN" altLang="en-US" sz="2000" b="1" dirty="0">
                <a:latin typeface="黑体" pitchFamily="49" charset="-122"/>
                <a:ea typeface="黑体" pitchFamily="49" charset="-122"/>
              </a:rPr>
              <a:t>的投标人名称、否决依据和原因；</a:t>
            </a:r>
          </a:p>
          <a:p>
            <a:pPr algn="just">
              <a:lnSpc>
                <a:spcPct val="130000"/>
              </a:lnSpc>
              <a:spcBef>
                <a:spcPts val="468"/>
              </a:spcBef>
              <a:buClr>
                <a:srgbClr val="FFC000"/>
              </a:buClr>
              <a:buSzPct val="80000"/>
            </a:pPr>
            <a:r>
              <a:rPr lang="zh-CN" altLang="en-US" sz="2000" b="1" dirty="0">
                <a:latin typeface="黑体" pitchFamily="49" charset="-122"/>
                <a:ea typeface="黑体" pitchFamily="49" charset="-122"/>
              </a:rPr>
              <a:t>   （五）招标文件规定公示的其他内容。 </a:t>
            </a:r>
            <a:endParaRPr lang="en-US" altLang="zh-CN" sz="2000" b="1" dirty="0">
              <a:latin typeface="黑体" pitchFamily="49" charset="-122"/>
              <a:ea typeface="黑体" pitchFamily="49" charset="-122"/>
            </a:endParaRPr>
          </a:p>
          <a:p>
            <a:pPr algn="just">
              <a:lnSpc>
                <a:spcPct val="130000"/>
              </a:lnSpc>
              <a:spcBef>
                <a:spcPts val="468"/>
              </a:spcBef>
              <a:buClr>
                <a:srgbClr val="FFC000"/>
              </a:buClr>
              <a:buSzPct val="80000"/>
            </a:pPr>
            <a:r>
              <a:rPr lang="zh-CN" altLang="en-US" sz="2000" b="1" dirty="0">
                <a:latin typeface="黑体" pitchFamily="49" charset="-122"/>
                <a:ea typeface="黑体" pitchFamily="49" charset="-122"/>
              </a:rPr>
              <a:t>   投标人或者其他利害关系人对依法必须进行招标的公路工程建设项目的评标结果有异议的，应当在中标候选人公示期间提出。招标人应当自收到异议之日起</a:t>
            </a:r>
            <a:r>
              <a:rPr lang="en-US" altLang="zh-CN" sz="2000" b="1" dirty="0">
                <a:latin typeface="黑体" pitchFamily="49" charset="-122"/>
                <a:ea typeface="黑体" pitchFamily="49" charset="-122"/>
              </a:rPr>
              <a:t>3</a:t>
            </a:r>
            <a:r>
              <a:rPr lang="zh-CN" altLang="en-US" sz="2000" b="1" dirty="0">
                <a:latin typeface="黑体" pitchFamily="49" charset="-122"/>
                <a:ea typeface="黑体" pitchFamily="49" charset="-122"/>
              </a:rPr>
              <a:t>日内作出答复；作出答复前，应当暂停招标投标活动。</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公路工程招标投标管理重点</a:t>
            </a:r>
          </a:p>
        </p:txBody>
      </p:sp>
      <p:sp>
        <p:nvSpPr>
          <p:cNvPr id="6" name="标题 1"/>
          <p:cNvSpPr txBox="1">
            <a:spLocks/>
          </p:cNvSpPr>
          <p:nvPr/>
        </p:nvSpPr>
        <p:spPr>
          <a:xfrm>
            <a:off x="467544" y="1599642"/>
            <a:ext cx="8496944" cy="1625346"/>
          </a:xfrm>
          <a:prstGeom prst="rect">
            <a:avLst/>
          </a:prstGeom>
        </p:spPr>
        <p:txBody>
          <a:bodyPr vert="horz" lIns="91440" tIns="45720" rIns="91440" bIns="45720" rtlCol="0" anchor="ctr">
            <a:normAutofit fontScale="97500"/>
          </a:bodyPr>
          <a:lstStyle/>
          <a:p>
            <a:pPr fontAlgn="ctr">
              <a:spcBef>
                <a:spcPct val="0"/>
              </a:spcBef>
            </a:pPr>
            <a:r>
              <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11</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签订合同时间是否符合规定</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a:p>
            <a:pPr fontAlgn="ctr">
              <a:spcBef>
                <a:spcPct val="0"/>
              </a:spcBef>
            </a:pPr>
            <a:r>
              <a:rPr lang="en-US"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自中标通知书发出之日起</a:t>
            </a:r>
            <a:r>
              <a:rPr lang="en-US"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30</a:t>
            </a:r>
            <a:r>
              <a:rPr lang="zh-CN"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日内</a:t>
            </a:r>
            <a:r>
              <a:rPr lang="zh-CN" altLang="en-US"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签订合同</a:t>
            </a:r>
            <a:endParaRPr lang="zh-CN"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22910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Rot="1" noChangeArrowheads="1"/>
          </p:cNvSpPr>
          <p:nvPr/>
        </p:nvSpPr>
        <p:spPr>
          <a:xfrm>
            <a:off x="2519362" y="2031206"/>
            <a:ext cx="4968479" cy="1134666"/>
          </a:xfrm>
          <a:prstGeom prst="rect">
            <a:avLst/>
          </a:prstGeom>
        </p:spPr>
        <p:txBody>
          <a:bodyPr lIns="71323" tIns="35662" rIns="71323" bIns="35662">
            <a:normAutofit fontScale="62500" lnSpcReduction="20000"/>
          </a:bodyPr>
          <a:lstStyle>
            <a:lvl1pPr algn="l" rtl="0" fontAlgn="base">
              <a:lnSpc>
                <a:spcPct val="95000"/>
              </a:lnSpc>
              <a:spcBef>
                <a:spcPts val="1400"/>
              </a:spcBef>
              <a:spcAft>
                <a:spcPts val="200"/>
              </a:spcAft>
              <a:buClr>
                <a:schemeClr val="accent1"/>
              </a:buClr>
              <a:buSzPct val="80000"/>
              <a:defRPr kern="1200" spc="10">
                <a:solidFill>
                  <a:schemeClr val="tx1"/>
                </a:solidFill>
                <a:latin typeface="+mn-lt"/>
                <a:ea typeface="+mn-ea"/>
                <a:cs typeface="+mn-cs"/>
              </a:defRPr>
            </a:lvl1pPr>
            <a:lvl2pPr marL="273050" algn="l" rtl="0" fontAlgn="base">
              <a:lnSpc>
                <a:spcPct val="90000"/>
              </a:lnSpc>
              <a:spcBef>
                <a:spcPts val="300"/>
              </a:spcBef>
              <a:spcAft>
                <a:spcPts val="300"/>
              </a:spcAft>
              <a:buClr>
                <a:schemeClr val="accent1"/>
              </a:buClr>
              <a:defRPr sz="1600" kern="1200">
                <a:solidFill>
                  <a:srgbClr val="262626"/>
                </a:solidFill>
                <a:latin typeface="+mn-lt"/>
                <a:ea typeface="+mn-ea"/>
                <a:cs typeface="+mn-cs"/>
              </a:defRPr>
            </a:lvl2pPr>
            <a:lvl3pPr marL="547688" algn="l" rtl="0" fontAlgn="base">
              <a:lnSpc>
                <a:spcPct val="90000"/>
              </a:lnSpc>
              <a:spcBef>
                <a:spcPts val="300"/>
              </a:spcBef>
              <a:spcAft>
                <a:spcPts val="300"/>
              </a:spcAft>
              <a:buClr>
                <a:schemeClr val="accent1"/>
              </a:buClr>
              <a:defRPr sz="1400" kern="1200">
                <a:solidFill>
                  <a:srgbClr val="262626"/>
                </a:solidFill>
                <a:latin typeface="+mn-lt"/>
                <a:ea typeface="+mn-ea"/>
                <a:cs typeface="+mn-cs"/>
              </a:defRPr>
            </a:lvl3pPr>
            <a:lvl4pPr marL="822325" algn="l" rtl="0" fontAlgn="base">
              <a:lnSpc>
                <a:spcPct val="90000"/>
              </a:lnSpc>
              <a:spcBef>
                <a:spcPts val="300"/>
              </a:spcBef>
              <a:spcAft>
                <a:spcPts val="300"/>
              </a:spcAft>
              <a:buClr>
                <a:schemeClr val="accent1"/>
              </a:buClr>
              <a:defRPr sz="1400" kern="1200">
                <a:solidFill>
                  <a:srgbClr val="262626"/>
                </a:solidFill>
                <a:latin typeface="+mn-lt"/>
                <a:ea typeface="+mn-ea"/>
                <a:cs typeface="+mn-cs"/>
              </a:defRPr>
            </a:lvl4pPr>
            <a:lvl5pPr marL="1096963" algn="l" rtl="0" fontAlgn="base">
              <a:lnSpc>
                <a:spcPct val="90000"/>
              </a:lnSpc>
              <a:spcBef>
                <a:spcPts val="300"/>
              </a:spcBef>
              <a:spcAft>
                <a:spcPts val="300"/>
              </a:spcAft>
              <a:buClr>
                <a:schemeClr val="accent1"/>
              </a:buClr>
              <a:defRPr sz="1400" kern="1200">
                <a:solidFill>
                  <a:srgbClr val="262626"/>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lgn="just" eaLnBrk="1" hangingPunct="1">
              <a:lnSpc>
                <a:spcPct val="130000"/>
              </a:lnSpc>
              <a:buClr>
                <a:srgbClr val="FFC000"/>
              </a:buClr>
              <a:defRPr/>
            </a:pPr>
            <a:r>
              <a:rPr lang="zh-CN" altLang="en-US" sz="5100" b="1" dirty="0">
                <a:latin typeface="黑体" panose="02010609060101010101" pitchFamily="49" charset="-122"/>
                <a:ea typeface="黑体" panose="02010609060101010101" pitchFamily="49" charset="-122"/>
              </a:rPr>
              <a:t>什么样的公路项目必须招标？</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公路工程招标投标管理重点</a:t>
            </a:r>
          </a:p>
        </p:txBody>
      </p:sp>
      <p:sp>
        <p:nvSpPr>
          <p:cNvPr id="6" name="标题 1"/>
          <p:cNvSpPr txBox="1">
            <a:spLocks/>
          </p:cNvSpPr>
          <p:nvPr/>
        </p:nvSpPr>
        <p:spPr>
          <a:xfrm>
            <a:off x="467544" y="1599642"/>
            <a:ext cx="8496944" cy="1625346"/>
          </a:xfrm>
          <a:prstGeom prst="rect">
            <a:avLst/>
          </a:prstGeom>
        </p:spPr>
        <p:txBody>
          <a:bodyPr vert="horz" lIns="91440" tIns="45720" rIns="91440" bIns="45720" rtlCol="0" anchor="ctr">
            <a:normAutofit fontScale="97500" lnSpcReduction="10000"/>
          </a:bodyPr>
          <a:lstStyle/>
          <a:p>
            <a:pPr fontAlgn="ctr">
              <a:spcBef>
                <a:spcPct val="0"/>
              </a:spcBef>
            </a:pPr>
            <a:r>
              <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12</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是否按规定执行标准招标文件</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a:p>
            <a:pPr algn="r" fontAlgn="ctr">
              <a:spcBef>
                <a:spcPct val="0"/>
              </a:spcBef>
            </a:pPr>
            <a:r>
              <a:rPr lang="en-US"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投标人须知正文、评标办法正文、通用合同条款不加修改地引用、不得相抵触</a:t>
            </a:r>
            <a:endParaRPr lang="zh-CN"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22910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公路工程招标投标管理重点</a:t>
            </a:r>
          </a:p>
        </p:txBody>
      </p:sp>
      <p:sp>
        <p:nvSpPr>
          <p:cNvPr id="6" name="标题 1"/>
          <p:cNvSpPr txBox="1">
            <a:spLocks/>
          </p:cNvSpPr>
          <p:nvPr/>
        </p:nvSpPr>
        <p:spPr>
          <a:xfrm>
            <a:off x="467544" y="1599642"/>
            <a:ext cx="8496944" cy="1814602"/>
          </a:xfrm>
          <a:prstGeom prst="rect">
            <a:avLst/>
          </a:prstGeom>
        </p:spPr>
        <p:txBody>
          <a:bodyPr vert="horz" lIns="91440" tIns="45720" rIns="91440" bIns="45720" rtlCol="0" anchor="ctr">
            <a:normAutofit fontScale="82500" lnSpcReduction="10000"/>
          </a:bodyPr>
          <a:lstStyle/>
          <a:p>
            <a:pPr fontAlgn="ctr">
              <a:spcBef>
                <a:spcPct val="0"/>
              </a:spcBef>
            </a:pPr>
            <a:r>
              <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13</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是否详细列明全部审查因素和标准、</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否决投</a:t>
            </a:r>
            <a:r>
              <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标条款明确</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a:p>
            <a:pPr algn="r" fontAlgn="ctr">
              <a:spcBef>
                <a:spcPct val="0"/>
              </a:spcBef>
            </a:pPr>
            <a:r>
              <a:rPr lang="en-US"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文字表述应具体、清晰、易懂、无争议</a:t>
            </a:r>
            <a:r>
              <a:rPr lang="zh-CN" altLang="en-US"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，例如“</a:t>
            </a:r>
            <a:r>
              <a:rPr lang="zh-CN" altLang="zh-CN" sz="3200" b="1" dirty="0">
                <a:latin typeface="黑体" pitchFamily="49" charset="-122"/>
                <a:ea typeface="黑体" pitchFamily="49" charset="-122"/>
              </a:rPr>
              <a:t>在最近三年内有骗取中标或严重违约或重大工程质量问题的</a:t>
            </a:r>
            <a:r>
              <a:rPr lang="zh-CN" altLang="en-US"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22910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公路工程招标投标管理重点</a:t>
            </a:r>
          </a:p>
        </p:txBody>
      </p:sp>
      <p:sp>
        <p:nvSpPr>
          <p:cNvPr id="6" name="标题 1"/>
          <p:cNvSpPr txBox="1">
            <a:spLocks/>
          </p:cNvSpPr>
          <p:nvPr/>
        </p:nvSpPr>
        <p:spPr>
          <a:xfrm>
            <a:off x="467544" y="1599642"/>
            <a:ext cx="8496944" cy="1625346"/>
          </a:xfrm>
          <a:prstGeom prst="rect">
            <a:avLst/>
          </a:prstGeom>
        </p:spPr>
        <p:txBody>
          <a:bodyPr vert="horz" lIns="91440" tIns="45720" rIns="91440" bIns="45720" rtlCol="0" anchor="ctr">
            <a:normAutofit fontScale="97500"/>
          </a:bodyPr>
          <a:lstStyle/>
          <a:p>
            <a:pPr fontAlgn="ctr">
              <a:spcBef>
                <a:spcPct val="0"/>
              </a:spcBef>
            </a:pPr>
            <a:r>
              <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14</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是否以不合理条件限制或者排斥潜在投标人</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22910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sldNum" sz="quarter" idx="10"/>
          </p:nvPr>
        </p:nvSpPr>
        <p:spPr bwMode="auto">
          <a:noFill/>
          <a:ln>
            <a:miter lim="800000"/>
            <a:headEnd/>
            <a:tailEnd/>
          </a:ln>
        </p:spPr>
        <p:txBody>
          <a:bodyPr anchor="t"/>
          <a:lstStyle/>
          <a:p>
            <a:fld id="{0E63E04F-F6AB-4199-B698-BA83778F04A0}" type="slidenum">
              <a:rPr lang="en-US" altLang="zh-CN" smtClean="0">
                <a:solidFill>
                  <a:schemeClr val="tx1"/>
                </a:solidFill>
                <a:ea typeface="宋体" charset="-122"/>
              </a:rPr>
              <a:pPr/>
              <a:t>83</a:t>
            </a:fld>
            <a:endParaRPr lang="en-US" altLang="zh-CN">
              <a:solidFill>
                <a:schemeClr val="tx1"/>
              </a:solidFill>
              <a:ea typeface="宋体" charset="-122"/>
            </a:endParaRPr>
          </a:p>
        </p:txBody>
      </p:sp>
      <p:sp>
        <p:nvSpPr>
          <p:cNvPr id="71684" name="文本框 8"/>
          <p:cNvSpPr txBox="1">
            <a:spLocks noChangeArrowheads="1"/>
          </p:cNvSpPr>
          <p:nvPr/>
        </p:nvSpPr>
        <p:spPr bwMode="auto">
          <a:xfrm>
            <a:off x="541735" y="73819"/>
            <a:ext cx="1890713"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71685" name="Rectangle 3"/>
          <p:cNvSpPr txBox="1">
            <a:spLocks noRot="1" noChangeArrowheads="1"/>
          </p:cNvSpPr>
          <p:nvPr/>
        </p:nvSpPr>
        <p:spPr bwMode="auto">
          <a:xfrm>
            <a:off x="971600" y="987574"/>
            <a:ext cx="7561660" cy="3131344"/>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pPr>
            <a:r>
              <a:rPr lang="zh-CN" altLang="en-US" sz="2000" b="1" dirty="0">
                <a:solidFill>
                  <a:srgbClr val="FF9900"/>
                </a:solidFill>
                <a:latin typeface="黑体" pitchFamily="49" charset="-122"/>
                <a:ea typeface="黑体" pitchFamily="49" charset="-122"/>
              </a:rPr>
              <a:t>第二十一条 </a:t>
            </a:r>
            <a:r>
              <a:rPr lang="zh-CN" altLang="en-US" sz="2000" b="1" dirty="0">
                <a:latin typeface="黑体" pitchFamily="49" charset="-122"/>
                <a:ea typeface="黑体" pitchFamily="49" charset="-122"/>
              </a:rPr>
              <a:t>招标人结合招标项目的具体特点和实际需要</a:t>
            </a:r>
            <a:r>
              <a:rPr lang="en-US" altLang="zh-CN" sz="2000" b="1" dirty="0">
                <a:latin typeface="黑体" pitchFamily="49" charset="-122"/>
                <a:ea typeface="黑体" pitchFamily="49" charset="-122"/>
              </a:rPr>
              <a:t>,</a:t>
            </a:r>
            <a:r>
              <a:rPr lang="zh-CN" altLang="en-US" sz="2000" b="1" dirty="0">
                <a:latin typeface="黑体" pitchFamily="49" charset="-122"/>
                <a:ea typeface="黑体" pitchFamily="49" charset="-122"/>
              </a:rPr>
              <a:t>设定潜在投标人或者投标人的资质、业绩、主要人员、财务能力、履约信誉等资格条件，不得以不合理的条件限制、排斥潜在投标人或者投标人。</a:t>
            </a:r>
            <a:endParaRPr lang="en-US" altLang="zh-CN" sz="2000" b="1" dirty="0">
              <a:latin typeface="黑体" pitchFamily="49" charset="-122"/>
              <a:ea typeface="黑体" pitchFamily="49" charset="-122"/>
            </a:endParaRPr>
          </a:p>
          <a:p>
            <a:pPr algn="just">
              <a:lnSpc>
                <a:spcPct val="130000"/>
              </a:lnSpc>
              <a:spcBef>
                <a:spcPts val="468"/>
              </a:spcBef>
              <a:buClr>
                <a:srgbClr val="FFC000"/>
              </a:buClr>
              <a:buSzPct val="80000"/>
            </a:pPr>
            <a:r>
              <a:rPr lang="zh-CN" altLang="en-US" sz="2000" b="1" dirty="0">
                <a:latin typeface="黑体" pitchFamily="49" charset="-122"/>
                <a:ea typeface="黑体" pitchFamily="49" charset="-122"/>
              </a:rPr>
              <a:t>除</a:t>
            </a:r>
            <a:r>
              <a:rPr lang="en-US" altLang="zh-CN" sz="2000" b="1" dirty="0">
                <a:latin typeface="黑体" pitchFamily="49" charset="-122"/>
                <a:ea typeface="黑体" pitchFamily="49" charset="-122"/>
              </a:rPr>
              <a:t>《</a:t>
            </a:r>
            <a:r>
              <a:rPr lang="zh-CN" altLang="en-US" sz="2000" b="1" dirty="0">
                <a:latin typeface="黑体" pitchFamily="49" charset="-122"/>
                <a:ea typeface="黑体" pitchFamily="49" charset="-122"/>
              </a:rPr>
              <a:t>中华人民共和国招标投标法实施条例</a:t>
            </a:r>
            <a:r>
              <a:rPr lang="en-US" altLang="zh-CN" sz="2000" b="1" dirty="0">
                <a:latin typeface="黑体" pitchFamily="49" charset="-122"/>
                <a:ea typeface="黑体" pitchFamily="49" charset="-122"/>
              </a:rPr>
              <a:t>》</a:t>
            </a:r>
            <a:r>
              <a:rPr lang="zh-CN" altLang="en-US" sz="2000" b="1" dirty="0">
                <a:latin typeface="黑体" pitchFamily="49" charset="-122"/>
                <a:ea typeface="黑体" pitchFamily="49" charset="-122"/>
              </a:rPr>
              <a:t>第三十二条规定的情形外，招标人有下列行为之一的，属于以不合理的条件限制、排斥潜在投标人或者投标人：</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sldNum" sz="quarter" idx="10"/>
          </p:nvPr>
        </p:nvSpPr>
        <p:spPr bwMode="auto">
          <a:noFill/>
          <a:ln>
            <a:miter lim="800000"/>
            <a:headEnd/>
            <a:tailEnd/>
          </a:ln>
        </p:spPr>
        <p:txBody>
          <a:bodyPr anchor="t"/>
          <a:lstStyle/>
          <a:p>
            <a:fld id="{90742098-FE96-42E8-BBCA-540E5756E56F}" type="slidenum">
              <a:rPr lang="en-US" altLang="zh-CN" smtClean="0">
                <a:solidFill>
                  <a:schemeClr val="tx1"/>
                </a:solidFill>
                <a:ea typeface="宋体" charset="-122"/>
              </a:rPr>
              <a:pPr/>
              <a:t>84</a:t>
            </a:fld>
            <a:endParaRPr lang="en-US" altLang="zh-CN">
              <a:solidFill>
                <a:schemeClr val="tx1"/>
              </a:solidFill>
              <a:ea typeface="宋体" charset="-122"/>
            </a:endParaRPr>
          </a:p>
        </p:txBody>
      </p:sp>
      <p:sp>
        <p:nvSpPr>
          <p:cNvPr id="72708" name="文本框 8"/>
          <p:cNvSpPr txBox="1">
            <a:spLocks noChangeArrowheads="1"/>
          </p:cNvSpPr>
          <p:nvPr/>
        </p:nvSpPr>
        <p:spPr bwMode="auto">
          <a:xfrm>
            <a:off x="541735" y="73819"/>
            <a:ext cx="1890713"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72709" name="Rectangle 3"/>
          <p:cNvSpPr txBox="1">
            <a:spLocks noRot="1" noChangeArrowheads="1"/>
          </p:cNvSpPr>
          <p:nvPr/>
        </p:nvSpPr>
        <p:spPr bwMode="auto">
          <a:xfrm>
            <a:off x="1007269" y="627461"/>
            <a:ext cx="7561660" cy="3132534"/>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pPr>
            <a:r>
              <a:rPr lang="zh-CN" altLang="en-US" sz="2000" b="1" dirty="0">
                <a:latin typeface="黑体" pitchFamily="49" charset="-122"/>
                <a:ea typeface="黑体" pitchFamily="49" charset="-122"/>
              </a:rPr>
              <a:t>    </a:t>
            </a:r>
          </a:p>
          <a:p>
            <a:pPr algn="just">
              <a:lnSpc>
                <a:spcPct val="130000"/>
              </a:lnSpc>
              <a:spcBef>
                <a:spcPts val="468"/>
              </a:spcBef>
              <a:buClr>
                <a:srgbClr val="FFC000"/>
              </a:buClr>
              <a:buSzPct val="80000"/>
            </a:pPr>
            <a:r>
              <a:rPr lang="zh-CN" altLang="en-US" sz="2000" b="1" dirty="0">
                <a:latin typeface="黑体" pitchFamily="49" charset="-122"/>
                <a:ea typeface="黑体" pitchFamily="49" charset="-122"/>
              </a:rPr>
              <a:t>   （一）设定的</a:t>
            </a:r>
            <a:r>
              <a:rPr lang="zh-CN" altLang="en-US" sz="2000" b="1" dirty="0">
                <a:solidFill>
                  <a:srgbClr val="FF0000"/>
                </a:solidFill>
                <a:latin typeface="黑体" pitchFamily="49" charset="-122"/>
                <a:ea typeface="黑体" pitchFamily="49" charset="-122"/>
              </a:rPr>
              <a:t>资质、业绩、主要人员、财务能力、履约信誉</a:t>
            </a:r>
            <a:r>
              <a:rPr lang="zh-CN" altLang="en-US" sz="2000" b="1" dirty="0">
                <a:latin typeface="黑体" pitchFamily="49" charset="-122"/>
                <a:ea typeface="黑体" pitchFamily="49" charset="-122"/>
              </a:rPr>
              <a:t>等资格、技术、商务条件与招标项目的具体特点和实际需要不相适应或者与合同履行无关；</a:t>
            </a:r>
            <a:endParaRPr lang="en-US" altLang="zh-CN" sz="2000" b="1" dirty="0">
              <a:latin typeface="黑体" pitchFamily="49" charset="-122"/>
              <a:ea typeface="黑体" pitchFamily="49" charset="-122"/>
            </a:endParaRPr>
          </a:p>
          <a:p>
            <a:pPr algn="just">
              <a:lnSpc>
                <a:spcPct val="130000"/>
              </a:lnSpc>
              <a:spcBef>
                <a:spcPts val="468"/>
              </a:spcBef>
              <a:buClr>
                <a:srgbClr val="FFC000"/>
              </a:buClr>
              <a:buSzPct val="80000"/>
            </a:pPr>
            <a:r>
              <a:rPr lang="zh-CN" altLang="en-US" sz="2800" b="1" dirty="0">
                <a:latin typeface="黑体" pitchFamily="49" charset="-122"/>
                <a:ea typeface="黑体" pitchFamily="49" charset="-122"/>
              </a:rPr>
              <a:t>  </a:t>
            </a:r>
            <a:r>
              <a:rPr lang="zh-CN" altLang="en-US" sz="2000" b="1" dirty="0">
                <a:latin typeface="黑体" pitchFamily="49" charset="-122"/>
                <a:ea typeface="黑体" pitchFamily="49" charset="-122"/>
              </a:rPr>
              <a:t>（二）强制要求潜在投标人或者投标人的法定代表人、企业负责人、技术负责人等特定人员亲自购买资格预审文件、招标文件或者参与开标活动；</a:t>
            </a:r>
          </a:p>
          <a:p>
            <a:pPr algn="just">
              <a:lnSpc>
                <a:spcPct val="130000"/>
              </a:lnSpc>
              <a:spcBef>
                <a:spcPts val="468"/>
              </a:spcBef>
              <a:buClr>
                <a:srgbClr val="FFC000"/>
              </a:buClr>
              <a:buSzPct val="80000"/>
            </a:pPr>
            <a:r>
              <a:rPr lang="zh-CN" altLang="en-US" sz="2000" b="1" dirty="0">
                <a:latin typeface="黑体" pitchFamily="49" charset="-122"/>
                <a:ea typeface="黑体" pitchFamily="49" charset="-122"/>
              </a:rPr>
              <a:t>   （三）通过设置备案、登记、注册、设立分支机构等无法律、行政法规依据的不合理条件，限制潜在投标人或者投标人进入项目所在地进行投标。</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sldNum" sz="quarter" idx="10"/>
          </p:nvPr>
        </p:nvSpPr>
        <p:spPr bwMode="auto">
          <a:noFill/>
          <a:ln>
            <a:miter lim="800000"/>
            <a:headEnd/>
            <a:tailEnd/>
          </a:ln>
        </p:spPr>
        <p:txBody>
          <a:bodyPr anchor="t"/>
          <a:lstStyle/>
          <a:p>
            <a:fld id="{54766687-A628-4BD4-925C-CAF81F2C1C37}" type="slidenum">
              <a:rPr lang="en-US" altLang="zh-CN" smtClean="0">
                <a:solidFill>
                  <a:schemeClr val="tx1"/>
                </a:solidFill>
                <a:ea typeface="宋体" charset="-122"/>
              </a:rPr>
              <a:pPr/>
              <a:t>85</a:t>
            </a:fld>
            <a:endParaRPr lang="en-US" altLang="zh-CN">
              <a:solidFill>
                <a:schemeClr val="tx1"/>
              </a:solidFill>
              <a:ea typeface="宋体" charset="-122"/>
            </a:endParaRPr>
          </a:p>
        </p:txBody>
      </p:sp>
      <p:sp>
        <p:nvSpPr>
          <p:cNvPr id="10245" name="Rectangle 3"/>
          <p:cNvSpPr txBox="1">
            <a:spLocks noRot="1" noChangeArrowheads="1"/>
          </p:cNvSpPr>
          <p:nvPr/>
        </p:nvSpPr>
        <p:spPr bwMode="auto">
          <a:xfrm>
            <a:off x="1035844" y="696516"/>
            <a:ext cx="7777163" cy="3455194"/>
          </a:xfrm>
          <a:prstGeom prst="rect">
            <a:avLst/>
          </a:prstGeom>
          <a:noFill/>
          <a:ln w="9525">
            <a:noFill/>
            <a:miter lim="800000"/>
            <a:headEnd/>
            <a:tailEnd/>
          </a:ln>
        </p:spPr>
        <p:txBody>
          <a:bodyPr lIns="71323" tIns="35662" rIns="71323" bIns="35662"/>
          <a:lstStyle/>
          <a:p>
            <a:pPr algn="ctr">
              <a:lnSpc>
                <a:spcPct val="130000"/>
              </a:lnSpc>
              <a:spcBef>
                <a:spcPts val="468"/>
              </a:spcBef>
              <a:buClr>
                <a:srgbClr val="FFC000"/>
              </a:buClr>
              <a:buSzPct val="80000"/>
              <a:defRPr/>
            </a:pPr>
            <a:r>
              <a:rPr lang="en-US" altLang="zh-CN" sz="2500" b="1" dirty="0">
                <a:latin typeface="黑体" pitchFamily="49" charset="-122"/>
                <a:ea typeface="黑体" pitchFamily="49" charset="-122"/>
              </a:rPr>
              <a:t>《</a:t>
            </a:r>
            <a:r>
              <a:rPr lang="zh-CN" altLang="en-US" sz="2500" b="1" dirty="0">
                <a:latin typeface="黑体" pitchFamily="49" charset="-122"/>
                <a:ea typeface="黑体" pitchFamily="49" charset="-122"/>
              </a:rPr>
              <a:t>中华人民共和国招标投标法实施条例</a:t>
            </a:r>
            <a:r>
              <a:rPr lang="en-US" altLang="zh-CN" sz="2500" b="1" dirty="0">
                <a:latin typeface="黑体" pitchFamily="49" charset="-122"/>
                <a:ea typeface="黑体" pitchFamily="49" charset="-122"/>
              </a:rPr>
              <a:t>》</a:t>
            </a:r>
          </a:p>
          <a:p>
            <a:pPr algn="ctr">
              <a:lnSpc>
                <a:spcPct val="130000"/>
              </a:lnSpc>
              <a:spcBef>
                <a:spcPts val="468"/>
              </a:spcBef>
              <a:buClr>
                <a:srgbClr val="FFC000"/>
              </a:buClr>
              <a:buSzPct val="80000"/>
              <a:defRPr/>
            </a:pPr>
            <a:r>
              <a:rPr lang="zh-CN" altLang="en-US" sz="1900" b="1" dirty="0">
                <a:solidFill>
                  <a:srgbClr val="FF0000"/>
                </a:solidFill>
                <a:latin typeface="黑体" pitchFamily="49" charset="-122"/>
                <a:ea typeface="黑体" pitchFamily="49" charset="-122"/>
              </a:rPr>
              <a:t>国务院令 第</a:t>
            </a:r>
            <a:r>
              <a:rPr lang="en-US" altLang="zh-CN" sz="1900" b="1" dirty="0">
                <a:solidFill>
                  <a:srgbClr val="FF0000"/>
                </a:solidFill>
                <a:latin typeface="黑体" pitchFamily="49" charset="-122"/>
                <a:ea typeface="黑体" pitchFamily="49" charset="-122"/>
              </a:rPr>
              <a:t>613</a:t>
            </a:r>
            <a:r>
              <a:rPr lang="zh-CN" altLang="en-US" sz="1900" b="1" dirty="0">
                <a:solidFill>
                  <a:srgbClr val="FF0000"/>
                </a:solidFill>
                <a:latin typeface="黑体" pitchFamily="49" charset="-122"/>
                <a:ea typeface="黑体" pitchFamily="49" charset="-122"/>
              </a:rPr>
              <a:t>号</a:t>
            </a:r>
            <a:endParaRPr lang="en-US" altLang="zh-CN" sz="1900" b="1" dirty="0">
              <a:solidFill>
                <a:srgbClr val="FF0000"/>
              </a:solidFill>
              <a:latin typeface="黑体" pitchFamily="49" charset="-122"/>
              <a:ea typeface="黑体" pitchFamily="49" charset="-122"/>
            </a:endParaRPr>
          </a:p>
          <a:p>
            <a:pPr indent="279845" algn="just">
              <a:lnSpc>
                <a:spcPct val="120000"/>
              </a:lnSpc>
              <a:defRPr/>
            </a:pPr>
            <a:r>
              <a:rPr lang="zh-CN" altLang="en-US" sz="2200" b="1" dirty="0">
                <a:latin typeface="黑体" pitchFamily="49" charset="-122"/>
                <a:ea typeface="黑体" pitchFamily="49" charset="-122"/>
              </a:rPr>
              <a:t>第三十二条　招标人不得以不合理的条件限制、排斥潜在投标人或者投标人。</a:t>
            </a:r>
            <a:endParaRPr lang="en-US" altLang="zh-CN" sz="2200" b="1" dirty="0">
              <a:latin typeface="黑体" pitchFamily="49" charset="-122"/>
              <a:ea typeface="黑体" pitchFamily="49" charset="-122"/>
            </a:endParaRPr>
          </a:p>
          <a:p>
            <a:pPr indent="279845" algn="just">
              <a:lnSpc>
                <a:spcPct val="120000"/>
              </a:lnSpc>
              <a:defRPr/>
            </a:pPr>
            <a:r>
              <a:rPr lang="en-US" altLang="en-US" sz="2200" b="1" dirty="0">
                <a:latin typeface="黑体" pitchFamily="49" charset="-122"/>
                <a:ea typeface="黑体" pitchFamily="49" charset="-122"/>
              </a:rPr>
              <a:t>  </a:t>
            </a:r>
            <a:r>
              <a:rPr lang="zh-CN" altLang="en-US" sz="2200" b="1" dirty="0">
                <a:latin typeface="黑体" pitchFamily="49" charset="-122"/>
                <a:ea typeface="黑体" pitchFamily="49" charset="-122"/>
              </a:rPr>
              <a:t>招标人有下列行为之一的，属于以不合理条件限制、排斥潜在投标人或者投标人：</a:t>
            </a:r>
            <a:endParaRPr lang="en-US" altLang="zh-CN" sz="2200" b="1" dirty="0">
              <a:latin typeface="黑体" pitchFamily="49" charset="-122"/>
              <a:ea typeface="黑体" pitchFamily="49" charset="-122"/>
            </a:endParaRPr>
          </a:p>
          <a:p>
            <a:pPr indent="279845" algn="just">
              <a:lnSpc>
                <a:spcPct val="120000"/>
              </a:lnSpc>
              <a:defRPr/>
            </a:pPr>
            <a:r>
              <a:rPr lang="en-US" altLang="en-US" sz="2200" b="1" dirty="0">
                <a:latin typeface="黑体" pitchFamily="49" charset="-122"/>
                <a:ea typeface="黑体" pitchFamily="49" charset="-122"/>
              </a:rPr>
              <a:t> </a:t>
            </a:r>
            <a:r>
              <a:rPr lang="zh-CN" altLang="en-US" sz="2200" b="1" dirty="0">
                <a:latin typeface="黑体" pitchFamily="49" charset="-122"/>
                <a:ea typeface="黑体" pitchFamily="49" charset="-122"/>
              </a:rPr>
              <a:t>（一）就同一招标项目向潜在投标人或者投标人提供</a:t>
            </a:r>
            <a:r>
              <a:rPr lang="zh-CN" altLang="en-US" sz="2200" b="1" dirty="0">
                <a:solidFill>
                  <a:srgbClr val="FF3300"/>
                </a:solidFill>
                <a:latin typeface="黑体" pitchFamily="49" charset="-122"/>
                <a:ea typeface="黑体" pitchFamily="49" charset="-122"/>
              </a:rPr>
              <a:t>有差别的项目信息</a:t>
            </a:r>
            <a:r>
              <a:rPr lang="zh-CN" altLang="en-US" sz="2200" b="1" dirty="0">
                <a:latin typeface="黑体" pitchFamily="49" charset="-122"/>
                <a:ea typeface="黑体" pitchFamily="49" charset="-122"/>
              </a:rPr>
              <a:t>；</a:t>
            </a:r>
            <a:endParaRPr lang="en-US" altLang="zh-CN" sz="2200" b="1" dirty="0">
              <a:latin typeface="黑体" pitchFamily="49" charset="-122"/>
              <a:ea typeface="黑体" pitchFamily="49" charset="-122"/>
            </a:endParaRPr>
          </a:p>
          <a:p>
            <a:pPr indent="279845" algn="just">
              <a:lnSpc>
                <a:spcPct val="120000"/>
              </a:lnSpc>
              <a:defRPr/>
            </a:pPr>
            <a:r>
              <a:rPr lang="en-US" altLang="en-US" sz="2200" b="1" dirty="0">
                <a:latin typeface="黑体" pitchFamily="49" charset="-122"/>
                <a:ea typeface="黑体" pitchFamily="49" charset="-122"/>
              </a:rPr>
              <a:t> </a:t>
            </a:r>
            <a:r>
              <a:rPr lang="zh-CN" altLang="en-US" sz="2200" b="1" dirty="0">
                <a:latin typeface="黑体" pitchFamily="49" charset="-122"/>
                <a:ea typeface="黑体" pitchFamily="49" charset="-122"/>
              </a:rPr>
              <a:t>（二）设定的资格、技术、商务条件</a:t>
            </a:r>
            <a:r>
              <a:rPr lang="zh-CN" altLang="en-US" sz="2200" b="1" dirty="0">
                <a:solidFill>
                  <a:srgbClr val="FF0000"/>
                </a:solidFill>
                <a:latin typeface="黑体" pitchFamily="49" charset="-122"/>
                <a:ea typeface="黑体" pitchFamily="49" charset="-122"/>
              </a:rPr>
              <a:t>与招标项目的具体特点和实际需要不相适应或者与合同履行无关</a:t>
            </a:r>
            <a:r>
              <a:rPr lang="zh-CN" altLang="en-US" sz="2200" b="1" dirty="0">
                <a:latin typeface="黑体" pitchFamily="49" charset="-122"/>
                <a:ea typeface="黑体" pitchFamily="49" charset="-122"/>
              </a:rPr>
              <a:t>；</a:t>
            </a:r>
            <a:endParaRPr lang="zh-CN" altLang="en-US" sz="2000" b="1" kern="0" dirty="0">
              <a:solidFill>
                <a:srgbClr val="FFFFFF"/>
              </a:solidFill>
              <a:latin typeface="黑体" pitchFamily="49" charset="-122"/>
              <a:ea typeface="黑体" pitchFamily="49" charset="-122"/>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sldNum" sz="quarter" idx="10"/>
          </p:nvPr>
        </p:nvSpPr>
        <p:spPr bwMode="auto">
          <a:noFill/>
          <a:ln>
            <a:miter lim="800000"/>
            <a:headEnd/>
            <a:tailEnd/>
          </a:ln>
        </p:spPr>
        <p:txBody>
          <a:bodyPr anchor="t"/>
          <a:lstStyle/>
          <a:p>
            <a:fld id="{8843D5BE-1DF0-4CDE-8FEA-1CD49CA4E455}" type="slidenum">
              <a:rPr lang="en-US" altLang="zh-CN" smtClean="0">
                <a:solidFill>
                  <a:schemeClr val="tx1"/>
                </a:solidFill>
                <a:ea typeface="宋体" charset="-122"/>
              </a:rPr>
              <a:pPr/>
              <a:t>86</a:t>
            </a:fld>
            <a:endParaRPr lang="en-US" altLang="zh-CN">
              <a:solidFill>
                <a:schemeClr val="tx1"/>
              </a:solidFill>
              <a:ea typeface="宋体" charset="-122"/>
            </a:endParaRPr>
          </a:p>
        </p:txBody>
      </p:sp>
      <p:sp>
        <p:nvSpPr>
          <p:cNvPr id="10245" name="Rectangle 3"/>
          <p:cNvSpPr txBox="1">
            <a:spLocks noRot="1" noChangeArrowheads="1"/>
          </p:cNvSpPr>
          <p:nvPr/>
        </p:nvSpPr>
        <p:spPr bwMode="auto">
          <a:xfrm>
            <a:off x="1043608" y="555526"/>
            <a:ext cx="7777163" cy="3455194"/>
          </a:xfrm>
          <a:prstGeom prst="rect">
            <a:avLst/>
          </a:prstGeom>
          <a:noFill/>
          <a:ln w="9525">
            <a:noFill/>
            <a:miter lim="800000"/>
            <a:headEnd/>
            <a:tailEnd/>
          </a:ln>
        </p:spPr>
        <p:txBody>
          <a:bodyPr lIns="71323" tIns="35662" rIns="71323" bIns="35662"/>
          <a:lstStyle/>
          <a:p>
            <a:pPr algn="ctr">
              <a:lnSpc>
                <a:spcPct val="130000"/>
              </a:lnSpc>
              <a:spcBef>
                <a:spcPts val="468"/>
              </a:spcBef>
              <a:buClr>
                <a:srgbClr val="FFC000"/>
              </a:buClr>
              <a:buSzPct val="80000"/>
              <a:defRPr/>
            </a:pPr>
            <a:r>
              <a:rPr lang="en-US" altLang="zh-CN" sz="2500" b="1" dirty="0">
                <a:latin typeface="黑体" pitchFamily="49" charset="-122"/>
                <a:ea typeface="黑体" pitchFamily="49" charset="-122"/>
              </a:rPr>
              <a:t>《</a:t>
            </a:r>
            <a:r>
              <a:rPr lang="zh-CN" altLang="en-US" sz="2500" b="1" dirty="0">
                <a:latin typeface="黑体" pitchFamily="49" charset="-122"/>
                <a:ea typeface="黑体" pitchFamily="49" charset="-122"/>
              </a:rPr>
              <a:t>中华人民共和国招标投标法实施条例</a:t>
            </a:r>
            <a:r>
              <a:rPr lang="en-US" altLang="zh-CN" sz="2500" b="1" dirty="0">
                <a:latin typeface="黑体" pitchFamily="49" charset="-122"/>
                <a:ea typeface="黑体" pitchFamily="49" charset="-122"/>
              </a:rPr>
              <a:t>》</a:t>
            </a:r>
          </a:p>
          <a:p>
            <a:pPr algn="ctr">
              <a:lnSpc>
                <a:spcPct val="130000"/>
              </a:lnSpc>
              <a:spcBef>
                <a:spcPts val="468"/>
              </a:spcBef>
              <a:buClr>
                <a:srgbClr val="FFC000"/>
              </a:buClr>
              <a:buSzPct val="80000"/>
              <a:defRPr/>
            </a:pPr>
            <a:r>
              <a:rPr lang="zh-CN" altLang="en-US" sz="1900" b="1" dirty="0">
                <a:solidFill>
                  <a:srgbClr val="FF0000"/>
                </a:solidFill>
                <a:latin typeface="黑体" pitchFamily="49" charset="-122"/>
                <a:ea typeface="黑体" pitchFamily="49" charset="-122"/>
              </a:rPr>
              <a:t>国务院令 第</a:t>
            </a:r>
            <a:r>
              <a:rPr lang="en-US" altLang="zh-CN" sz="1900" b="1" dirty="0">
                <a:solidFill>
                  <a:srgbClr val="FF0000"/>
                </a:solidFill>
                <a:latin typeface="黑体" pitchFamily="49" charset="-122"/>
                <a:ea typeface="黑体" pitchFamily="49" charset="-122"/>
              </a:rPr>
              <a:t>613</a:t>
            </a:r>
            <a:r>
              <a:rPr lang="zh-CN" altLang="en-US" sz="1900" b="1" dirty="0">
                <a:solidFill>
                  <a:srgbClr val="FF0000"/>
                </a:solidFill>
                <a:latin typeface="黑体" pitchFamily="49" charset="-122"/>
                <a:ea typeface="黑体" pitchFamily="49" charset="-122"/>
              </a:rPr>
              <a:t>号</a:t>
            </a:r>
            <a:endParaRPr lang="en-US" altLang="zh-CN" sz="1900" b="1" dirty="0">
              <a:solidFill>
                <a:srgbClr val="FF0000"/>
              </a:solidFill>
              <a:latin typeface="黑体" pitchFamily="49" charset="-122"/>
              <a:ea typeface="黑体" pitchFamily="49" charset="-122"/>
            </a:endParaRPr>
          </a:p>
          <a:p>
            <a:pPr indent="279845" algn="just">
              <a:lnSpc>
                <a:spcPct val="110000"/>
              </a:lnSpc>
              <a:defRPr/>
            </a:pPr>
            <a:r>
              <a:rPr lang="zh-CN" altLang="en-US" sz="2100" b="1" dirty="0">
                <a:latin typeface="黑体" pitchFamily="49" charset="-122"/>
                <a:ea typeface="黑体" pitchFamily="49" charset="-122"/>
              </a:rPr>
              <a:t>（三）依法必须进行招标的项目以</a:t>
            </a:r>
            <a:r>
              <a:rPr lang="zh-CN" altLang="en-US" sz="2100" b="1" dirty="0">
                <a:solidFill>
                  <a:srgbClr val="FF0000"/>
                </a:solidFill>
                <a:latin typeface="黑体" pitchFamily="49" charset="-122"/>
                <a:ea typeface="黑体" pitchFamily="49" charset="-122"/>
              </a:rPr>
              <a:t>特定行政区域</a:t>
            </a:r>
            <a:r>
              <a:rPr lang="zh-CN" altLang="en-US" sz="2100" b="1" dirty="0">
                <a:latin typeface="黑体" pitchFamily="49" charset="-122"/>
                <a:ea typeface="黑体" pitchFamily="49" charset="-122"/>
              </a:rPr>
              <a:t>或者</a:t>
            </a:r>
            <a:r>
              <a:rPr lang="zh-CN" altLang="en-US" sz="2100" b="1" dirty="0">
                <a:solidFill>
                  <a:srgbClr val="FF0000"/>
                </a:solidFill>
                <a:latin typeface="黑体" pitchFamily="49" charset="-122"/>
                <a:ea typeface="黑体" pitchFamily="49" charset="-122"/>
              </a:rPr>
              <a:t>特定行业</a:t>
            </a:r>
            <a:r>
              <a:rPr lang="zh-CN" altLang="en-US" sz="2100" b="1" dirty="0">
                <a:latin typeface="黑体" pitchFamily="49" charset="-122"/>
                <a:ea typeface="黑体" pitchFamily="49" charset="-122"/>
              </a:rPr>
              <a:t>的业绩、奖项作为加分条件或者中标条件；</a:t>
            </a:r>
            <a:endParaRPr lang="en-US" altLang="zh-CN" sz="2100" b="1" dirty="0">
              <a:latin typeface="黑体" pitchFamily="49" charset="-122"/>
              <a:ea typeface="黑体" pitchFamily="49" charset="-122"/>
            </a:endParaRPr>
          </a:p>
          <a:p>
            <a:pPr indent="279845" algn="just">
              <a:lnSpc>
                <a:spcPct val="110000"/>
              </a:lnSpc>
              <a:defRPr/>
            </a:pPr>
            <a:r>
              <a:rPr lang="en-US" altLang="en-US" sz="2100" b="1" dirty="0">
                <a:latin typeface="黑体" pitchFamily="49" charset="-122"/>
                <a:ea typeface="黑体" pitchFamily="49" charset="-122"/>
              </a:rPr>
              <a:t> </a:t>
            </a:r>
            <a:r>
              <a:rPr lang="zh-CN" altLang="en-US" sz="2100" b="1" dirty="0">
                <a:latin typeface="黑体" pitchFamily="49" charset="-122"/>
                <a:ea typeface="黑体" pitchFamily="49" charset="-122"/>
              </a:rPr>
              <a:t>（四）</a:t>
            </a:r>
            <a:r>
              <a:rPr lang="zh-CN" altLang="en-US" sz="2100" b="1" dirty="0">
                <a:solidFill>
                  <a:srgbClr val="FF0000"/>
                </a:solidFill>
                <a:latin typeface="黑体" pitchFamily="49" charset="-122"/>
                <a:ea typeface="黑体" pitchFamily="49" charset="-122"/>
              </a:rPr>
              <a:t>对潜在投标人或者投标人采取不同的资格审查或者评标标准</a:t>
            </a:r>
            <a:r>
              <a:rPr lang="zh-CN" altLang="en-US" sz="2100" b="1" dirty="0">
                <a:latin typeface="黑体" pitchFamily="49" charset="-122"/>
                <a:ea typeface="黑体" pitchFamily="49" charset="-122"/>
              </a:rPr>
              <a:t>；</a:t>
            </a:r>
            <a:endParaRPr lang="en-US" altLang="zh-CN" sz="2100" b="1" dirty="0">
              <a:latin typeface="黑体" pitchFamily="49" charset="-122"/>
              <a:ea typeface="黑体" pitchFamily="49" charset="-122"/>
            </a:endParaRPr>
          </a:p>
          <a:p>
            <a:pPr indent="279845" algn="just">
              <a:lnSpc>
                <a:spcPct val="110000"/>
              </a:lnSpc>
              <a:defRPr/>
            </a:pPr>
            <a:r>
              <a:rPr lang="en-US" altLang="en-US" sz="2100" b="1" dirty="0">
                <a:latin typeface="黑体" pitchFamily="49" charset="-122"/>
                <a:ea typeface="黑体" pitchFamily="49" charset="-122"/>
              </a:rPr>
              <a:t> </a:t>
            </a:r>
            <a:r>
              <a:rPr lang="zh-CN" altLang="en-US" sz="2100" b="1" dirty="0">
                <a:latin typeface="黑体" pitchFamily="49" charset="-122"/>
                <a:ea typeface="黑体" pitchFamily="49" charset="-122"/>
              </a:rPr>
              <a:t>（五）限定或者指定特定的专利、商标、品牌、原产地或者供应商；</a:t>
            </a:r>
            <a:endParaRPr lang="en-US" altLang="zh-CN" sz="2100" b="1" dirty="0">
              <a:latin typeface="黑体" pitchFamily="49" charset="-122"/>
              <a:ea typeface="黑体" pitchFamily="49" charset="-122"/>
            </a:endParaRPr>
          </a:p>
          <a:p>
            <a:pPr indent="279845" algn="just">
              <a:lnSpc>
                <a:spcPct val="110000"/>
              </a:lnSpc>
              <a:defRPr/>
            </a:pPr>
            <a:r>
              <a:rPr lang="en-US" altLang="en-US" sz="2100" b="1" dirty="0">
                <a:latin typeface="黑体" pitchFamily="49" charset="-122"/>
                <a:ea typeface="黑体" pitchFamily="49" charset="-122"/>
              </a:rPr>
              <a:t> </a:t>
            </a:r>
            <a:r>
              <a:rPr lang="zh-CN" altLang="en-US" sz="2100" b="1" dirty="0">
                <a:latin typeface="黑体" pitchFamily="49" charset="-122"/>
                <a:ea typeface="黑体" pitchFamily="49" charset="-122"/>
              </a:rPr>
              <a:t>（六）依法必须进行招标的项目非法限定潜在投标人或者投标人的</a:t>
            </a:r>
            <a:r>
              <a:rPr lang="zh-CN" altLang="en-US" sz="2100" b="1" dirty="0">
                <a:solidFill>
                  <a:srgbClr val="FF0000"/>
                </a:solidFill>
                <a:latin typeface="黑体" pitchFamily="49" charset="-122"/>
                <a:ea typeface="黑体" pitchFamily="49" charset="-122"/>
              </a:rPr>
              <a:t>所有制形式或者组织形式</a:t>
            </a:r>
            <a:r>
              <a:rPr lang="zh-CN" altLang="en-US" sz="2100" b="1" dirty="0">
                <a:latin typeface="黑体" pitchFamily="49" charset="-122"/>
                <a:ea typeface="黑体" pitchFamily="49" charset="-122"/>
              </a:rPr>
              <a:t>；</a:t>
            </a:r>
            <a:endParaRPr lang="en-US" altLang="zh-CN" sz="2100" b="1" dirty="0">
              <a:latin typeface="黑体" pitchFamily="49" charset="-122"/>
              <a:ea typeface="黑体" pitchFamily="49" charset="-122"/>
            </a:endParaRPr>
          </a:p>
          <a:p>
            <a:pPr indent="279845" algn="just">
              <a:lnSpc>
                <a:spcPct val="110000"/>
              </a:lnSpc>
              <a:defRPr/>
            </a:pPr>
            <a:r>
              <a:rPr lang="en-US" altLang="en-US" sz="2100" b="1" dirty="0">
                <a:latin typeface="黑体" pitchFamily="49" charset="-122"/>
                <a:ea typeface="黑体" pitchFamily="49" charset="-122"/>
              </a:rPr>
              <a:t> </a:t>
            </a:r>
            <a:r>
              <a:rPr lang="zh-CN" altLang="en-US" sz="2100" b="1" dirty="0">
                <a:latin typeface="黑体" pitchFamily="49" charset="-122"/>
                <a:ea typeface="黑体" pitchFamily="49" charset="-122"/>
              </a:rPr>
              <a:t>（七）以其他不合理条件限制、排斥潜在投标人或者投标人。</a:t>
            </a:r>
            <a:endParaRPr lang="zh-CN" altLang="en-US" sz="2100" b="1" dirty="0">
              <a:latin typeface="黑体" pitchFamily="49" charset="-122"/>
              <a:ea typeface="黑体" pitchFamily="49" charset="-122"/>
              <a:cs typeface="楷体" pitchFamily="49" charset="-122"/>
            </a:endParaRP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公路工程招标投标管理重点</a:t>
            </a:r>
          </a:p>
        </p:txBody>
      </p:sp>
      <p:sp>
        <p:nvSpPr>
          <p:cNvPr id="6" name="标题 1"/>
          <p:cNvSpPr txBox="1">
            <a:spLocks/>
          </p:cNvSpPr>
          <p:nvPr/>
        </p:nvSpPr>
        <p:spPr>
          <a:xfrm>
            <a:off x="467544" y="1599642"/>
            <a:ext cx="8496944" cy="1625346"/>
          </a:xfrm>
          <a:prstGeom prst="rect">
            <a:avLst/>
          </a:prstGeom>
        </p:spPr>
        <p:txBody>
          <a:bodyPr vert="horz" lIns="91440" tIns="45720" rIns="91440" bIns="45720" rtlCol="0" anchor="ctr">
            <a:normAutofit fontScale="97500"/>
          </a:bodyPr>
          <a:lstStyle/>
          <a:p>
            <a:pPr fontAlgn="ctr">
              <a:spcBef>
                <a:spcPct val="0"/>
              </a:spcBef>
            </a:pPr>
            <a:r>
              <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15</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是否合理设置资质、人员、业绩等条件</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22910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公路工程招标投标管理重点</a:t>
            </a:r>
          </a:p>
        </p:txBody>
      </p:sp>
      <p:sp>
        <p:nvSpPr>
          <p:cNvPr id="6" name="标题 1"/>
          <p:cNvSpPr txBox="1">
            <a:spLocks/>
          </p:cNvSpPr>
          <p:nvPr/>
        </p:nvSpPr>
        <p:spPr>
          <a:xfrm>
            <a:off x="467544" y="1599642"/>
            <a:ext cx="8496944" cy="1625346"/>
          </a:xfrm>
          <a:prstGeom prst="rect">
            <a:avLst/>
          </a:prstGeom>
        </p:spPr>
        <p:txBody>
          <a:bodyPr vert="horz" lIns="91440" tIns="45720" rIns="91440" bIns="45720" rtlCol="0" anchor="ctr">
            <a:normAutofit fontScale="97500"/>
          </a:bodyPr>
          <a:lstStyle/>
          <a:p>
            <a:pPr fontAlgn="ctr">
              <a:spcBef>
                <a:spcPct val="0"/>
              </a:spcBef>
            </a:pPr>
            <a:r>
              <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16</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评标办法分值设置是否符合规定</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a:p>
            <a:pPr algn="r" fontAlgn="ctr">
              <a:spcBef>
                <a:spcPct val="0"/>
              </a:spcBef>
            </a:pPr>
            <a:r>
              <a:rPr lang="en-US"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符合标准文件脚注要求</a:t>
            </a:r>
            <a:endParaRPr lang="zh-CN"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a:p>
            <a:pPr fontAlgn="ctr">
              <a:spcBef>
                <a:spcPct val="0"/>
              </a:spcBef>
            </a:pPr>
            <a:endPar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22910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公路工程招标投标管理重点</a:t>
            </a:r>
          </a:p>
        </p:txBody>
      </p:sp>
      <p:sp>
        <p:nvSpPr>
          <p:cNvPr id="6" name="标题 1"/>
          <p:cNvSpPr txBox="1">
            <a:spLocks/>
          </p:cNvSpPr>
          <p:nvPr/>
        </p:nvSpPr>
        <p:spPr>
          <a:xfrm>
            <a:off x="467544" y="1599642"/>
            <a:ext cx="8496944" cy="1625346"/>
          </a:xfrm>
          <a:prstGeom prst="rect">
            <a:avLst/>
          </a:prstGeom>
        </p:spPr>
        <p:txBody>
          <a:bodyPr vert="horz" lIns="91440" tIns="45720" rIns="91440" bIns="45720" rtlCol="0" anchor="ctr">
            <a:normAutofit fontScale="82500" lnSpcReduction="20000"/>
          </a:bodyPr>
          <a:lstStyle/>
          <a:p>
            <a:pPr fontAlgn="ctr">
              <a:spcBef>
                <a:spcPct val="0"/>
              </a:spcBef>
            </a:pPr>
            <a:r>
              <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17</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资格预审文件和招标文件编制是否存在其他问题</a:t>
            </a:r>
            <a:r>
              <a:rPr lang="zh-CN" altLang="en-US"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000" b="1"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a:p>
            <a:pPr algn="r" fontAlgn="ctr">
              <a:spcBef>
                <a:spcPct val="0"/>
              </a:spcBef>
            </a:pPr>
            <a:r>
              <a:rPr lang="en-US"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项目管理目标的设置、保证金、风险划分、分包等条款，不要小看每一个字，编制要与时俱进</a:t>
            </a:r>
            <a:endParaRPr lang="zh-CN" altLang="zh-CN"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22910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94129" y="174971"/>
            <a:ext cx="5832475" cy="525821"/>
          </a:xfrm>
        </p:spPr>
        <p:txBody>
          <a:bodyPr>
            <a:normAutofit/>
          </a:bodyPr>
          <a:lstStyle/>
          <a:p>
            <a:r>
              <a:rPr lang="zh-CN" altLang="en-US" dirty="0"/>
              <a:t>依法必须进行招标的招标范围和规模标准</a:t>
            </a:r>
          </a:p>
        </p:txBody>
      </p:sp>
      <p:pic>
        <p:nvPicPr>
          <p:cNvPr id="1026" name="Picture 2"/>
          <p:cNvPicPr>
            <a:picLocks noChangeAspect="1" noChangeArrowheads="1"/>
          </p:cNvPicPr>
          <p:nvPr/>
        </p:nvPicPr>
        <p:blipFill>
          <a:blip r:embed="rId3" cstate="print"/>
          <a:srcRect/>
          <a:stretch>
            <a:fillRect/>
          </a:stretch>
        </p:blipFill>
        <p:spPr bwMode="auto">
          <a:xfrm>
            <a:off x="1259632" y="692342"/>
            <a:ext cx="6336704" cy="3782917"/>
          </a:xfrm>
          <a:prstGeom prst="rect">
            <a:avLst/>
          </a:prstGeom>
          <a:noFill/>
          <a:ln w="9525">
            <a:noFill/>
            <a:miter lim="800000"/>
            <a:headEnd/>
            <a:tailEnd/>
          </a:ln>
        </p:spPr>
      </p:pic>
    </p:spTree>
    <p:extLst>
      <p:ext uri="{BB962C8B-B14F-4D97-AF65-F5344CB8AC3E}">
        <p14:creationId xmlns:p14="http://schemas.microsoft.com/office/powerpoint/2010/main" val="2708072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sldNum" sz="quarter" idx="10"/>
          </p:nvPr>
        </p:nvSpPr>
        <p:spPr bwMode="auto">
          <a:noFill/>
          <a:ln>
            <a:miter lim="800000"/>
            <a:headEnd/>
            <a:tailEnd/>
          </a:ln>
        </p:spPr>
        <p:txBody>
          <a:bodyPr anchor="t"/>
          <a:lstStyle/>
          <a:p>
            <a:fld id="{D9702707-C2CD-46E4-8808-63FD7BB40FEE}" type="slidenum">
              <a:rPr lang="en-US" altLang="zh-CN" smtClean="0">
                <a:solidFill>
                  <a:schemeClr val="tx1"/>
                </a:solidFill>
                <a:ea typeface="宋体" charset="-122"/>
              </a:rPr>
              <a:pPr/>
              <a:t>90</a:t>
            </a:fld>
            <a:endParaRPr lang="en-US" altLang="zh-CN">
              <a:solidFill>
                <a:schemeClr val="tx1"/>
              </a:solidFill>
              <a:ea typeface="宋体" charset="-122"/>
            </a:endParaRPr>
          </a:p>
        </p:txBody>
      </p:sp>
      <p:sp>
        <p:nvSpPr>
          <p:cNvPr id="69636" name="文本框 8"/>
          <p:cNvSpPr txBox="1">
            <a:spLocks noChangeArrowheads="1"/>
          </p:cNvSpPr>
          <p:nvPr/>
        </p:nvSpPr>
        <p:spPr bwMode="auto">
          <a:xfrm>
            <a:off x="541735" y="73819"/>
            <a:ext cx="1890713"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69637" name="Rectangle 3"/>
          <p:cNvSpPr txBox="1">
            <a:spLocks noRot="1" noChangeArrowheads="1"/>
          </p:cNvSpPr>
          <p:nvPr/>
        </p:nvSpPr>
        <p:spPr bwMode="auto">
          <a:xfrm>
            <a:off x="1007269" y="844155"/>
            <a:ext cx="7561660" cy="3131344"/>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pPr>
            <a:r>
              <a:rPr lang="zh-CN" altLang="en-US" sz="2800" b="1" dirty="0">
                <a:solidFill>
                  <a:srgbClr val="FF9900"/>
                </a:solidFill>
                <a:latin typeface="黑体" pitchFamily="49" charset="-122"/>
                <a:ea typeface="黑体" pitchFamily="49" charset="-122"/>
              </a:rPr>
              <a:t>第二十条 </a:t>
            </a:r>
            <a:r>
              <a:rPr lang="zh-CN" altLang="en-US" sz="2800" b="1" dirty="0">
                <a:latin typeface="黑体" pitchFamily="49" charset="-122"/>
                <a:ea typeface="黑体" pitchFamily="49" charset="-122"/>
              </a:rPr>
              <a:t>招标人应当合理划分标段、确定工期，提出质量、安全目标要求，并在招标文件中载明。标段的划分应当有利于</a:t>
            </a:r>
            <a:r>
              <a:rPr lang="zh-CN" altLang="en-US" sz="2800" b="1" dirty="0">
                <a:solidFill>
                  <a:srgbClr val="FF0000"/>
                </a:solidFill>
                <a:latin typeface="黑体" pitchFamily="49" charset="-122"/>
                <a:ea typeface="黑体" pitchFamily="49" charset="-122"/>
              </a:rPr>
              <a:t>项目组织和施工管理、各专业的衔接与配合</a:t>
            </a:r>
            <a:r>
              <a:rPr lang="zh-CN" altLang="en-US" sz="2800" b="1" dirty="0">
                <a:latin typeface="黑体" pitchFamily="49" charset="-122"/>
                <a:ea typeface="黑体" pitchFamily="49" charset="-122"/>
              </a:rPr>
              <a:t>，不得利用划分标段规避招标、限制或者排斥潜在投标人。</a:t>
            </a:r>
          </a:p>
          <a:p>
            <a:pPr algn="just">
              <a:lnSpc>
                <a:spcPct val="130000"/>
              </a:lnSpc>
              <a:spcBef>
                <a:spcPts val="468"/>
              </a:spcBef>
              <a:buClr>
                <a:srgbClr val="FFC000"/>
              </a:buClr>
              <a:buSzPct val="80000"/>
            </a:pPr>
            <a:r>
              <a:rPr lang="zh-CN" altLang="en-US" sz="2800" b="1" dirty="0">
                <a:latin typeface="黑体" pitchFamily="49" charset="-122"/>
                <a:ea typeface="黑体" pitchFamily="49" charset="-122"/>
              </a:rPr>
              <a:t>    招标人可以实行</a:t>
            </a:r>
            <a:r>
              <a:rPr lang="zh-CN" altLang="en-US" sz="2800" b="1" dirty="0">
                <a:solidFill>
                  <a:srgbClr val="FF0000"/>
                </a:solidFill>
                <a:latin typeface="黑体" pitchFamily="49" charset="-122"/>
                <a:ea typeface="黑体" pitchFamily="49" charset="-122"/>
              </a:rPr>
              <a:t>设计施工总承包招标</a:t>
            </a:r>
            <a:r>
              <a:rPr lang="zh-CN" altLang="en-US" sz="2800" b="1" dirty="0">
                <a:latin typeface="黑体" pitchFamily="49" charset="-122"/>
                <a:ea typeface="黑体" pitchFamily="49" charset="-122"/>
              </a:rPr>
              <a:t>、施工总承包招标或者分专业招标。</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7983AD5E-081F-4055-AB7B-BD575CE008C7}"/>
              </a:ext>
            </a:extLst>
          </p:cNvPr>
          <p:cNvSpPr txBox="1"/>
          <p:nvPr/>
        </p:nvSpPr>
        <p:spPr>
          <a:xfrm>
            <a:off x="1475656" y="915566"/>
            <a:ext cx="7200800" cy="2722027"/>
          </a:xfrm>
          <a:prstGeom prst="rect">
            <a:avLst/>
          </a:prstGeom>
          <a:noFill/>
        </p:spPr>
        <p:txBody>
          <a:bodyPr wrap="square">
            <a:spAutoFit/>
          </a:bodyPr>
          <a:lstStyle/>
          <a:p>
            <a:pPr algn="ctr">
              <a:lnSpc>
                <a:spcPct val="150000"/>
              </a:lnSpc>
              <a:spcBef>
                <a:spcPts val="600"/>
              </a:spcBef>
              <a:spcAft>
                <a:spcPts val="600"/>
              </a:spcAft>
              <a:tabLst>
                <a:tab pos="685800" algn="l"/>
                <a:tab pos="1766570" algn="l"/>
              </a:tabLst>
            </a:pPr>
            <a:r>
              <a:rPr lang="zh-CN" altLang="zh-CN" sz="2000" b="1" dirty="0"/>
              <a:t>公路工程设计施工总承包管理办法</a:t>
            </a:r>
          </a:p>
          <a:p>
            <a:pPr algn="ctr">
              <a:lnSpc>
                <a:spcPts val="1800"/>
              </a:lnSpc>
              <a:spcAft>
                <a:spcPts val="600"/>
              </a:spcAft>
            </a:pPr>
            <a:r>
              <a:rPr lang="zh-CN" altLang="zh-CN" b="1" dirty="0"/>
              <a:t>交通运输部</a:t>
            </a:r>
            <a:r>
              <a:rPr lang="en-US" altLang="zh-CN" b="1" dirty="0"/>
              <a:t>2015</a:t>
            </a:r>
            <a:r>
              <a:rPr lang="zh-CN" altLang="zh-CN" b="1" dirty="0"/>
              <a:t>年第</a:t>
            </a:r>
            <a:r>
              <a:rPr lang="en-US" altLang="zh-CN" b="1" dirty="0"/>
              <a:t>10</a:t>
            </a:r>
            <a:r>
              <a:rPr lang="zh-CN" altLang="zh-CN" b="1" dirty="0"/>
              <a:t>号令</a:t>
            </a:r>
          </a:p>
          <a:p>
            <a:pPr indent="457200" fontAlgn="base">
              <a:lnSpc>
                <a:spcPct val="120000"/>
              </a:lnSpc>
              <a:spcBef>
                <a:spcPts val="1200"/>
              </a:spcBef>
              <a:spcAft>
                <a:spcPts val="200"/>
              </a:spcAft>
              <a:defRPr/>
            </a:pPr>
            <a:r>
              <a:rPr lang="zh-CN" altLang="zh-CN" b="1" dirty="0"/>
              <a:t>第二条公路新建、改建、扩建工程和独立桥梁、隧道（以下简称公路工程）的设计施工总承包，适用本办法。</a:t>
            </a:r>
            <a:r>
              <a:rPr lang="en-US" altLang="zh-CN" b="1" dirty="0"/>
              <a:t> </a:t>
            </a:r>
            <a:br>
              <a:rPr lang="en-US" altLang="zh-CN" b="1" dirty="0"/>
            </a:br>
            <a:r>
              <a:rPr lang="zh-CN" altLang="zh-CN" b="1" dirty="0"/>
              <a:t>　　本办法所称设计施工总承包（以下简称总承包），是指将公路工程的施工图勘察设计、工程施工等工程内容由总承包单位统一实施的承发包方式。</a:t>
            </a:r>
            <a:endParaRPr lang="zh-CN" altLang="en-US" b="1" dirty="0"/>
          </a:p>
        </p:txBody>
      </p:sp>
    </p:spTree>
    <p:extLst>
      <p:ext uri="{BB962C8B-B14F-4D97-AF65-F5344CB8AC3E}">
        <p14:creationId xmlns:p14="http://schemas.microsoft.com/office/powerpoint/2010/main" val="2645755850"/>
      </p:ext>
    </p:extLst>
  </p:cSld>
  <p:clrMapOvr>
    <a:masterClrMapping/>
  </p:clrMapOvr>
  <p:transition spd="slow">
    <p:cove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7983AD5E-081F-4055-AB7B-BD575CE008C7}"/>
              </a:ext>
            </a:extLst>
          </p:cNvPr>
          <p:cNvSpPr txBox="1"/>
          <p:nvPr/>
        </p:nvSpPr>
        <p:spPr>
          <a:xfrm>
            <a:off x="1475656" y="843558"/>
            <a:ext cx="7200800" cy="2393669"/>
          </a:xfrm>
          <a:prstGeom prst="rect">
            <a:avLst/>
          </a:prstGeom>
          <a:noFill/>
        </p:spPr>
        <p:txBody>
          <a:bodyPr wrap="square">
            <a:spAutoFit/>
          </a:bodyPr>
          <a:lstStyle/>
          <a:p>
            <a:pPr algn="ctr">
              <a:lnSpc>
                <a:spcPct val="150000"/>
              </a:lnSpc>
              <a:spcBef>
                <a:spcPts val="600"/>
              </a:spcBef>
              <a:spcAft>
                <a:spcPts val="600"/>
              </a:spcAft>
              <a:tabLst>
                <a:tab pos="685800" algn="l"/>
                <a:tab pos="1766570" algn="l"/>
              </a:tabLst>
            </a:pPr>
            <a:r>
              <a:rPr lang="zh-CN" altLang="zh-CN" sz="2000" b="1" dirty="0"/>
              <a:t>公路工程设计施工总承包管理办法</a:t>
            </a:r>
          </a:p>
          <a:p>
            <a:pPr algn="ctr">
              <a:lnSpc>
                <a:spcPts val="1800"/>
              </a:lnSpc>
              <a:spcAft>
                <a:spcPts val="600"/>
              </a:spcAft>
            </a:pPr>
            <a:r>
              <a:rPr lang="zh-CN" altLang="zh-CN" b="1" dirty="0"/>
              <a:t>交通运输部</a:t>
            </a:r>
            <a:r>
              <a:rPr lang="en-US" altLang="zh-CN" b="1" dirty="0"/>
              <a:t>2015</a:t>
            </a:r>
            <a:r>
              <a:rPr lang="zh-CN" altLang="zh-CN" b="1" dirty="0"/>
              <a:t>年第</a:t>
            </a:r>
            <a:r>
              <a:rPr lang="en-US" altLang="zh-CN" b="1" dirty="0"/>
              <a:t>10</a:t>
            </a:r>
            <a:r>
              <a:rPr lang="zh-CN" altLang="zh-CN" b="1" dirty="0"/>
              <a:t>号令</a:t>
            </a:r>
          </a:p>
          <a:p>
            <a:pPr indent="457200" fontAlgn="base">
              <a:lnSpc>
                <a:spcPct val="120000"/>
              </a:lnSpc>
              <a:spcBef>
                <a:spcPts val="1200"/>
              </a:spcBef>
              <a:spcAft>
                <a:spcPts val="200"/>
              </a:spcAft>
              <a:defRPr/>
            </a:pPr>
            <a:r>
              <a:rPr lang="zh-CN" altLang="zh-CN" b="1" dirty="0"/>
              <a:t>第三条</a:t>
            </a:r>
            <a:r>
              <a:rPr lang="en-US" altLang="zh-CN" b="1" dirty="0"/>
              <a:t> </a:t>
            </a:r>
            <a:r>
              <a:rPr lang="zh-CN" altLang="zh-CN" b="1" dirty="0"/>
              <a:t>国家</a:t>
            </a:r>
            <a:r>
              <a:rPr lang="zh-CN" altLang="zh-CN" b="1" dirty="0">
                <a:solidFill>
                  <a:srgbClr val="FF0000"/>
                </a:solidFill>
              </a:rPr>
              <a:t>鼓励具备条件的公路工程实行总承包</a:t>
            </a:r>
            <a:r>
              <a:rPr lang="zh-CN" altLang="zh-CN" b="1" dirty="0"/>
              <a:t>。</a:t>
            </a:r>
            <a:r>
              <a:rPr lang="en-US" altLang="zh-CN" b="1" dirty="0"/>
              <a:t> </a:t>
            </a:r>
            <a:br>
              <a:rPr lang="en-US" altLang="zh-CN" b="1" dirty="0"/>
            </a:br>
            <a:r>
              <a:rPr lang="zh-CN" altLang="zh-CN" b="1" dirty="0"/>
              <a:t>　　总承包可以实行项目整体总承包，也可以分路段实行总承包，或者对交通机电、房建及绿化工程等实行专业总承包。</a:t>
            </a:r>
            <a:r>
              <a:rPr lang="en-US" altLang="zh-CN" b="1" dirty="0"/>
              <a:t> </a:t>
            </a:r>
            <a:br>
              <a:rPr lang="en-US" altLang="zh-CN" b="1" dirty="0"/>
            </a:br>
            <a:r>
              <a:rPr lang="zh-CN" altLang="zh-CN" b="1" dirty="0"/>
              <a:t>　　项目法人可以根据项目实际情况，确定采用总承包的范围。</a:t>
            </a:r>
            <a:endParaRPr lang="zh-CN" altLang="en-US" b="1" dirty="0"/>
          </a:p>
        </p:txBody>
      </p:sp>
    </p:spTree>
    <p:extLst>
      <p:ext uri="{BB962C8B-B14F-4D97-AF65-F5344CB8AC3E}">
        <p14:creationId xmlns:p14="http://schemas.microsoft.com/office/powerpoint/2010/main" val="2428999049"/>
      </p:ext>
    </p:extLst>
  </p:cSld>
  <p:clrMapOvr>
    <a:masterClrMapping/>
  </p:clrMapOvr>
  <p:transition spd="slow">
    <p:cove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7983AD5E-081F-4055-AB7B-BD575CE008C7}"/>
              </a:ext>
            </a:extLst>
          </p:cNvPr>
          <p:cNvSpPr txBox="1"/>
          <p:nvPr/>
        </p:nvSpPr>
        <p:spPr>
          <a:xfrm>
            <a:off x="1403648" y="843558"/>
            <a:ext cx="7200800" cy="2496261"/>
          </a:xfrm>
          <a:prstGeom prst="rect">
            <a:avLst/>
          </a:prstGeom>
          <a:noFill/>
        </p:spPr>
        <p:txBody>
          <a:bodyPr wrap="square">
            <a:spAutoFit/>
          </a:bodyPr>
          <a:lstStyle/>
          <a:p>
            <a:pPr algn="ctr">
              <a:lnSpc>
                <a:spcPct val="150000"/>
              </a:lnSpc>
              <a:spcBef>
                <a:spcPts val="600"/>
              </a:spcBef>
              <a:spcAft>
                <a:spcPts val="600"/>
              </a:spcAft>
              <a:tabLst>
                <a:tab pos="685800" algn="l"/>
                <a:tab pos="1766570" algn="l"/>
              </a:tabLst>
            </a:pPr>
            <a:r>
              <a:rPr lang="zh-CN" altLang="zh-CN" sz="2000" b="1" dirty="0"/>
              <a:t>公路工程设计施工总承包管理办法</a:t>
            </a:r>
          </a:p>
          <a:p>
            <a:pPr algn="ctr">
              <a:lnSpc>
                <a:spcPts val="1800"/>
              </a:lnSpc>
              <a:spcAft>
                <a:spcPts val="600"/>
              </a:spcAft>
            </a:pPr>
            <a:r>
              <a:rPr lang="zh-CN" altLang="zh-CN" b="1" dirty="0"/>
              <a:t>交通运输部</a:t>
            </a:r>
            <a:r>
              <a:rPr lang="en-US" altLang="zh-CN" b="1" dirty="0"/>
              <a:t>2015</a:t>
            </a:r>
            <a:r>
              <a:rPr lang="zh-CN" altLang="zh-CN" b="1" dirty="0"/>
              <a:t>年第</a:t>
            </a:r>
            <a:r>
              <a:rPr lang="en-US" altLang="zh-CN" b="1" dirty="0"/>
              <a:t>10</a:t>
            </a:r>
            <a:r>
              <a:rPr lang="zh-CN" altLang="zh-CN" b="1" dirty="0"/>
              <a:t>号令</a:t>
            </a:r>
          </a:p>
          <a:p>
            <a:pPr indent="457200" algn="just" fontAlgn="base">
              <a:lnSpc>
                <a:spcPct val="120000"/>
              </a:lnSpc>
              <a:spcBef>
                <a:spcPts val="1200"/>
              </a:spcBef>
              <a:spcAft>
                <a:spcPts val="200"/>
              </a:spcAft>
              <a:defRPr/>
            </a:pPr>
            <a:r>
              <a:rPr lang="zh-CN" altLang="zh-CN" b="1" dirty="0"/>
              <a:t>第五条</a:t>
            </a:r>
            <a:r>
              <a:rPr lang="en-US" altLang="zh-CN" b="1" dirty="0"/>
              <a:t> </a:t>
            </a:r>
            <a:r>
              <a:rPr lang="zh-CN" altLang="zh-CN" b="1" dirty="0"/>
              <a:t>总承包单位由项目法人依法通过招标方式确定。</a:t>
            </a:r>
            <a:r>
              <a:rPr lang="en-US" altLang="zh-CN" b="1" dirty="0"/>
              <a:t> </a:t>
            </a:r>
          </a:p>
          <a:p>
            <a:pPr indent="457200" algn="just" fontAlgn="base">
              <a:lnSpc>
                <a:spcPct val="120000"/>
              </a:lnSpc>
              <a:spcBef>
                <a:spcPts val="200"/>
              </a:spcBef>
              <a:spcAft>
                <a:spcPts val="200"/>
              </a:spcAft>
              <a:defRPr/>
            </a:pPr>
            <a:r>
              <a:rPr lang="zh-CN" altLang="zh-CN" b="1" dirty="0"/>
              <a:t>项目法人负责组织公路工程总承包招标。</a:t>
            </a:r>
            <a:r>
              <a:rPr lang="en-US" altLang="zh-CN" b="1" dirty="0"/>
              <a:t> </a:t>
            </a:r>
          </a:p>
          <a:p>
            <a:pPr indent="457200" algn="just" fontAlgn="base">
              <a:lnSpc>
                <a:spcPct val="120000"/>
              </a:lnSpc>
              <a:spcBef>
                <a:spcPts val="200"/>
              </a:spcBef>
              <a:spcAft>
                <a:spcPts val="200"/>
              </a:spcAft>
              <a:defRPr/>
            </a:pPr>
            <a:r>
              <a:rPr lang="zh-CN" altLang="zh-CN" b="1" dirty="0"/>
              <a:t>公路工程总承包招标应当在</a:t>
            </a:r>
            <a:r>
              <a:rPr lang="zh-CN" altLang="zh-CN" b="1" dirty="0">
                <a:solidFill>
                  <a:srgbClr val="FF0000"/>
                </a:solidFill>
              </a:rPr>
              <a:t>初步设计文件获得批准并落实建设资金后进行</a:t>
            </a:r>
            <a:r>
              <a:rPr lang="zh-CN" altLang="zh-CN" b="1" dirty="0"/>
              <a:t>。</a:t>
            </a:r>
            <a:endParaRPr lang="zh-CN" altLang="en-US" b="1" dirty="0"/>
          </a:p>
        </p:txBody>
      </p:sp>
    </p:spTree>
    <p:extLst>
      <p:ext uri="{BB962C8B-B14F-4D97-AF65-F5344CB8AC3E}">
        <p14:creationId xmlns:p14="http://schemas.microsoft.com/office/powerpoint/2010/main" val="3413312279"/>
      </p:ext>
    </p:extLst>
  </p:cSld>
  <p:clrMapOvr>
    <a:masterClrMapping/>
  </p:clrMapOvr>
  <p:transition spd="slow">
    <p:cove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7983AD5E-081F-4055-AB7B-BD575CE008C7}"/>
              </a:ext>
            </a:extLst>
          </p:cNvPr>
          <p:cNvSpPr txBox="1"/>
          <p:nvPr/>
        </p:nvSpPr>
        <p:spPr>
          <a:xfrm>
            <a:off x="1691680" y="843558"/>
            <a:ext cx="7056784" cy="3316292"/>
          </a:xfrm>
          <a:prstGeom prst="rect">
            <a:avLst/>
          </a:prstGeom>
          <a:noFill/>
        </p:spPr>
        <p:txBody>
          <a:bodyPr wrap="square">
            <a:spAutoFit/>
          </a:bodyPr>
          <a:lstStyle/>
          <a:p>
            <a:pPr algn="ctr">
              <a:spcBef>
                <a:spcPts val="600"/>
              </a:spcBef>
              <a:spcAft>
                <a:spcPts val="600"/>
              </a:spcAft>
              <a:tabLst>
                <a:tab pos="685800" algn="l"/>
                <a:tab pos="1766570" algn="l"/>
              </a:tabLst>
            </a:pPr>
            <a:r>
              <a:rPr lang="zh-CN" altLang="zh-CN" b="1" dirty="0"/>
              <a:t>公路工程设计施工总承包管理办法</a:t>
            </a:r>
          </a:p>
          <a:p>
            <a:pPr algn="ctr">
              <a:lnSpc>
                <a:spcPts val="1800"/>
              </a:lnSpc>
              <a:spcAft>
                <a:spcPts val="600"/>
              </a:spcAft>
            </a:pPr>
            <a:r>
              <a:rPr lang="zh-CN" altLang="zh-CN" sz="1600" b="1" dirty="0"/>
              <a:t>交通运输部</a:t>
            </a:r>
            <a:r>
              <a:rPr lang="en-US" altLang="zh-CN" sz="1600" b="1" dirty="0"/>
              <a:t>2015</a:t>
            </a:r>
            <a:r>
              <a:rPr lang="zh-CN" altLang="zh-CN" sz="1600" b="1" dirty="0"/>
              <a:t>年第</a:t>
            </a:r>
            <a:r>
              <a:rPr lang="en-US" altLang="zh-CN" sz="1600" b="1" dirty="0"/>
              <a:t>10</a:t>
            </a:r>
            <a:r>
              <a:rPr lang="zh-CN" altLang="zh-CN" sz="1600" b="1" dirty="0"/>
              <a:t>号令</a:t>
            </a:r>
          </a:p>
          <a:p>
            <a:pPr indent="457200" algn="just" fontAlgn="base">
              <a:spcBef>
                <a:spcPts val="300"/>
              </a:spcBef>
              <a:spcAft>
                <a:spcPts val="300"/>
              </a:spcAft>
              <a:defRPr/>
            </a:pPr>
            <a:r>
              <a:rPr lang="zh-CN" altLang="zh-CN" sz="1600" b="1" dirty="0"/>
              <a:t>第六条总承包单位应当具备以下要求：</a:t>
            </a:r>
            <a:endParaRPr lang="en-US" altLang="zh-CN" sz="1600" b="1" dirty="0"/>
          </a:p>
          <a:p>
            <a:pPr indent="457200" algn="just" fontAlgn="base">
              <a:spcBef>
                <a:spcPts val="300"/>
              </a:spcBef>
              <a:spcAft>
                <a:spcPts val="300"/>
              </a:spcAft>
              <a:defRPr/>
            </a:pPr>
            <a:r>
              <a:rPr lang="zh-CN" altLang="zh-CN" sz="1600" b="1" dirty="0"/>
              <a:t>（一）同时具备与招标工程相适应的勘察设计和施工资质，或者由具备相应资质的勘察设计和施工单位组成联合体；</a:t>
            </a:r>
            <a:endParaRPr lang="en-US" altLang="zh-CN" sz="1600" b="1" dirty="0"/>
          </a:p>
          <a:p>
            <a:pPr indent="457200" algn="just" fontAlgn="base">
              <a:spcBef>
                <a:spcPts val="300"/>
              </a:spcBef>
              <a:spcAft>
                <a:spcPts val="300"/>
              </a:spcAft>
              <a:defRPr/>
            </a:pPr>
            <a:r>
              <a:rPr lang="zh-CN" altLang="zh-CN" sz="1600" b="1" dirty="0"/>
              <a:t>（二）具有与招标工程相适应的</a:t>
            </a:r>
            <a:r>
              <a:rPr lang="zh-CN" altLang="zh-CN" sz="1600" b="1" dirty="0">
                <a:solidFill>
                  <a:srgbClr val="FF0000"/>
                </a:solidFill>
              </a:rPr>
              <a:t>财务</a:t>
            </a:r>
            <a:r>
              <a:rPr lang="zh-CN" altLang="zh-CN" sz="1600" b="1" dirty="0"/>
              <a:t>能力，满足招标文件中提出的关于</a:t>
            </a:r>
            <a:r>
              <a:rPr lang="zh-CN" altLang="zh-CN" sz="1600" b="1" dirty="0">
                <a:solidFill>
                  <a:srgbClr val="FF0000"/>
                </a:solidFill>
              </a:rPr>
              <a:t>勘察设计、施工能力</a:t>
            </a:r>
            <a:r>
              <a:rPr lang="zh-CN" altLang="zh-CN" sz="1600" b="1" dirty="0"/>
              <a:t>、</a:t>
            </a:r>
            <a:r>
              <a:rPr lang="zh-CN" altLang="zh-CN" sz="1600" b="1" dirty="0">
                <a:solidFill>
                  <a:srgbClr val="FF0000"/>
                </a:solidFill>
              </a:rPr>
              <a:t>业绩</a:t>
            </a:r>
            <a:r>
              <a:rPr lang="zh-CN" altLang="zh-CN" sz="1600" b="1" dirty="0"/>
              <a:t>等方面的条件要求；</a:t>
            </a:r>
            <a:endParaRPr lang="en-US" altLang="zh-CN" sz="1600" b="1" dirty="0"/>
          </a:p>
          <a:p>
            <a:pPr indent="457200" algn="just" fontAlgn="base">
              <a:spcBef>
                <a:spcPts val="300"/>
              </a:spcBef>
              <a:spcAft>
                <a:spcPts val="300"/>
              </a:spcAft>
              <a:defRPr/>
            </a:pPr>
            <a:r>
              <a:rPr lang="zh-CN" altLang="zh-CN" sz="1600" b="1" dirty="0"/>
              <a:t>（三）以联合体投标的，应当根据项目的特点和复杂程度，</a:t>
            </a:r>
            <a:r>
              <a:rPr lang="zh-CN" altLang="zh-CN" sz="1600" b="1" dirty="0">
                <a:solidFill>
                  <a:srgbClr val="FF0000"/>
                </a:solidFill>
              </a:rPr>
              <a:t>合理确定牵头单位</a:t>
            </a:r>
            <a:r>
              <a:rPr lang="zh-CN" altLang="zh-CN" sz="1600" b="1" dirty="0"/>
              <a:t>，并在联合体协议中明确联合体成员单位的责任和权利</a:t>
            </a:r>
            <a:r>
              <a:rPr lang="zh-CN" altLang="en-US" sz="1600" b="1" dirty="0"/>
              <a:t>；</a:t>
            </a:r>
            <a:endParaRPr lang="en-US" altLang="zh-CN" sz="1600" b="1" dirty="0"/>
          </a:p>
          <a:p>
            <a:pPr indent="457200" algn="just" fontAlgn="base">
              <a:spcBef>
                <a:spcPts val="300"/>
              </a:spcBef>
              <a:spcAft>
                <a:spcPts val="300"/>
              </a:spcAft>
              <a:defRPr/>
            </a:pPr>
            <a:r>
              <a:rPr lang="zh-CN" altLang="zh-CN" sz="1600" b="1" dirty="0"/>
              <a:t>（四）总承包单位（包括总承包联合体成员单位，下同）</a:t>
            </a:r>
            <a:r>
              <a:rPr lang="zh-CN" altLang="zh-CN" sz="1600" b="1" dirty="0">
                <a:solidFill>
                  <a:srgbClr val="FF0000"/>
                </a:solidFill>
              </a:rPr>
              <a:t>不得是总承包项目的初步设计单位、代建单位、监理单位或以上单位的附属单位</a:t>
            </a:r>
            <a:r>
              <a:rPr lang="zh-CN" altLang="zh-CN" sz="1600" b="1" dirty="0"/>
              <a:t>。</a:t>
            </a:r>
            <a:endParaRPr lang="zh-CN" altLang="en-US" sz="1600" b="1" dirty="0"/>
          </a:p>
        </p:txBody>
      </p:sp>
    </p:spTree>
    <p:extLst>
      <p:ext uri="{BB962C8B-B14F-4D97-AF65-F5344CB8AC3E}">
        <p14:creationId xmlns:p14="http://schemas.microsoft.com/office/powerpoint/2010/main" val="3225922473"/>
      </p:ext>
    </p:extLst>
  </p:cSld>
  <p:clrMapOvr>
    <a:masterClrMapping/>
  </p:clrMapOvr>
  <p:transition spd="slow">
    <p:cove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7983AD5E-081F-4055-AB7B-BD575CE008C7}"/>
              </a:ext>
            </a:extLst>
          </p:cNvPr>
          <p:cNvSpPr txBox="1"/>
          <p:nvPr/>
        </p:nvSpPr>
        <p:spPr>
          <a:xfrm>
            <a:off x="1403648" y="1275606"/>
            <a:ext cx="7200800" cy="2168927"/>
          </a:xfrm>
          <a:prstGeom prst="rect">
            <a:avLst/>
          </a:prstGeom>
          <a:noFill/>
        </p:spPr>
        <p:txBody>
          <a:bodyPr wrap="square">
            <a:spAutoFit/>
          </a:bodyPr>
          <a:lstStyle/>
          <a:p>
            <a:pPr algn="ctr">
              <a:lnSpc>
                <a:spcPct val="150000"/>
              </a:lnSpc>
              <a:spcBef>
                <a:spcPts val="600"/>
              </a:spcBef>
              <a:spcAft>
                <a:spcPts val="600"/>
              </a:spcAft>
              <a:tabLst>
                <a:tab pos="685800" algn="l"/>
                <a:tab pos="1766570" algn="l"/>
              </a:tabLst>
            </a:pPr>
            <a:r>
              <a:rPr lang="zh-CN" altLang="zh-CN" sz="2000" b="1" dirty="0"/>
              <a:t>公路工程设计施工总承包管理办法</a:t>
            </a:r>
          </a:p>
          <a:p>
            <a:pPr algn="ctr">
              <a:lnSpc>
                <a:spcPts val="1800"/>
              </a:lnSpc>
              <a:spcAft>
                <a:spcPts val="600"/>
              </a:spcAft>
            </a:pPr>
            <a:r>
              <a:rPr lang="zh-CN" altLang="zh-CN" b="1" dirty="0"/>
              <a:t>交通运输部</a:t>
            </a:r>
            <a:r>
              <a:rPr lang="en-US" altLang="zh-CN" b="1" dirty="0"/>
              <a:t>2015</a:t>
            </a:r>
            <a:r>
              <a:rPr lang="zh-CN" altLang="zh-CN" b="1" dirty="0"/>
              <a:t>年第</a:t>
            </a:r>
            <a:r>
              <a:rPr lang="en-US" altLang="zh-CN" b="1" dirty="0"/>
              <a:t>10</a:t>
            </a:r>
            <a:r>
              <a:rPr lang="zh-CN" altLang="zh-CN" b="1" dirty="0"/>
              <a:t>号令</a:t>
            </a:r>
          </a:p>
          <a:p>
            <a:pPr indent="457200" algn="just" fontAlgn="base">
              <a:lnSpc>
                <a:spcPct val="120000"/>
              </a:lnSpc>
              <a:spcBef>
                <a:spcPts val="1200"/>
              </a:spcBef>
              <a:spcAft>
                <a:spcPts val="200"/>
              </a:spcAft>
              <a:defRPr/>
            </a:pPr>
            <a:r>
              <a:rPr lang="zh-CN" altLang="zh-CN" sz="2000" b="1" dirty="0"/>
              <a:t>第十条</a:t>
            </a:r>
            <a:r>
              <a:rPr lang="en-US" altLang="zh-CN" sz="2000" b="1" dirty="0"/>
              <a:t> </a:t>
            </a:r>
            <a:r>
              <a:rPr lang="zh-CN" altLang="zh-CN" sz="2000" b="1" dirty="0"/>
              <a:t>招标人应当合理确定投标文件的编制时间，自招标文件开始发售之日起至投标人提交投标文件截止时间止，</a:t>
            </a:r>
            <a:r>
              <a:rPr lang="zh-CN" altLang="zh-CN" sz="2000" b="1" dirty="0">
                <a:solidFill>
                  <a:srgbClr val="FF0000"/>
                </a:solidFill>
              </a:rPr>
              <a:t>不得少于</a:t>
            </a:r>
            <a:r>
              <a:rPr lang="en-US" altLang="zh-CN" sz="2000" b="1" dirty="0">
                <a:solidFill>
                  <a:srgbClr val="FF0000"/>
                </a:solidFill>
              </a:rPr>
              <a:t>60</a:t>
            </a:r>
            <a:r>
              <a:rPr lang="zh-CN" altLang="zh-CN" sz="2000" b="1" dirty="0">
                <a:solidFill>
                  <a:srgbClr val="FF0000"/>
                </a:solidFill>
              </a:rPr>
              <a:t>天</a:t>
            </a:r>
            <a:r>
              <a:rPr lang="zh-CN" altLang="zh-CN" sz="2000" b="1" dirty="0"/>
              <a:t>。</a:t>
            </a:r>
            <a:r>
              <a:rPr lang="en-US" altLang="zh-CN" sz="2000" b="1" dirty="0"/>
              <a:t> </a:t>
            </a:r>
            <a:endParaRPr lang="zh-CN" altLang="en-US" sz="2000" b="1" dirty="0"/>
          </a:p>
        </p:txBody>
      </p:sp>
    </p:spTree>
    <p:extLst>
      <p:ext uri="{BB962C8B-B14F-4D97-AF65-F5344CB8AC3E}">
        <p14:creationId xmlns:p14="http://schemas.microsoft.com/office/powerpoint/2010/main" val="3099782041"/>
      </p:ext>
    </p:extLst>
  </p:cSld>
  <p:clrMapOvr>
    <a:masterClrMapping/>
  </p:clrMapOvr>
  <p:transition spd="slow">
    <p:cove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7983AD5E-081F-4055-AB7B-BD575CE008C7}"/>
              </a:ext>
            </a:extLst>
          </p:cNvPr>
          <p:cNvSpPr txBox="1"/>
          <p:nvPr/>
        </p:nvSpPr>
        <p:spPr>
          <a:xfrm>
            <a:off x="1547664" y="843558"/>
            <a:ext cx="7200800" cy="2717795"/>
          </a:xfrm>
          <a:prstGeom prst="rect">
            <a:avLst/>
          </a:prstGeom>
          <a:noFill/>
        </p:spPr>
        <p:txBody>
          <a:bodyPr wrap="square">
            <a:spAutoFit/>
          </a:bodyPr>
          <a:lstStyle/>
          <a:p>
            <a:pPr algn="ctr">
              <a:lnSpc>
                <a:spcPct val="150000"/>
              </a:lnSpc>
              <a:spcBef>
                <a:spcPts val="600"/>
              </a:spcBef>
              <a:spcAft>
                <a:spcPts val="600"/>
              </a:spcAft>
              <a:tabLst>
                <a:tab pos="685800" algn="l"/>
                <a:tab pos="1766570" algn="l"/>
              </a:tabLst>
            </a:pPr>
            <a:r>
              <a:rPr lang="zh-CN" altLang="zh-CN" sz="2000" b="1" dirty="0"/>
              <a:t>公路工程设计施工总承包管理办法</a:t>
            </a:r>
          </a:p>
          <a:p>
            <a:pPr algn="ctr">
              <a:lnSpc>
                <a:spcPts val="1800"/>
              </a:lnSpc>
              <a:spcAft>
                <a:spcPts val="600"/>
              </a:spcAft>
            </a:pPr>
            <a:r>
              <a:rPr lang="zh-CN" altLang="zh-CN" b="1" dirty="0"/>
              <a:t>交通运输部</a:t>
            </a:r>
            <a:r>
              <a:rPr lang="en-US" altLang="zh-CN" b="1" dirty="0"/>
              <a:t>2015</a:t>
            </a:r>
            <a:r>
              <a:rPr lang="zh-CN" altLang="zh-CN" b="1" dirty="0"/>
              <a:t>年第</a:t>
            </a:r>
            <a:r>
              <a:rPr lang="en-US" altLang="zh-CN" b="1" dirty="0"/>
              <a:t>10</a:t>
            </a:r>
            <a:r>
              <a:rPr lang="zh-CN" altLang="zh-CN" b="1" dirty="0"/>
              <a:t>号令</a:t>
            </a:r>
          </a:p>
          <a:p>
            <a:pPr indent="457200" algn="just" fontAlgn="base">
              <a:lnSpc>
                <a:spcPct val="120000"/>
              </a:lnSpc>
              <a:spcBef>
                <a:spcPts val="1200"/>
              </a:spcBef>
              <a:spcAft>
                <a:spcPts val="200"/>
              </a:spcAft>
              <a:defRPr/>
            </a:pPr>
            <a:r>
              <a:rPr lang="zh-CN" altLang="zh-CN" sz="2000" b="1" dirty="0"/>
              <a:t>第十一条招标人应当根据工程地质条件、技术特点和施工难度确定评标方法。</a:t>
            </a:r>
            <a:endParaRPr lang="en-US" altLang="zh-CN" sz="2000" b="1" dirty="0"/>
          </a:p>
          <a:p>
            <a:pPr indent="457200" algn="just" fontAlgn="base">
              <a:lnSpc>
                <a:spcPct val="120000"/>
              </a:lnSpc>
              <a:spcBef>
                <a:spcPts val="1200"/>
              </a:spcBef>
              <a:spcAft>
                <a:spcPts val="200"/>
              </a:spcAft>
              <a:defRPr/>
            </a:pPr>
            <a:r>
              <a:rPr lang="zh-CN" altLang="zh-CN" sz="2000" b="1" dirty="0"/>
              <a:t>评标专家抽取应当符合有关法律法规的规定。评标委员会应当包含</a:t>
            </a:r>
            <a:r>
              <a:rPr lang="zh-CN" altLang="zh-CN" sz="2000" b="1" dirty="0">
                <a:solidFill>
                  <a:srgbClr val="FF0000"/>
                </a:solidFill>
              </a:rPr>
              <a:t>勘察设计、施工等专家，总人数应当不少于</a:t>
            </a:r>
            <a:r>
              <a:rPr lang="en-US" altLang="zh-CN" sz="2000" b="1" dirty="0">
                <a:solidFill>
                  <a:srgbClr val="FF0000"/>
                </a:solidFill>
              </a:rPr>
              <a:t>9</a:t>
            </a:r>
            <a:r>
              <a:rPr lang="zh-CN" altLang="zh-CN" sz="2000" b="1" dirty="0">
                <a:solidFill>
                  <a:srgbClr val="FF0000"/>
                </a:solidFill>
              </a:rPr>
              <a:t>人</a:t>
            </a:r>
            <a:r>
              <a:rPr lang="zh-CN" altLang="zh-CN" sz="2000" b="1" dirty="0"/>
              <a:t>。</a:t>
            </a:r>
            <a:endParaRPr lang="zh-CN" altLang="en-US" sz="2000" b="1" dirty="0"/>
          </a:p>
        </p:txBody>
      </p:sp>
    </p:spTree>
    <p:extLst>
      <p:ext uri="{BB962C8B-B14F-4D97-AF65-F5344CB8AC3E}">
        <p14:creationId xmlns:p14="http://schemas.microsoft.com/office/powerpoint/2010/main" val="1676596758"/>
      </p:ext>
    </p:extLst>
  </p:cSld>
  <p:clrMapOvr>
    <a:masterClrMapping/>
  </p:clrMapOvr>
  <p:transition spd="slow">
    <p:cove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7983AD5E-081F-4055-AB7B-BD575CE008C7}"/>
              </a:ext>
            </a:extLst>
          </p:cNvPr>
          <p:cNvSpPr txBox="1"/>
          <p:nvPr/>
        </p:nvSpPr>
        <p:spPr>
          <a:xfrm>
            <a:off x="1331640" y="471175"/>
            <a:ext cx="7007068" cy="4201150"/>
          </a:xfrm>
          <a:prstGeom prst="rect">
            <a:avLst/>
          </a:prstGeom>
          <a:noFill/>
        </p:spPr>
        <p:txBody>
          <a:bodyPr wrap="square">
            <a:spAutoFit/>
          </a:bodyPr>
          <a:lstStyle/>
          <a:p>
            <a:pPr algn="ctr">
              <a:spcBef>
                <a:spcPts val="100"/>
              </a:spcBef>
              <a:spcAft>
                <a:spcPts val="100"/>
              </a:spcAft>
              <a:tabLst>
                <a:tab pos="685800" algn="l"/>
                <a:tab pos="1766570" algn="l"/>
              </a:tabLst>
            </a:pPr>
            <a:r>
              <a:rPr lang="zh-CN" altLang="zh-CN" sz="1400" b="1" dirty="0"/>
              <a:t>公路工程设计施工总承包管理办法</a:t>
            </a:r>
          </a:p>
          <a:p>
            <a:pPr algn="ctr">
              <a:spcBef>
                <a:spcPts val="100"/>
              </a:spcBef>
              <a:spcAft>
                <a:spcPts val="100"/>
              </a:spcAft>
            </a:pPr>
            <a:r>
              <a:rPr lang="zh-CN" altLang="zh-CN" sz="1400" b="1" dirty="0"/>
              <a:t>交通运输部</a:t>
            </a:r>
            <a:r>
              <a:rPr lang="en-US" altLang="zh-CN" sz="1400" b="1" dirty="0"/>
              <a:t>2015</a:t>
            </a:r>
            <a:r>
              <a:rPr lang="zh-CN" altLang="zh-CN" sz="1400" b="1" dirty="0"/>
              <a:t>年第</a:t>
            </a:r>
            <a:r>
              <a:rPr lang="en-US" altLang="zh-CN" sz="1400" b="1" dirty="0"/>
              <a:t>10</a:t>
            </a:r>
            <a:r>
              <a:rPr lang="zh-CN" altLang="zh-CN" sz="1400" b="1" dirty="0"/>
              <a:t>号令</a:t>
            </a:r>
          </a:p>
          <a:p>
            <a:pPr indent="457200" algn="just" fontAlgn="base">
              <a:spcBef>
                <a:spcPts val="100"/>
              </a:spcBef>
              <a:spcAft>
                <a:spcPts val="100"/>
              </a:spcAft>
              <a:defRPr/>
            </a:pPr>
            <a:r>
              <a:rPr lang="zh-CN" altLang="zh-CN" sz="1400" b="1" dirty="0"/>
              <a:t>第十三条项目法人和总承包单位应当在招标文件或者合同中约定</a:t>
            </a:r>
            <a:r>
              <a:rPr lang="zh-CN" altLang="zh-CN" sz="1400" b="1" dirty="0">
                <a:solidFill>
                  <a:srgbClr val="FF0000"/>
                </a:solidFill>
              </a:rPr>
              <a:t>总承包风险的合理分担</a:t>
            </a:r>
            <a:r>
              <a:rPr lang="zh-CN" altLang="zh-CN" sz="1400" b="1" dirty="0"/>
              <a:t>。风险分担可以参照以下因素约定：</a:t>
            </a:r>
            <a:endParaRPr lang="en-US" altLang="zh-CN" sz="1400" b="1" dirty="0"/>
          </a:p>
          <a:p>
            <a:pPr indent="457200" algn="just" fontAlgn="base">
              <a:spcBef>
                <a:spcPts val="100"/>
              </a:spcBef>
              <a:spcAft>
                <a:spcPts val="100"/>
              </a:spcAft>
              <a:defRPr/>
            </a:pPr>
            <a:r>
              <a:rPr lang="zh-CN" altLang="zh-CN" sz="1400" b="1" dirty="0">
                <a:solidFill>
                  <a:srgbClr val="FF0000"/>
                </a:solidFill>
              </a:rPr>
              <a:t>项目法人承担的风险一般包括：</a:t>
            </a:r>
            <a:endParaRPr lang="en-US" altLang="zh-CN" sz="1400" b="1" dirty="0">
              <a:solidFill>
                <a:srgbClr val="FF0000"/>
              </a:solidFill>
            </a:endParaRPr>
          </a:p>
          <a:p>
            <a:pPr indent="457200" algn="just" fontAlgn="base">
              <a:spcBef>
                <a:spcPts val="100"/>
              </a:spcBef>
              <a:spcAft>
                <a:spcPts val="100"/>
              </a:spcAft>
              <a:defRPr/>
            </a:pPr>
            <a:r>
              <a:rPr lang="zh-CN" altLang="zh-CN" sz="1400" b="1" dirty="0">
                <a:solidFill>
                  <a:srgbClr val="FF0000"/>
                </a:solidFill>
              </a:rPr>
              <a:t>（一）项目法人提出的工期调整、重大或者较大设计变更、建设标准或者工程规模的调整；</a:t>
            </a:r>
            <a:endParaRPr lang="en-US" altLang="zh-CN" sz="1400" b="1" dirty="0">
              <a:solidFill>
                <a:srgbClr val="FF0000"/>
              </a:solidFill>
            </a:endParaRPr>
          </a:p>
          <a:p>
            <a:pPr indent="457200" algn="just" fontAlgn="base">
              <a:spcBef>
                <a:spcPts val="100"/>
              </a:spcBef>
              <a:spcAft>
                <a:spcPts val="100"/>
              </a:spcAft>
              <a:defRPr/>
            </a:pPr>
            <a:r>
              <a:rPr lang="zh-CN" altLang="zh-CN" sz="1400" b="1" dirty="0"/>
              <a:t>（二）因国家税收等政策调整引起的税费变化；</a:t>
            </a:r>
            <a:endParaRPr lang="en-US" altLang="zh-CN" sz="1400" b="1" dirty="0"/>
          </a:p>
          <a:p>
            <a:pPr indent="457200" algn="just" fontAlgn="base">
              <a:spcBef>
                <a:spcPts val="100"/>
              </a:spcBef>
              <a:spcAft>
                <a:spcPts val="100"/>
              </a:spcAft>
              <a:defRPr/>
            </a:pPr>
            <a:r>
              <a:rPr lang="zh-CN" altLang="zh-CN" sz="1400" b="1" dirty="0"/>
              <a:t>（三）钢材、水泥、沥青、燃油等主要工程材料价格与招标时基价相比，波动幅度超过合同约定幅度的部分；</a:t>
            </a:r>
            <a:endParaRPr lang="en-US" altLang="zh-CN" sz="1400" b="1" dirty="0"/>
          </a:p>
          <a:p>
            <a:pPr indent="457200" algn="just" fontAlgn="base">
              <a:spcBef>
                <a:spcPts val="100"/>
              </a:spcBef>
              <a:spcAft>
                <a:spcPts val="100"/>
              </a:spcAft>
              <a:defRPr/>
            </a:pPr>
            <a:r>
              <a:rPr lang="zh-CN" altLang="zh-CN" sz="1400" b="1" dirty="0"/>
              <a:t>（四）</a:t>
            </a:r>
            <a:r>
              <a:rPr lang="zh-CN" altLang="zh-CN" sz="1400" b="1" dirty="0">
                <a:solidFill>
                  <a:srgbClr val="FF0000"/>
                </a:solidFill>
              </a:rPr>
              <a:t>施工图勘察设计时发现的在初步设计阶段难以预见的滑坡、泥石流、突泥、涌水、溶洞、采空区、有毒气体等重大地质变化，</a:t>
            </a:r>
            <a:r>
              <a:rPr lang="zh-CN" altLang="zh-CN" sz="1400" b="1" dirty="0">
                <a:solidFill>
                  <a:srgbClr val="2B2EFF"/>
                </a:solidFill>
              </a:rPr>
              <a:t>其损失与处治费用可以约定由项目法人承担，或者约定项目法人和总承包单位的分担比例。</a:t>
            </a:r>
            <a:r>
              <a:rPr lang="zh-CN" altLang="zh-CN" sz="1400" b="1" dirty="0">
                <a:solidFill>
                  <a:srgbClr val="FF0000"/>
                </a:solidFill>
              </a:rPr>
              <a:t>工程实施中出现重大地质变化的</a:t>
            </a:r>
            <a:r>
              <a:rPr lang="zh-CN" altLang="zh-CN" sz="1400" b="1" dirty="0"/>
              <a:t>，其损失与处治费用除保险公司赔付外，可以约定由总承包单位承担，或者约定项目法人与总承包单位的分担比例。因总承包单位施工组织、措施不当造成的上述问题，其损失与处治费用由总承包单位承担；</a:t>
            </a:r>
            <a:endParaRPr lang="en-US" altLang="zh-CN" sz="1400" b="1" dirty="0"/>
          </a:p>
          <a:p>
            <a:pPr indent="457200" algn="just" fontAlgn="base">
              <a:spcBef>
                <a:spcPts val="100"/>
              </a:spcBef>
              <a:spcAft>
                <a:spcPts val="100"/>
              </a:spcAft>
              <a:defRPr/>
            </a:pPr>
            <a:r>
              <a:rPr lang="zh-CN" altLang="zh-CN" sz="1400" b="1" dirty="0"/>
              <a:t>（五）</a:t>
            </a:r>
            <a:r>
              <a:rPr lang="zh-CN" altLang="zh-CN" sz="1400" b="1" dirty="0">
                <a:solidFill>
                  <a:srgbClr val="FF0000"/>
                </a:solidFill>
              </a:rPr>
              <a:t>其他不可抗力所造成的工程费用的增加。</a:t>
            </a:r>
            <a:endParaRPr lang="en-US" altLang="zh-CN" sz="1400" b="1" dirty="0">
              <a:solidFill>
                <a:srgbClr val="FF0000"/>
              </a:solidFill>
            </a:endParaRPr>
          </a:p>
          <a:p>
            <a:pPr indent="457200" algn="just" fontAlgn="base">
              <a:spcBef>
                <a:spcPts val="100"/>
              </a:spcBef>
              <a:spcAft>
                <a:spcPts val="100"/>
              </a:spcAft>
              <a:defRPr/>
            </a:pPr>
            <a:r>
              <a:rPr lang="zh-CN" altLang="zh-CN" sz="1400" b="1" dirty="0"/>
              <a:t>除项目法人承担的风险外，其他风险可以约定由总承包单位承担。</a:t>
            </a:r>
            <a:endParaRPr lang="zh-CN" altLang="en-US" sz="1200" b="1" dirty="0"/>
          </a:p>
        </p:txBody>
      </p:sp>
    </p:spTree>
    <p:extLst>
      <p:ext uri="{BB962C8B-B14F-4D97-AF65-F5344CB8AC3E}">
        <p14:creationId xmlns:p14="http://schemas.microsoft.com/office/powerpoint/2010/main" val="3896371635"/>
      </p:ext>
    </p:extLst>
  </p:cSld>
  <p:clrMapOvr>
    <a:masterClrMapping/>
  </p:clrMapOvr>
  <p:transition spd="slow">
    <p:cove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sldNum" sz="quarter" idx="10"/>
          </p:nvPr>
        </p:nvSpPr>
        <p:spPr bwMode="auto">
          <a:noFill/>
          <a:ln>
            <a:miter lim="800000"/>
            <a:headEnd/>
            <a:tailEnd/>
          </a:ln>
        </p:spPr>
        <p:txBody>
          <a:bodyPr anchor="t"/>
          <a:lstStyle/>
          <a:p>
            <a:fld id="{A606DC17-655D-42FA-BE9D-D2D67085F16A}" type="slidenum">
              <a:rPr lang="en-US" altLang="zh-CN" smtClean="0">
                <a:solidFill>
                  <a:schemeClr val="tx1"/>
                </a:solidFill>
                <a:ea typeface="宋体" charset="-122"/>
              </a:rPr>
              <a:pPr/>
              <a:t>98</a:t>
            </a:fld>
            <a:endParaRPr lang="en-US" altLang="zh-CN">
              <a:solidFill>
                <a:schemeClr val="tx1"/>
              </a:solidFill>
              <a:ea typeface="宋体" charset="-122"/>
            </a:endParaRPr>
          </a:p>
        </p:txBody>
      </p:sp>
      <p:sp>
        <p:nvSpPr>
          <p:cNvPr id="79876" name="文本框 8"/>
          <p:cNvSpPr txBox="1">
            <a:spLocks noChangeArrowheads="1"/>
          </p:cNvSpPr>
          <p:nvPr/>
        </p:nvSpPr>
        <p:spPr bwMode="auto">
          <a:xfrm>
            <a:off x="541735" y="73819"/>
            <a:ext cx="1890713"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79877" name="Rectangle 3"/>
          <p:cNvSpPr txBox="1">
            <a:spLocks noRot="1" noChangeArrowheads="1"/>
          </p:cNvSpPr>
          <p:nvPr/>
        </p:nvSpPr>
        <p:spPr bwMode="auto">
          <a:xfrm>
            <a:off x="1007269" y="844155"/>
            <a:ext cx="7561660" cy="3131344"/>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pPr>
            <a:r>
              <a:rPr lang="zh-CN" altLang="en-US" sz="2400" b="1" dirty="0">
                <a:solidFill>
                  <a:srgbClr val="FF9900"/>
                </a:solidFill>
                <a:latin typeface="黑体" pitchFamily="49" charset="-122"/>
                <a:ea typeface="黑体" pitchFamily="49" charset="-122"/>
              </a:rPr>
              <a:t>第二十四条 </a:t>
            </a:r>
            <a:r>
              <a:rPr lang="zh-CN" altLang="en-US" sz="2400" b="1" dirty="0">
                <a:latin typeface="黑体" pitchFamily="49" charset="-122"/>
                <a:ea typeface="黑体" pitchFamily="49" charset="-122"/>
              </a:rPr>
              <a:t>招标人应当严格遵守有关法律、行政法规关于各类保证金收取的规定，在招标文件中载明保证金收取的形式、金额以及返还时间。</a:t>
            </a:r>
          </a:p>
          <a:p>
            <a:pPr algn="just">
              <a:lnSpc>
                <a:spcPct val="130000"/>
              </a:lnSpc>
              <a:spcBef>
                <a:spcPts val="468"/>
              </a:spcBef>
              <a:buClr>
                <a:srgbClr val="FFC000"/>
              </a:buClr>
              <a:buSzPct val="80000"/>
            </a:pPr>
            <a:r>
              <a:rPr lang="zh-CN" altLang="en-US" sz="2400" b="1" dirty="0">
                <a:latin typeface="黑体" pitchFamily="49" charset="-122"/>
                <a:ea typeface="黑体" pitchFamily="49" charset="-122"/>
              </a:rPr>
              <a:t>    招标人不得以任何名义增设或者变相增设保证金或者随意更改招标文件载明的保证金收取形式、金额以及返还时间。招标人不得在资格预审期间收取任何形式的保证金。</a:t>
            </a: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p:cNvSpPr>
            <a:spLocks noGrp="1" noChangeArrowheads="1"/>
          </p:cNvSpPr>
          <p:nvPr>
            <p:ph type="sldNum" sz="quarter" idx="10"/>
          </p:nvPr>
        </p:nvSpPr>
        <p:spPr bwMode="auto">
          <a:noFill/>
          <a:ln>
            <a:miter lim="800000"/>
            <a:headEnd/>
            <a:tailEnd/>
          </a:ln>
        </p:spPr>
        <p:txBody>
          <a:bodyPr anchor="t"/>
          <a:lstStyle/>
          <a:p>
            <a:fld id="{99B33B7D-A65A-4959-A255-35753C2AFBE6}" type="slidenum">
              <a:rPr lang="en-US" altLang="zh-CN" smtClean="0">
                <a:solidFill>
                  <a:schemeClr val="tx1"/>
                </a:solidFill>
                <a:ea typeface="宋体" charset="-122"/>
              </a:rPr>
              <a:pPr/>
              <a:t>99</a:t>
            </a:fld>
            <a:endParaRPr lang="en-US" altLang="zh-CN">
              <a:solidFill>
                <a:schemeClr val="tx1"/>
              </a:solidFill>
              <a:ea typeface="宋体" charset="-122"/>
            </a:endParaRPr>
          </a:p>
        </p:txBody>
      </p:sp>
      <p:sp>
        <p:nvSpPr>
          <p:cNvPr id="80900" name="文本框 8"/>
          <p:cNvSpPr txBox="1">
            <a:spLocks noChangeArrowheads="1"/>
          </p:cNvSpPr>
          <p:nvPr/>
        </p:nvSpPr>
        <p:spPr bwMode="auto">
          <a:xfrm>
            <a:off x="541735" y="73819"/>
            <a:ext cx="1890713" cy="364408"/>
          </a:xfrm>
          <a:prstGeom prst="rect">
            <a:avLst/>
          </a:prstGeom>
          <a:noFill/>
          <a:ln w="9525">
            <a:noFill/>
            <a:miter lim="800000"/>
            <a:headEnd/>
            <a:tailEnd/>
          </a:ln>
        </p:spPr>
        <p:txBody>
          <a:bodyPr lIns="71323" tIns="35662" rIns="71323" bIns="35662">
            <a:spAutoFit/>
          </a:bodyPr>
          <a:lstStyle/>
          <a:p>
            <a:r>
              <a:rPr lang="zh-CN" altLang="en-US" sz="1900" b="1" dirty="0">
                <a:solidFill>
                  <a:schemeClr val="bg1"/>
                </a:solidFill>
                <a:latin typeface="黑体" pitchFamily="49" charset="-122"/>
                <a:ea typeface="黑体" pitchFamily="49" charset="-122"/>
              </a:rPr>
              <a:t>部</a:t>
            </a:r>
            <a:r>
              <a:rPr lang="en-US" altLang="zh-CN" sz="1900" b="1" dirty="0">
                <a:solidFill>
                  <a:schemeClr val="bg1"/>
                </a:solidFill>
                <a:latin typeface="黑体" pitchFamily="49" charset="-122"/>
                <a:ea typeface="黑体" pitchFamily="49" charset="-122"/>
              </a:rPr>
              <a:t>24</a:t>
            </a:r>
            <a:r>
              <a:rPr lang="zh-CN" altLang="en-US" sz="1900" b="1" dirty="0">
                <a:solidFill>
                  <a:schemeClr val="bg1"/>
                </a:solidFill>
                <a:latin typeface="黑体" pitchFamily="49" charset="-122"/>
                <a:ea typeface="黑体" pitchFamily="49" charset="-122"/>
              </a:rPr>
              <a:t>号令</a:t>
            </a:r>
          </a:p>
        </p:txBody>
      </p:sp>
      <p:sp>
        <p:nvSpPr>
          <p:cNvPr id="80901" name="Rectangle 3"/>
          <p:cNvSpPr txBox="1">
            <a:spLocks noRot="1" noChangeArrowheads="1"/>
          </p:cNvSpPr>
          <p:nvPr/>
        </p:nvSpPr>
        <p:spPr bwMode="auto">
          <a:xfrm>
            <a:off x="1007269" y="681038"/>
            <a:ext cx="7561660" cy="3132535"/>
          </a:xfrm>
          <a:prstGeom prst="rect">
            <a:avLst/>
          </a:prstGeom>
          <a:noFill/>
          <a:ln w="9525">
            <a:noFill/>
            <a:miter lim="800000"/>
            <a:headEnd/>
            <a:tailEnd/>
          </a:ln>
        </p:spPr>
        <p:txBody>
          <a:bodyPr lIns="71323" tIns="35662" rIns="71323" bIns="35662"/>
          <a:lstStyle/>
          <a:p>
            <a:pPr algn="just">
              <a:lnSpc>
                <a:spcPct val="130000"/>
              </a:lnSpc>
              <a:spcBef>
                <a:spcPts val="468"/>
              </a:spcBef>
              <a:buClr>
                <a:srgbClr val="FFC000"/>
              </a:buClr>
              <a:buSzPct val="80000"/>
            </a:pPr>
            <a:r>
              <a:rPr lang="zh-CN" altLang="en-US" sz="2400" b="1" dirty="0">
                <a:solidFill>
                  <a:srgbClr val="FF9900"/>
                </a:solidFill>
                <a:latin typeface="黑体" pitchFamily="49" charset="-122"/>
                <a:ea typeface="黑体" pitchFamily="49" charset="-122"/>
              </a:rPr>
              <a:t>第二十五条 </a:t>
            </a:r>
            <a:r>
              <a:rPr lang="zh-CN" altLang="en-US" sz="2400" b="1" dirty="0">
                <a:latin typeface="黑体" pitchFamily="49" charset="-122"/>
                <a:ea typeface="黑体" pitchFamily="49" charset="-122"/>
              </a:rPr>
              <a:t>招标人在招标文件中要求投标人提交投标保证金的，投标保证金不得超过招标标段估算价的</a:t>
            </a:r>
            <a:r>
              <a:rPr lang="en-US" altLang="zh-CN" sz="2400" b="1" dirty="0">
                <a:solidFill>
                  <a:srgbClr val="FF0000"/>
                </a:solidFill>
                <a:latin typeface="黑体" pitchFamily="49" charset="-122"/>
                <a:ea typeface="黑体" pitchFamily="49" charset="-122"/>
              </a:rPr>
              <a:t>2%</a:t>
            </a:r>
            <a:r>
              <a:rPr lang="zh-CN" altLang="en-US" sz="2400" b="1" dirty="0">
                <a:latin typeface="黑体" pitchFamily="49" charset="-122"/>
                <a:ea typeface="黑体" pitchFamily="49" charset="-122"/>
              </a:rPr>
              <a:t>。投标保证金有效期应当与投标有效期一致。</a:t>
            </a:r>
          </a:p>
          <a:p>
            <a:pPr algn="just">
              <a:lnSpc>
                <a:spcPct val="130000"/>
              </a:lnSpc>
              <a:spcBef>
                <a:spcPts val="468"/>
              </a:spcBef>
              <a:buClr>
                <a:srgbClr val="FFC000"/>
              </a:buClr>
              <a:buSzPct val="80000"/>
            </a:pPr>
            <a:r>
              <a:rPr lang="zh-CN" altLang="en-US" sz="2400" b="1" dirty="0">
                <a:latin typeface="黑体" pitchFamily="49" charset="-122"/>
                <a:ea typeface="黑体" pitchFamily="49" charset="-122"/>
              </a:rPr>
              <a:t>    依法必须进行招标的公路工程建设项目的投标人，以现金或者支票形式提交投标保证金的，应当从其</a:t>
            </a:r>
            <a:r>
              <a:rPr lang="zh-CN" altLang="en-US" sz="2400" b="1" dirty="0">
                <a:solidFill>
                  <a:srgbClr val="FF0000"/>
                </a:solidFill>
                <a:latin typeface="黑体" pitchFamily="49" charset="-122"/>
                <a:ea typeface="黑体" pitchFamily="49" charset="-122"/>
              </a:rPr>
              <a:t>基本账户</a:t>
            </a:r>
            <a:r>
              <a:rPr lang="zh-CN" altLang="en-US" sz="2400" b="1" dirty="0">
                <a:latin typeface="黑体" pitchFamily="49" charset="-122"/>
                <a:ea typeface="黑体" pitchFamily="49" charset="-122"/>
              </a:rPr>
              <a:t>转出。投标人提交的投标保证金不符合招标文件要求的，应当</a:t>
            </a:r>
            <a:r>
              <a:rPr lang="zh-CN" altLang="en-US" sz="2400" b="1" dirty="0">
                <a:solidFill>
                  <a:srgbClr val="FF0000"/>
                </a:solidFill>
                <a:latin typeface="黑体" pitchFamily="49" charset="-122"/>
                <a:ea typeface="黑体" pitchFamily="49" charset="-122"/>
              </a:rPr>
              <a:t>否决</a:t>
            </a:r>
            <a:r>
              <a:rPr lang="zh-CN" altLang="en-US" sz="2400" b="1" dirty="0">
                <a:latin typeface="黑体" pitchFamily="49" charset="-122"/>
                <a:ea typeface="黑体" pitchFamily="49" charset="-122"/>
              </a:rPr>
              <a:t>其投标。</a:t>
            </a:r>
          </a:p>
          <a:p>
            <a:pPr algn="just">
              <a:lnSpc>
                <a:spcPct val="130000"/>
              </a:lnSpc>
              <a:spcBef>
                <a:spcPts val="468"/>
              </a:spcBef>
              <a:buClr>
                <a:srgbClr val="FFC000"/>
              </a:buClr>
              <a:buSzPct val="80000"/>
            </a:pPr>
            <a:r>
              <a:rPr lang="zh-CN" altLang="en-US" sz="2400" b="1" dirty="0">
                <a:latin typeface="黑体" pitchFamily="49" charset="-122"/>
                <a:ea typeface="黑体" pitchFamily="49" charset="-122"/>
              </a:rPr>
              <a:t>    招标人不得挪用投标保证金。</a:t>
            </a:r>
          </a:p>
        </p:txBody>
      </p:sp>
    </p:spTree>
  </p:cSld>
  <p:clrMapOvr>
    <a:masterClrMapping/>
  </p:clrMapOvr>
  <p:transition/>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014C83"/>
      </a:dk2>
      <a:lt2>
        <a:srgbClr val="EEECE1"/>
      </a:lt2>
      <a:accent1>
        <a:srgbClr val="014C8D"/>
      </a:accent1>
      <a:accent2>
        <a:srgbClr val="012E57"/>
      </a:accent2>
      <a:accent3>
        <a:srgbClr val="24673E"/>
      </a:accent3>
      <a:accent4>
        <a:srgbClr val="3371A4"/>
      </a:accent4>
      <a:accent5>
        <a:srgbClr val="4BACC6"/>
      </a:accent5>
      <a:accent6>
        <a:srgbClr val="7FA6C7"/>
      </a:accent6>
      <a:hlink>
        <a:srgbClr val="0000FF"/>
      </a:hlink>
      <a:folHlink>
        <a:srgbClr val="CDDBE8"/>
      </a:folHlink>
    </a:clrScheme>
    <a:fontScheme name="微软雅黑">
      <a:majorFont>
        <a:latin typeface="Franklin Gothic Medium"/>
        <a:ea typeface="微软雅黑"/>
        <a:cs typeface=""/>
      </a:majorFont>
      <a:minorFont>
        <a:latin typeface="Franklin Gothic Medium"/>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63500" cap="flat" cmpd="sng">
          <a:solidFill>
            <a:srgbClr val="FFC000"/>
          </a:solidFill>
          <a:round/>
          <a:headEnd/>
          <a:tailEnd/>
        </a:ln>
        <a:extLst>
          <a:ext uri="{909E8E84-426E-40DD-AFC4-6F175D3DCCD1}">
            <a14:hiddenFill xmlns:a14="http://schemas.microsoft.com/office/drawing/2010/main">
              <a:solidFill>
                <a:srgbClr val="FFFFFF"/>
              </a:solidFill>
            </a14:hiddenFill>
          </a:ext>
        </a:extLst>
      </a:spPr>
      <a:bodyPr/>
      <a:lstStyle>
        <a:defPPr>
          <a:defRPr/>
        </a:defPPr>
      </a:lstStyle>
    </a:spDef>
    <a:txDef>
      <a:spPr/>
      <a:bodyPr/>
      <a:lstStyle>
        <a:defPPr marL="0" indent="0" algn="just">
          <a:lnSpc>
            <a:spcPct val="150000"/>
          </a:lnSpc>
          <a:spcBef>
            <a:spcPts val="0"/>
          </a:spcBef>
          <a:buNone/>
          <a:defRPr sz="2400" b="1" u="sng" dirty="0" smtClean="0">
            <a:latin typeface="微软雅黑" panose="020B0503020204020204" pitchFamily="34" charset="-122"/>
            <a:ea typeface="微软雅黑" panose="020B0503020204020204" pitchFamily="34"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30477</TotalTime>
  <Words>9759</Words>
  <Application>Microsoft Office PowerPoint</Application>
  <PresentationFormat>全屏显示(16:9)</PresentationFormat>
  <Paragraphs>707</Paragraphs>
  <Slides>143</Slides>
  <Notes>57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143</vt:i4>
      </vt:variant>
    </vt:vector>
  </HeadingPairs>
  <TitlesOfParts>
    <vt:vector size="155" baseType="lpstr">
      <vt:lpstr>Adobe Gothic Std B</vt:lpstr>
      <vt:lpstr>-apple-system</vt:lpstr>
      <vt:lpstr>方正粗宋简体</vt:lpstr>
      <vt:lpstr>黑体</vt:lpstr>
      <vt:lpstr>宋体</vt:lpstr>
      <vt:lpstr>微软雅黑</vt:lpstr>
      <vt:lpstr>Arial</vt:lpstr>
      <vt:lpstr>Calibri</vt:lpstr>
      <vt:lpstr>Franklin Gothic Medium</vt:lpstr>
      <vt:lpstr>Times New Roman</vt:lpstr>
      <vt:lpstr>Wingdings</vt:lpstr>
      <vt:lpstr>Office 主题​​</vt:lpstr>
      <vt:lpstr>PowerPoint 演示文稿</vt:lpstr>
      <vt:lpstr>目录</vt:lpstr>
      <vt:lpstr>PowerPoint 演示文稿</vt:lpstr>
      <vt:lpstr>PowerPoint 演示文稿</vt:lpstr>
      <vt:lpstr>PowerPoint 演示文稿</vt:lpstr>
      <vt:lpstr>PowerPoint 演示文稿</vt:lpstr>
      <vt:lpstr>PowerPoint 演示文稿</vt:lpstr>
      <vt:lpstr>PowerPoint 演示文稿</vt:lpstr>
      <vt:lpstr>依法必须进行招标的招标范围和规模标准</vt:lpstr>
      <vt:lpstr>依法必须进行招标的招标范围和规模标准</vt:lpstr>
      <vt:lpstr>依法必须进行招标的招标范围和规模标准</vt:lpstr>
      <vt:lpstr>依法必须进行招标的招标范围和规模标准</vt:lpstr>
      <vt:lpstr>依法必须进行招标的招标范围和规模标准</vt:lpstr>
      <vt:lpstr>依法必须进行招标的招标范围和规模标准</vt:lpstr>
      <vt:lpstr>依法必须进行招标的招标范围和规模标准</vt:lpstr>
      <vt:lpstr>依法必须进行招标的招标范围和规模标准</vt:lpstr>
      <vt:lpstr>PowerPoint 演示文稿</vt:lpstr>
      <vt:lpstr>依法必须进行招标的招标范围和规模标准</vt:lpstr>
      <vt:lpstr>依法必须进行招标的招标范围和规模标准</vt:lpstr>
      <vt:lpstr>依法必须进行招标的招标范围和规模标准</vt:lpstr>
      <vt:lpstr>依法必须进行招标的招标范围和规模标准</vt:lpstr>
      <vt:lpstr>PowerPoint 演示文稿</vt:lpstr>
      <vt:lpstr>依法必须进行招标的招标范围和规模标准</vt:lpstr>
      <vt:lpstr>2019年7月1日： 中国招标投标协会团体标准《非招标方式采购代理服务规范》 </vt:lpstr>
      <vt:lpstr>《非招标方式采购代理服务规范》</vt:lpstr>
      <vt:lpstr>2020年6月1日： 中国招标投标协会发布关于实施应用《非招标方式采购文件示范文本》的指导意见 </vt:lpstr>
      <vt:lpstr>框架协议采购</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《工程项目招投标领域营商环境专项整治工作方案》 发改办法规〔2019〕862号 整治18项主要内容</vt:lpstr>
      <vt:lpstr>《工程项目招投标领域营商环境专项整治工作方案》 发改办法规〔2019〕862号 整治18项主要内容</vt:lpstr>
      <vt:lpstr>《工程项目招投标领域营商环境专项整治工作方案》 发改办法规〔2019〕862号 整治18项主要内容</vt:lpstr>
      <vt:lpstr>《工程项目招投标领域营商环境专项整治工作方案》 发改办法规〔2019〕862号 整治18项主要内容</vt:lpstr>
      <vt:lpstr>PowerPoint 演示文稿</vt:lpstr>
      <vt:lpstr>PowerPoint 演示文稿</vt:lpstr>
      <vt:lpstr>PowerPoint 演示文稿</vt:lpstr>
      <vt:lpstr>2018年版《公路工程标准施工招标文件》</vt:lpstr>
      <vt:lpstr>2018年版《公路工程标准施工招标文件》</vt:lpstr>
      <vt:lpstr>2018年版《公路工程标准施工招标文件》</vt:lpstr>
      <vt:lpstr>PowerPoint 演示文稿</vt:lpstr>
      <vt:lpstr>PowerPoint 演示文稿</vt:lpstr>
      <vt:lpstr>公路工程招标投标管理重点</vt:lpstr>
      <vt:lpstr>公路工程招标投标管理重点</vt:lpstr>
      <vt:lpstr>PowerPoint 演示文稿</vt:lpstr>
      <vt:lpstr>PowerPoint 演示文稿</vt:lpstr>
      <vt:lpstr>PowerPoint 演示文稿</vt:lpstr>
      <vt:lpstr>PowerPoint 演示文稿</vt:lpstr>
      <vt:lpstr>PowerPoint 演示文稿</vt:lpstr>
      <vt:lpstr>PowerPoint 演示文稿</vt:lpstr>
      <vt:lpstr>公路工程招标投标管理重点</vt:lpstr>
      <vt:lpstr>PowerPoint 演示文稿</vt:lpstr>
      <vt:lpstr>PowerPoint 演示文稿</vt:lpstr>
      <vt:lpstr>公路工程招标投标管理重点</vt:lpstr>
      <vt:lpstr>公路工程招标投标管理重点</vt:lpstr>
      <vt:lpstr>公路工程招标投标管理重点</vt:lpstr>
      <vt:lpstr>公路工程招标投标管理重点</vt:lpstr>
      <vt:lpstr>PowerPoint 演示文稿</vt:lpstr>
      <vt:lpstr>公路工程招标投标管理重点</vt:lpstr>
      <vt:lpstr>PowerPoint 演示文稿</vt:lpstr>
      <vt:lpstr>PowerPoint 演示文稿</vt:lpstr>
      <vt:lpstr>公路工程招标投标管理重点</vt:lpstr>
      <vt:lpstr>PowerPoint 演示文稿</vt:lpstr>
      <vt:lpstr>公路工程招标投标管理重点</vt:lpstr>
      <vt:lpstr>PowerPoint 演示文稿</vt:lpstr>
      <vt:lpstr>公路工程招标投标管理重点</vt:lpstr>
      <vt:lpstr>PowerPoint 演示文稿</vt:lpstr>
      <vt:lpstr>PowerPoint 演示文稿</vt:lpstr>
      <vt:lpstr>公路工程招标投标管理重点</vt:lpstr>
      <vt:lpstr>公路工程招标投标管理重点</vt:lpstr>
      <vt:lpstr>公路工程招标投标管理重点</vt:lpstr>
      <vt:lpstr>公路工程招标投标管理重点</vt:lpstr>
      <vt:lpstr>PowerPoint 演示文稿</vt:lpstr>
      <vt:lpstr>PowerPoint 演示文稿</vt:lpstr>
      <vt:lpstr>PowerPoint 演示文稿</vt:lpstr>
      <vt:lpstr>PowerPoint 演示文稿</vt:lpstr>
      <vt:lpstr>公路工程招标投标管理重点</vt:lpstr>
      <vt:lpstr>公路工程招标投标管理重点</vt:lpstr>
      <vt:lpstr>公路工程招标投标管理重点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公路工程招标投标管理重点</vt:lpstr>
      <vt:lpstr>PowerPoint 演示文稿</vt:lpstr>
      <vt:lpstr>PowerPoint 演示文稿</vt:lpstr>
      <vt:lpstr>PowerPoint 演示文稿</vt:lpstr>
      <vt:lpstr>公路工程招标投标管理重点</vt:lpstr>
      <vt:lpstr>PowerPoint 演示文稿</vt:lpstr>
      <vt:lpstr>公路工程招标投标管理重点</vt:lpstr>
      <vt:lpstr>PowerPoint 演示文稿</vt:lpstr>
      <vt:lpstr>PowerPoint 演示文稿</vt:lpstr>
      <vt:lpstr>PowerPoint 演示文稿</vt:lpstr>
      <vt:lpstr>PowerPoint 演示文稿</vt:lpstr>
      <vt:lpstr>公路工程招标投标管理重点</vt:lpstr>
      <vt:lpstr>PowerPoint 演示文稿</vt:lpstr>
      <vt:lpstr>PowerPoint 演示文稿</vt:lpstr>
      <vt:lpstr>公路工程招标投标管理重点</vt:lpstr>
      <vt:lpstr>公路工程招标投标管理重点</vt:lpstr>
      <vt:lpstr>公路工程招标投标管理重点</vt:lpstr>
      <vt:lpstr>PowerPoint 演示文稿</vt:lpstr>
      <vt:lpstr>PowerPoint 演示文稿</vt:lpstr>
      <vt:lpstr>公路工程招标投标管理重点</vt:lpstr>
      <vt:lpstr>PowerPoint 演示文稿</vt:lpstr>
      <vt:lpstr>PowerPoint 演示文稿</vt:lpstr>
      <vt:lpstr>公路工程招标投标管理重点</vt:lpstr>
      <vt:lpstr>PowerPoint 演示文稿</vt:lpstr>
      <vt:lpstr>公路工程招标投标管理重点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公路工程招标投标管理重点</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fanwq</dc:creator>
  <cp:lastModifiedBy>袁 静</cp:lastModifiedBy>
  <cp:revision>1536</cp:revision>
  <dcterms:created xsi:type="dcterms:W3CDTF">2011-06-03T14:53:06Z</dcterms:created>
  <dcterms:modified xsi:type="dcterms:W3CDTF">2022-05-30T23:18:42Z</dcterms:modified>
</cp:coreProperties>
</file>