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0">
  <p:sldMasterIdLst>
    <p:sldMasterId id="2147483648" r:id="rId1"/>
  </p:sldMasterIdLst>
  <p:notesMasterIdLst>
    <p:notesMasterId r:id="rId42"/>
  </p:notesMasterIdLst>
  <p:sldIdLst>
    <p:sldId id="257" r:id="rId2"/>
    <p:sldId id="1539" r:id="rId3"/>
    <p:sldId id="1521" r:id="rId4"/>
    <p:sldId id="1427" r:id="rId5"/>
    <p:sldId id="1428" r:id="rId6"/>
    <p:sldId id="1501" r:id="rId7"/>
    <p:sldId id="1524" r:id="rId8"/>
    <p:sldId id="1504" r:id="rId9"/>
    <p:sldId id="1525" r:id="rId10"/>
    <p:sldId id="1575" r:id="rId11"/>
    <p:sldId id="1623" r:id="rId12"/>
    <p:sldId id="1505" r:id="rId13"/>
    <p:sldId id="1506" r:id="rId14"/>
    <p:sldId id="1507" r:id="rId15"/>
    <p:sldId id="1584" r:id="rId16"/>
    <p:sldId id="1508" r:id="rId17"/>
    <p:sldId id="1509" r:id="rId18"/>
    <p:sldId id="1510" r:id="rId19"/>
    <p:sldId id="1563" r:id="rId20"/>
    <p:sldId id="1511" r:id="rId21"/>
    <p:sldId id="1566" r:id="rId22"/>
    <p:sldId id="1512" r:id="rId23"/>
    <p:sldId id="1569" r:id="rId24"/>
    <p:sldId id="1513" r:id="rId25"/>
    <p:sldId id="1514" r:id="rId26"/>
    <p:sldId id="1526" r:id="rId27"/>
    <p:sldId id="1527" r:id="rId28"/>
    <p:sldId id="1554" r:id="rId29"/>
    <p:sldId id="1529" r:id="rId30"/>
    <p:sldId id="1530" r:id="rId31"/>
    <p:sldId id="1555" r:id="rId32"/>
    <p:sldId id="1531" r:id="rId33"/>
    <p:sldId id="1532" r:id="rId34"/>
    <p:sldId id="1533" r:id="rId35"/>
    <p:sldId id="1534" r:id="rId36"/>
    <p:sldId id="1535" r:id="rId37"/>
    <p:sldId id="1536" r:id="rId38"/>
    <p:sldId id="1537" r:id="rId39"/>
    <p:sldId id="1538" r:id="rId40"/>
    <p:sldId id="791" r:id="rId41"/>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Cornelius" initials="jC" lastIdx="41" clrIdx="0">
    <p:extLst>
      <p:ext uri="{19B8F6BF-5375-455C-9EA6-DF929625EA0E}">
        <p15:presenceInfo xmlns:p15="http://schemas.microsoft.com/office/powerpoint/2012/main" userId="db81278f647fd32a" providerId="Windows Live"/>
      </p:ext>
    </p:extLst>
  </p:cmAuthor>
  <p:cmAuthor id="2" name="zhao dong" initials=""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20614"/>
    <a:srgbClr val="669900"/>
    <a:srgbClr val="026DCE"/>
    <a:srgbClr val="CC6600"/>
    <a:srgbClr val="DCBEE2"/>
    <a:srgbClr val="E6E6E6"/>
    <a:srgbClr val="481031"/>
    <a:srgbClr val="026AC8"/>
    <a:srgbClr val="0046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深色样式 1 - 强调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6" autoAdjust="0"/>
    <p:restoredTop sz="91523" autoAdjust="0"/>
  </p:normalViewPr>
  <p:slideViewPr>
    <p:cSldViewPr>
      <p:cViewPr varScale="1">
        <p:scale>
          <a:sx n="86" d="100"/>
          <a:sy n="86" d="100"/>
        </p:scale>
        <p:origin x="389" y="43"/>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3024"/>
    </p:cViewPr>
  </p:sorterViewPr>
  <p:notesViewPr>
    <p:cSldViewPr>
      <p:cViewPr varScale="1">
        <p:scale>
          <a:sx n="57" d="100"/>
          <a:sy n="57" d="100"/>
        </p:scale>
        <p:origin x="2472"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BBA40E-5606-4029-863C-DF903B52E771}" type="datetimeFigureOut">
              <a:rPr lang="zh-CN" altLang="en-US" smtClean="0"/>
              <a:pPr/>
              <a:t>2022/5/31</a:t>
            </a:fld>
            <a:endParaRPr lang="zh-CN" altLang="en-US"/>
          </a:p>
        </p:txBody>
      </p:sp>
      <p:sp>
        <p:nvSpPr>
          <p:cNvPr id="4" name="幻灯片图像占位符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8C17DF-1D58-4647-8B50-01AC32906402}" type="slidenum">
              <a:rPr lang="zh-CN" altLang="en-US" smtClean="0"/>
              <a:pPr/>
              <a:t>‹#›</a:t>
            </a:fld>
            <a:endParaRPr lang="zh-CN" altLang="en-US"/>
          </a:p>
        </p:txBody>
      </p:sp>
    </p:spTree>
    <p:extLst>
      <p:ext uri="{BB962C8B-B14F-4D97-AF65-F5344CB8AC3E}">
        <p14:creationId xmlns:p14="http://schemas.microsoft.com/office/powerpoint/2010/main" val="2052508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a:t>
            </a:fld>
            <a:endParaRPr lang="zh-CN" altLang="en-US"/>
          </a:p>
        </p:txBody>
      </p:sp>
    </p:spTree>
    <p:extLst>
      <p:ext uri="{BB962C8B-B14F-4D97-AF65-F5344CB8AC3E}">
        <p14:creationId xmlns:p14="http://schemas.microsoft.com/office/powerpoint/2010/main" val="3293123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10</a:t>
            </a:fld>
            <a:endParaRPr lang="zh-CN" altLang="en-US"/>
          </a:p>
        </p:txBody>
      </p:sp>
    </p:spTree>
    <p:extLst>
      <p:ext uri="{BB962C8B-B14F-4D97-AF65-F5344CB8AC3E}">
        <p14:creationId xmlns:p14="http://schemas.microsoft.com/office/powerpoint/2010/main" val="349664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11</a:t>
            </a:fld>
            <a:endParaRPr lang="zh-CN" altLang="en-US"/>
          </a:p>
        </p:txBody>
      </p:sp>
    </p:spTree>
    <p:extLst>
      <p:ext uri="{BB962C8B-B14F-4D97-AF65-F5344CB8AC3E}">
        <p14:creationId xmlns:p14="http://schemas.microsoft.com/office/powerpoint/2010/main" val="602575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12</a:t>
            </a:fld>
            <a:endParaRPr lang="zh-CN" altLang="en-US"/>
          </a:p>
        </p:txBody>
      </p:sp>
    </p:spTree>
    <p:extLst>
      <p:ext uri="{BB962C8B-B14F-4D97-AF65-F5344CB8AC3E}">
        <p14:creationId xmlns:p14="http://schemas.microsoft.com/office/powerpoint/2010/main" val="3645300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13</a:t>
            </a:fld>
            <a:endParaRPr lang="zh-CN" altLang="en-US"/>
          </a:p>
        </p:txBody>
      </p:sp>
    </p:spTree>
    <p:extLst>
      <p:ext uri="{BB962C8B-B14F-4D97-AF65-F5344CB8AC3E}">
        <p14:creationId xmlns:p14="http://schemas.microsoft.com/office/powerpoint/2010/main" val="1512431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14</a:t>
            </a:fld>
            <a:endParaRPr lang="zh-CN" altLang="en-US"/>
          </a:p>
        </p:txBody>
      </p:sp>
    </p:spTree>
    <p:extLst>
      <p:ext uri="{BB962C8B-B14F-4D97-AF65-F5344CB8AC3E}">
        <p14:creationId xmlns:p14="http://schemas.microsoft.com/office/powerpoint/2010/main" val="1642405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15</a:t>
            </a:fld>
            <a:endParaRPr lang="zh-CN" altLang="en-US"/>
          </a:p>
        </p:txBody>
      </p:sp>
    </p:spTree>
    <p:extLst>
      <p:ext uri="{BB962C8B-B14F-4D97-AF65-F5344CB8AC3E}">
        <p14:creationId xmlns:p14="http://schemas.microsoft.com/office/powerpoint/2010/main" val="1489238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16</a:t>
            </a:fld>
            <a:endParaRPr lang="zh-CN" altLang="en-US"/>
          </a:p>
        </p:txBody>
      </p:sp>
    </p:spTree>
    <p:extLst>
      <p:ext uri="{BB962C8B-B14F-4D97-AF65-F5344CB8AC3E}">
        <p14:creationId xmlns:p14="http://schemas.microsoft.com/office/powerpoint/2010/main" val="2277202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17</a:t>
            </a:fld>
            <a:endParaRPr lang="zh-CN" altLang="en-US"/>
          </a:p>
        </p:txBody>
      </p:sp>
    </p:spTree>
    <p:extLst>
      <p:ext uri="{BB962C8B-B14F-4D97-AF65-F5344CB8AC3E}">
        <p14:creationId xmlns:p14="http://schemas.microsoft.com/office/powerpoint/2010/main" val="1176030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18</a:t>
            </a:fld>
            <a:endParaRPr lang="zh-CN" altLang="en-US"/>
          </a:p>
        </p:txBody>
      </p:sp>
    </p:spTree>
    <p:extLst>
      <p:ext uri="{BB962C8B-B14F-4D97-AF65-F5344CB8AC3E}">
        <p14:creationId xmlns:p14="http://schemas.microsoft.com/office/powerpoint/2010/main" val="1342756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19</a:t>
            </a:fld>
            <a:endParaRPr lang="zh-CN" altLang="en-US"/>
          </a:p>
        </p:txBody>
      </p:sp>
    </p:spTree>
    <p:extLst>
      <p:ext uri="{BB962C8B-B14F-4D97-AF65-F5344CB8AC3E}">
        <p14:creationId xmlns:p14="http://schemas.microsoft.com/office/powerpoint/2010/main" val="167193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a:t>
            </a:fld>
            <a:endParaRPr lang="zh-CN" altLang="en-US"/>
          </a:p>
        </p:txBody>
      </p:sp>
    </p:spTree>
    <p:extLst>
      <p:ext uri="{BB962C8B-B14F-4D97-AF65-F5344CB8AC3E}">
        <p14:creationId xmlns:p14="http://schemas.microsoft.com/office/powerpoint/2010/main" val="3324921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20</a:t>
            </a:fld>
            <a:endParaRPr lang="zh-CN" altLang="en-US"/>
          </a:p>
        </p:txBody>
      </p:sp>
    </p:spTree>
    <p:extLst>
      <p:ext uri="{BB962C8B-B14F-4D97-AF65-F5344CB8AC3E}">
        <p14:creationId xmlns:p14="http://schemas.microsoft.com/office/powerpoint/2010/main" val="40454003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21</a:t>
            </a:fld>
            <a:endParaRPr lang="zh-CN" altLang="en-US"/>
          </a:p>
        </p:txBody>
      </p:sp>
    </p:spTree>
    <p:extLst>
      <p:ext uri="{BB962C8B-B14F-4D97-AF65-F5344CB8AC3E}">
        <p14:creationId xmlns:p14="http://schemas.microsoft.com/office/powerpoint/2010/main" val="1625577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22</a:t>
            </a:fld>
            <a:endParaRPr lang="zh-CN" altLang="en-US"/>
          </a:p>
        </p:txBody>
      </p:sp>
    </p:spTree>
    <p:extLst>
      <p:ext uri="{BB962C8B-B14F-4D97-AF65-F5344CB8AC3E}">
        <p14:creationId xmlns:p14="http://schemas.microsoft.com/office/powerpoint/2010/main" val="1752846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23</a:t>
            </a:fld>
            <a:endParaRPr lang="zh-CN" altLang="en-US"/>
          </a:p>
        </p:txBody>
      </p:sp>
    </p:spTree>
    <p:extLst>
      <p:ext uri="{BB962C8B-B14F-4D97-AF65-F5344CB8AC3E}">
        <p14:creationId xmlns:p14="http://schemas.microsoft.com/office/powerpoint/2010/main" val="37178606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24</a:t>
            </a:fld>
            <a:endParaRPr lang="zh-CN" altLang="en-US"/>
          </a:p>
        </p:txBody>
      </p:sp>
    </p:spTree>
    <p:extLst>
      <p:ext uri="{BB962C8B-B14F-4D97-AF65-F5344CB8AC3E}">
        <p14:creationId xmlns:p14="http://schemas.microsoft.com/office/powerpoint/2010/main" val="4212117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25</a:t>
            </a:fld>
            <a:endParaRPr lang="zh-CN" altLang="en-US"/>
          </a:p>
        </p:txBody>
      </p:sp>
    </p:spTree>
    <p:extLst>
      <p:ext uri="{BB962C8B-B14F-4D97-AF65-F5344CB8AC3E}">
        <p14:creationId xmlns:p14="http://schemas.microsoft.com/office/powerpoint/2010/main" val="12130301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26</a:t>
            </a:fld>
            <a:endParaRPr lang="zh-CN" altLang="en-US"/>
          </a:p>
        </p:txBody>
      </p:sp>
    </p:spTree>
    <p:extLst>
      <p:ext uri="{BB962C8B-B14F-4D97-AF65-F5344CB8AC3E}">
        <p14:creationId xmlns:p14="http://schemas.microsoft.com/office/powerpoint/2010/main" val="981507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27</a:t>
            </a:fld>
            <a:endParaRPr lang="zh-CN" altLang="en-US"/>
          </a:p>
        </p:txBody>
      </p:sp>
    </p:spTree>
    <p:extLst>
      <p:ext uri="{BB962C8B-B14F-4D97-AF65-F5344CB8AC3E}">
        <p14:creationId xmlns:p14="http://schemas.microsoft.com/office/powerpoint/2010/main" val="28771023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28</a:t>
            </a:fld>
            <a:endParaRPr lang="zh-CN" altLang="en-US"/>
          </a:p>
        </p:txBody>
      </p:sp>
    </p:spTree>
    <p:extLst>
      <p:ext uri="{BB962C8B-B14F-4D97-AF65-F5344CB8AC3E}">
        <p14:creationId xmlns:p14="http://schemas.microsoft.com/office/powerpoint/2010/main" val="3276912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29</a:t>
            </a:fld>
            <a:endParaRPr lang="zh-CN" altLang="en-US"/>
          </a:p>
        </p:txBody>
      </p:sp>
    </p:spTree>
    <p:extLst>
      <p:ext uri="{BB962C8B-B14F-4D97-AF65-F5344CB8AC3E}">
        <p14:creationId xmlns:p14="http://schemas.microsoft.com/office/powerpoint/2010/main" val="2382502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a:t>
            </a:fld>
            <a:endParaRPr lang="zh-CN" altLang="en-US"/>
          </a:p>
        </p:txBody>
      </p:sp>
    </p:spTree>
    <p:extLst>
      <p:ext uri="{BB962C8B-B14F-4D97-AF65-F5344CB8AC3E}">
        <p14:creationId xmlns:p14="http://schemas.microsoft.com/office/powerpoint/2010/main" val="31074546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30</a:t>
            </a:fld>
            <a:endParaRPr lang="zh-CN" altLang="en-US"/>
          </a:p>
        </p:txBody>
      </p:sp>
    </p:spTree>
    <p:extLst>
      <p:ext uri="{BB962C8B-B14F-4D97-AF65-F5344CB8AC3E}">
        <p14:creationId xmlns:p14="http://schemas.microsoft.com/office/powerpoint/2010/main" val="18771068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8C17DF-1D58-4647-8B50-01AC32906402}"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8165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32</a:t>
            </a:fld>
            <a:endParaRPr lang="zh-CN" altLang="en-US"/>
          </a:p>
        </p:txBody>
      </p:sp>
    </p:spTree>
    <p:extLst>
      <p:ext uri="{BB962C8B-B14F-4D97-AF65-F5344CB8AC3E}">
        <p14:creationId xmlns:p14="http://schemas.microsoft.com/office/powerpoint/2010/main" val="1906937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33</a:t>
            </a:fld>
            <a:endParaRPr lang="zh-CN" altLang="en-US"/>
          </a:p>
        </p:txBody>
      </p:sp>
    </p:spTree>
    <p:extLst>
      <p:ext uri="{BB962C8B-B14F-4D97-AF65-F5344CB8AC3E}">
        <p14:creationId xmlns:p14="http://schemas.microsoft.com/office/powerpoint/2010/main" val="491542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34</a:t>
            </a:fld>
            <a:endParaRPr lang="zh-CN" altLang="en-US"/>
          </a:p>
        </p:txBody>
      </p:sp>
    </p:spTree>
    <p:extLst>
      <p:ext uri="{BB962C8B-B14F-4D97-AF65-F5344CB8AC3E}">
        <p14:creationId xmlns:p14="http://schemas.microsoft.com/office/powerpoint/2010/main" val="39004859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35</a:t>
            </a:fld>
            <a:endParaRPr lang="zh-CN" altLang="en-US"/>
          </a:p>
        </p:txBody>
      </p:sp>
    </p:spTree>
    <p:extLst>
      <p:ext uri="{BB962C8B-B14F-4D97-AF65-F5344CB8AC3E}">
        <p14:creationId xmlns:p14="http://schemas.microsoft.com/office/powerpoint/2010/main" val="40807611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36</a:t>
            </a:fld>
            <a:endParaRPr lang="zh-CN" altLang="en-US"/>
          </a:p>
        </p:txBody>
      </p:sp>
    </p:spTree>
    <p:extLst>
      <p:ext uri="{BB962C8B-B14F-4D97-AF65-F5344CB8AC3E}">
        <p14:creationId xmlns:p14="http://schemas.microsoft.com/office/powerpoint/2010/main" val="14796209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37</a:t>
            </a:fld>
            <a:endParaRPr lang="zh-CN" altLang="en-US"/>
          </a:p>
        </p:txBody>
      </p:sp>
    </p:spTree>
    <p:extLst>
      <p:ext uri="{BB962C8B-B14F-4D97-AF65-F5344CB8AC3E}">
        <p14:creationId xmlns:p14="http://schemas.microsoft.com/office/powerpoint/2010/main" val="11941505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38</a:t>
            </a:fld>
            <a:endParaRPr lang="zh-CN" altLang="en-US"/>
          </a:p>
        </p:txBody>
      </p:sp>
    </p:spTree>
    <p:extLst>
      <p:ext uri="{BB962C8B-B14F-4D97-AF65-F5344CB8AC3E}">
        <p14:creationId xmlns:p14="http://schemas.microsoft.com/office/powerpoint/2010/main" val="36692909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39</a:t>
            </a:fld>
            <a:endParaRPr lang="zh-CN" altLang="en-US"/>
          </a:p>
        </p:txBody>
      </p:sp>
    </p:spTree>
    <p:extLst>
      <p:ext uri="{BB962C8B-B14F-4D97-AF65-F5344CB8AC3E}">
        <p14:creationId xmlns:p14="http://schemas.microsoft.com/office/powerpoint/2010/main" val="1788634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4</a:t>
            </a:fld>
            <a:endParaRPr lang="zh-CN" altLang="en-US"/>
          </a:p>
        </p:txBody>
      </p:sp>
    </p:spTree>
    <p:extLst>
      <p:ext uri="{BB962C8B-B14F-4D97-AF65-F5344CB8AC3E}">
        <p14:creationId xmlns:p14="http://schemas.microsoft.com/office/powerpoint/2010/main" val="24994873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5</a:t>
            </a:fld>
            <a:endParaRPr lang="zh-CN" altLang="en-US"/>
          </a:p>
        </p:txBody>
      </p:sp>
    </p:spTree>
    <p:extLst>
      <p:ext uri="{BB962C8B-B14F-4D97-AF65-F5344CB8AC3E}">
        <p14:creationId xmlns:p14="http://schemas.microsoft.com/office/powerpoint/2010/main" val="1482714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6</a:t>
            </a:fld>
            <a:endParaRPr lang="zh-CN" altLang="en-US"/>
          </a:p>
        </p:txBody>
      </p:sp>
    </p:spTree>
    <p:extLst>
      <p:ext uri="{BB962C8B-B14F-4D97-AF65-F5344CB8AC3E}">
        <p14:creationId xmlns:p14="http://schemas.microsoft.com/office/powerpoint/2010/main" val="1696066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7</a:t>
            </a:fld>
            <a:endParaRPr lang="zh-CN" altLang="en-US"/>
          </a:p>
        </p:txBody>
      </p:sp>
    </p:spTree>
    <p:extLst>
      <p:ext uri="{BB962C8B-B14F-4D97-AF65-F5344CB8AC3E}">
        <p14:creationId xmlns:p14="http://schemas.microsoft.com/office/powerpoint/2010/main" val="3541363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8</a:t>
            </a:fld>
            <a:endParaRPr lang="zh-CN" altLang="en-US"/>
          </a:p>
        </p:txBody>
      </p:sp>
    </p:spTree>
    <p:extLst>
      <p:ext uri="{BB962C8B-B14F-4D97-AF65-F5344CB8AC3E}">
        <p14:creationId xmlns:p14="http://schemas.microsoft.com/office/powerpoint/2010/main" val="3360520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685800"/>
            <a:ext cx="54864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18C17DF-1D58-4647-8B50-01AC32906402}" type="slidenum">
              <a:rPr lang="zh-CN" altLang="en-US" smtClean="0"/>
              <a:pPr/>
              <a:t>9</a:t>
            </a:fld>
            <a:endParaRPr lang="zh-CN" altLang="en-US"/>
          </a:p>
        </p:txBody>
      </p:sp>
    </p:spTree>
    <p:extLst>
      <p:ext uri="{BB962C8B-B14F-4D97-AF65-F5344CB8AC3E}">
        <p14:creationId xmlns:p14="http://schemas.microsoft.com/office/powerpoint/2010/main" val="926370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71600" y="1489348"/>
            <a:ext cx="6400800" cy="320965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113170304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168304884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213092822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177168913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865"/>
            <a:ext cx="2057400" cy="4876271"/>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28865"/>
            <a:ext cx="6019800" cy="487627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263161300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矩形 1"/>
          <p:cNvSpPr/>
          <p:nvPr userDrawn="1"/>
        </p:nvSpPr>
        <p:spPr>
          <a:xfrm>
            <a:off x="0" y="0"/>
            <a:ext cx="521494"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3" name="五边形 2"/>
          <p:cNvSpPr/>
          <p:nvPr userDrawn="1"/>
        </p:nvSpPr>
        <p:spPr>
          <a:xfrm>
            <a:off x="89297" y="0"/>
            <a:ext cx="1980009" cy="57679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4" name="Slide Number Placeholder 5"/>
          <p:cNvSpPr>
            <a:spLocks noGrp="1"/>
          </p:cNvSpPr>
          <p:nvPr>
            <p:ph type="sldNum" sz="quarter" idx="10"/>
          </p:nvPr>
        </p:nvSpPr>
        <p:spPr>
          <a:xfrm>
            <a:off x="8190310" y="5017824"/>
            <a:ext cx="685800" cy="494771"/>
          </a:xfrm>
        </p:spPr>
        <p:txBody>
          <a:bodyPr/>
          <a:lstStyle>
            <a:lvl1pPr eaLnBrk="1" hangingPunct="1">
              <a:defRPr>
                <a:solidFill>
                  <a:srgbClr val="A6A6A6"/>
                </a:solidFill>
              </a:defRPr>
            </a:lvl1pPr>
          </a:lstStyle>
          <a:p>
            <a:pPr>
              <a:defRPr/>
            </a:pPr>
            <a:fld id="{805A379F-D9E6-40CA-ADA1-CB930636A6F7}" type="slidenum">
              <a:rPr lang="en-US" altLang="zh-CN"/>
              <a:pPr>
                <a:defRPr/>
              </a:pPr>
              <a:t>‹#›</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
        <p:nvSpPr>
          <p:cNvPr id="2" name="矩形 1"/>
          <p:cNvSpPr/>
          <p:nvPr userDrawn="1"/>
        </p:nvSpPr>
        <p:spPr>
          <a:xfrm>
            <a:off x="0" y="0"/>
            <a:ext cx="521494"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3" name="五边形 2"/>
          <p:cNvSpPr/>
          <p:nvPr userDrawn="1"/>
        </p:nvSpPr>
        <p:spPr>
          <a:xfrm>
            <a:off x="89297" y="0"/>
            <a:ext cx="1980009" cy="57679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4" name="Slide Number Placeholder 5"/>
          <p:cNvSpPr>
            <a:spLocks noGrp="1"/>
          </p:cNvSpPr>
          <p:nvPr>
            <p:ph type="sldNum" sz="quarter" idx="10"/>
          </p:nvPr>
        </p:nvSpPr>
        <p:spPr>
          <a:xfrm>
            <a:off x="8190310" y="5017824"/>
            <a:ext cx="685800" cy="494771"/>
          </a:xfrm>
        </p:spPr>
        <p:txBody>
          <a:bodyPr/>
          <a:lstStyle>
            <a:lvl1pPr eaLnBrk="1" hangingPunct="1">
              <a:defRPr>
                <a:solidFill>
                  <a:srgbClr val="A6A6A6"/>
                </a:solidFill>
              </a:defRPr>
            </a:lvl1pPr>
          </a:lstStyle>
          <a:p>
            <a:pPr>
              <a:defRPr/>
            </a:pPr>
            <a:fld id="{805A379F-D9E6-40CA-ADA1-CB930636A6F7}" type="slidenum">
              <a:rPr lang="en-US" altLang="zh-CN"/>
              <a:pPr>
                <a:defRPr/>
              </a:pPr>
              <a:t>‹#›</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标题幻灯片">
    <p:spTree>
      <p:nvGrpSpPr>
        <p:cNvPr id="1" name=""/>
        <p:cNvGrpSpPr/>
        <p:nvPr/>
      </p:nvGrpSpPr>
      <p:grpSpPr>
        <a:xfrm>
          <a:off x="0" y="0"/>
          <a:ext cx="0" cy="0"/>
          <a:chOff x="0" y="0"/>
          <a:chExt cx="0" cy="0"/>
        </a:xfrm>
      </p:grpSpPr>
      <p:sp>
        <p:nvSpPr>
          <p:cNvPr id="2" name="矩形 1"/>
          <p:cNvSpPr/>
          <p:nvPr userDrawn="1"/>
        </p:nvSpPr>
        <p:spPr>
          <a:xfrm>
            <a:off x="0" y="0"/>
            <a:ext cx="521494"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3" name="五边形 2"/>
          <p:cNvSpPr/>
          <p:nvPr userDrawn="1"/>
        </p:nvSpPr>
        <p:spPr>
          <a:xfrm>
            <a:off x="89297" y="0"/>
            <a:ext cx="1980009" cy="57679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4" name="Slide Number Placeholder 5"/>
          <p:cNvSpPr>
            <a:spLocks noGrp="1"/>
          </p:cNvSpPr>
          <p:nvPr>
            <p:ph type="sldNum" sz="quarter" idx="10"/>
          </p:nvPr>
        </p:nvSpPr>
        <p:spPr>
          <a:xfrm>
            <a:off x="8190310" y="5017824"/>
            <a:ext cx="685800" cy="494771"/>
          </a:xfrm>
        </p:spPr>
        <p:txBody>
          <a:bodyPr/>
          <a:lstStyle>
            <a:lvl1pPr eaLnBrk="1" hangingPunct="1">
              <a:defRPr>
                <a:solidFill>
                  <a:srgbClr val="A6A6A6"/>
                </a:solidFill>
              </a:defRPr>
            </a:lvl1pPr>
          </a:lstStyle>
          <a:p>
            <a:pPr>
              <a:defRPr/>
            </a:pPr>
            <a:fld id="{805A379F-D9E6-40CA-ADA1-CB930636A6F7}" type="slidenum">
              <a:rPr lang="en-US" altLang="zh-CN"/>
              <a:pPr>
                <a:defRPr/>
              </a:pPr>
              <a:t>‹#›</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标题幻灯片">
    <p:spTree>
      <p:nvGrpSpPr>
        <p:cNvPr id="1" name=""/>
        <p:cNvGrpSpPr/>
        <p:nvPr/>
      </p:nvGrpSpPr>
      <p:grpSpPr>
        <a:xfrm>
          <a:off x="0" y="0"/>
          <a:ext cx="0" cy="0"/>
          <a:chOff x="0" y="0"/>
          <a:chExt cx="0" cy="0"/>
        </a:xfrm>
      </p:grpSpPr>
      <p:sp>
        <p:nvSpPr>
          <p:cNvPr id="2" name="矩形 1"/>
          <p:cNvSpPr/>
          <p:nvPr userDrawn="1"/>
        </p:nvSpPr>
        <p:spPr>
          <a:xfrm>
            <a:off x="0" y="0"/>
            <a:ext cx="521494"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3" name="五边形 2"/>
          <p:cNvSpPr/>
          <p:nvPr userDrawn="1"/>
        </p:nvSpPr>
        <p:spPr>
          <a:xfrm>
            <a:off x="89297" y="0"/>
            <a:ext cx="1980009" cy="57679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4" name="Slide Number Placeholder 5"/>
          <p:cNvSpPr>
            <a:spLocks noGrp="1"/>
          </p:cNvSpPr>
          <p:nvPr>
            <p:ph type="sldNum" sz="quarter" idx="10"/>
          </p:nvPr>
        </p:nvSpPr>
        <p:spPr>
          <a:xfrm>
            <a:off x="8190310" y="5017824"/>
            <a:ext cx="685800" cy="494771"/>
          </a:xfrm>
        </p:spPr>
        <p:txBody>
          <a:bodyPr/>
          <a:lstStyle>
            <a:lvl1pPr eaLnBrk="1" hangingPunct="1">
              <a:defRPr>
                <a:solidFill>
                  <a:srgbClr val="A6A6A6"/>
                </a:solidFill>
              </a:defRPr>
            </a:lvl1pPr>
          </a:lstStyle>
          <a:p>
            <a:pPr>
              <a:defRPr/>
            </a:pPr>
            <a:fld id="{805A379F-D9E6-40CA-ADA1-CB930636A6F7}" type="slidenum">
              <a:rPr lang="en-US" altLang="zh-CN"/>
              <a:pPr>
                <a:defRPr/>
              </a:pPr>
              <a:t>‹#›</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标题幻灯片">
    <p:spTree>
      <p:nvGrpSpPr>
        <p:cNvPr id="1" name=""/>
        <p:cNvGrpSpPr/>
        <p:nvPr/>
      </p:nvGrpSpPr>
      <p:grpSpPr>
        <a:xfrm>
          <a:off x="0" y="0"/>
          <a:ext cx="0" cy="0"/>
          <a:chOff x="0" y="0"/>
          <a:chExt cx="0" cy="0"/>
        </a:xfrm>
      </p:grpSpPr>
      <p:sp>
        <p:nvSpPr>
          <p:cNvPr id="2" name="矩形 1"/>
          <p:cNvSpPr/>
          <p:nvPr userDrawn="1"/>
        </p:nvSpPr>
        <p:spPr>
          <a:xfrm>
            <a:off x="0" y="0"/>
            <a:ext cx="521494"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3" name="五边形 2"/>
          <p:cNvSpPr/>
          <p:nvPr userDrawn="1"/>
        </p:nvSpPr>
        <p:spPr>
          <a:xfrm>
            <a:off x="89297" y="0"/>
            <a:ext cx="1980009" cy="57679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4" name="Slide Number Placeholder 5"/>
          <p:cNvSpPr>
            <a:spLocks noGrp="1"/>
          </p:cNvSpPr>
          <p:nvPr>
            <p:ph type="sldNum" sz="quarter" idx="10"/>
          </p:nvPr>
        </p:nvSpPr>
        <p:spPr>
          <a:xfrm>
            <a:off x="8190310" y="5017824"/>
            <a:ext cx="685800" cy="494771"/>
          </a:xfrm>
        </p:spPr>
        <p:txBody>
          <a:bodyPr/>
          <a:lstStyle>
            <a:lvl1pPr eaLnBrk="1" hangingPunct="1">
              <a:defRPr>
                <a:solidFill>
                  <a:srgbClr val="A6A6A6"/>
                </a:solidFill>
              </a:defRPr>
            </a:lvl1pPr>
          </a:lstStyle>
          <a:p>
            <a:pPr>
              <a:defRPr/>
            </a:pPr>
            <a:fld id="{805A379F-D9E6-40CA-ADA1-CB930636A6F7}" type="slidenum">
              <a:rPr lang="en-US" altLang="zh-CN"/>
              <a:pPr>
                <a:defRPr/>
              </a:pPr>
              <a:t>‹#›</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标题幻灯片">
    <p:spTree>
      <p:nvGrpSpPr>
        <p:cNvPr id="1" name=""/>
        <p:cNvGrpSpPr/>
        <p:nvPr/>
      </p:nvGrpSpPr>
      <p:grpSpPr>
        <a:xfrm>
          <a:off x="0" y="0"/>
          <a:ext cx="0" cy="0"/>
          <a:chOff x="0" y="0"/>
          <a:chExt cx="0" cy="0"/>
        </a:xfrm>
      </p:grpSpPr>
      <p:sp>
        <p:nvSpPr>
          <p:cNvPr id="2" name="矩形 1"/>
          <p:cNvSpPr/>
          <p:nvPr userDrawn="1"/>
        </p:nvSpPr>
        <p:spPr>
          <a:xfrm>
            <a:off x="0" y="0"/>
            <a:ext cx="521494"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3" name="五边形 2"/>
          <p:cNvSpPr/>
          <p:nvPr userDrawn="1"/>
        </p:nvSpPr>
        <p:spPr>
          <a:xfrm>
            <a:off x="89297" y="0"/>
            <a:ext cx="1980009" cy="57679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4" name="Slide Number Placeholder 5"/>
          <p:cNvSpPr>
            <a:spLocks noGrp="1"/>
          </p:cNvSpPr>
          <p:nvPr>
            <p:ph type="sldNum" sz="quarter" idx="10"/>
          </p:nvPr>
        </p:nvSpPr>
        <p:spPr>
          <a:xfrm>
            <a:off x="8190310" y="5017824"/>
            <a:ext cx="685800" cy="494771"/>
          </a:xfrm>
        </p:spPr>
        <p:txBody>
          <a:bodyPr/>
          <a:lstStyle>
            <a:lvl1pPr eaLnBrk="1" hangingPunct="1">
              <a:defRPr>
                <a:solidFill>
                  <a:srgbClr val="A6A6A6"/>
                </a:solidFill>
              </a:defRPr>
            </a:lvl1pPr>
          </a:lstStyle>
          <a:p>
            <a:pPr>
              <a:defRPr/>
            </a:pPr>
            <a:fld id="{805A379F-D9E6-40CA-ADA1-CB930636A6F7}" type="slidenum">
              <a:rPr lang="en-US" altLang="zh-CN"/>
              <a:pPr>
                <a:defRPr/>
              </a:pPr>
              <a:t>‹#›</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正文内容">
    <p:spTree>
      <p:nvGrpSpPr>
        <p:cNvPr id="1" name=""/>
        <p:cNvGrpSpPr/>
        <p:nvPr/>
      </p:nvGrpSpPr>
      <p:grpSpPr>
        <a:xfrm>
          <a:off x="0" y="0"/>
          <a:ext cx="0" cy="0"/>
          <a:chOff x="0" y="0"/>
          <a:chExt cx="0" cy="0"/>
        </a:xfrm>
      </p:grpSpPr>
      <p:sp>
        <p:nvSpPr>
          <p:cNvPr id="12" name="矩形 11"/>
          <p:cNvSpPr/>
          <p:nvPr userDrawn="1"/>
        </p:nvSpPr>
        <p:spPr bwMode="auto">
          <a:xfrm>
            <a:off x="0" y="5333687"/>
            <a:ext cx="9144001" cy="381312"/>
          </a:xfrm>
          <a:prstGeom prst="rect">
            <a:avLst/>
          </a:prstGeom>
          <a:gradFill>
            <a:gsLst>
              <a:gs pos="80000">
                <a:srgbClr val="026DCE">
                  <a:alpha val="70000"/>
                </a:srgbClr>
              </a:gs>
              <a:gs pos="26000">
                <a:schemeClr val="tx2"/>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矩形 9"/>
          <p:cNvSpPr/>
          <p:nvPr userDrawn="1"/>
        </p:nvSpPr>
        <p:spPr bwMode="auto">
          <a:xfrm>
            <a:off x="-1" y="-25399"/>
            <a:ext cx="9144001" cy="794667"/>
          </a:xfrm>
          <a:prstGeom prst="rect">
            <a:avLst/>
          </a:prstGeom>
          <a:gradFill flip="none" rotWithShape="1">
            <a:gsLst>
              <a:gs pos="21000">
                <a:schemeClr val="accent2">
                  <a:lumMod val="75000"/>
                  <a:lumOff val="25000"/>
                </a:schemeClr>
              </a:gs>
              <a:gs pos="86000">
                <a:schemeClr val="tx2"/>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灯片编号占位符 3"/>
          <p:cNvSpPr txBox="1">
            <a:spLocks/>
          </p:cNvSpPr>
          <p:nvPr userDrawn="1"/>
        </p:nvSpPr>
        <p:spPr>
          <a:xfrm>
            <a:off x="179512" y="5406074"/>
            <a:ext cx="1439863" cy="236538"/>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en-US" b="1" dirty="0">
                <a:solidFill>
                  <a:schemeClr val="bg1"/>
                </a:solidFill>
              </a:rPr>
              <a:t> </a:t>
            </a:r>
            <a:fld id="{7C5E4C7A-43C3-449A-8119-E420EB00870B}" type="slidenum">
              <a:rPr lang="zh-CN" altLang="en-US" b="1" smtClean="0">
                <a:solidFill>
                  <a:schemeClr val="bg1"/>
                </a:solidFill>
              </a:rPr>
              <a:pPr>
                <a:defRPr/>
              </a:pPr>
              <a:t>‹#›</a:t>
            </a:fld>
            <a:endParaRPr lang="en-US" b="1" dirty="0">
              <a:solidFill>
                <a:schemeClr val="bg1"/>
              </a:solidFill>
            </a:endParaRPr>
          </a:p>
        </p:txBody>
      </p:sp>
      <p:sp>
        <p:nvSpPr>
          <p:cNvPr id="7" name="标题 1"/>
          <p:cNvSpPr>
            <a:spLocks noGrp="1"/>
          </p:cNvSpPr>
          <p:nvPr>
            <p:ph type="title" hasCustomPrompt="1"/>
          </p:nvPr>
        </p:nvSpPr>
        <p:spPr>
          <a:xfrm>
            <a:off x="294126" y="121568"/>
            <a:ext cx="5832475" cy="647700"/>
          </a:xfrm>
        </p:spPr>
        <p:txBody>
          <a:bodyPr/>
          <a:lstStyle>
            <a:lvl1pPr algn="l">
              <a:defRPr sz="22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zh-CN" altLang="en-US" dirty="0"/>
              <a:t>招标投标重点法律法规条款</a:t>
            </a:r>
          </a:p>
        </p:txBody>
      </p:sp>
      <p:sp>
        <p:nvSpPr>
          <p:cNvPr id="8" name="副标题 2"/>
          <p:cNvSpPr>
            <a:spLocks noGrp="1"/>
          </p:cNvSpPr>
          <p:nvPr>
            <p:ph type="subTitle" idx="1"/>
          </p:nvPr>
        </p:nvSpPr>
        <p:spPr>
          <a:xfrm>
            <a:off x="611560" y="1465015"/>
            <a:ext cx="7920880" cy="3209652"/>
          </a:xfrm>
        </p:spPr>
        <p:txBody>
          <a:bodyPr>
            <a:normAutofit/>
          </a:bodyPr>
          <a:lstStyle>
            <a:lvl1pPr marL="457200" indent="-457200" algn="l">
              <a:buFont typeface="Wingdings" panose="05000000000000000000" pitchFamily="2" charset="2"/>
              <a:buChar char="n"/>
              <a:defRPr sz="2000">
                <a:solidFill>
                  <a:schemeClr val="tx1"/>
                </a:solidFill>
                <a:latin typeface="微软雅黑" panose="020B0503020204020204" pitchFamily="34" charset="-122"/>
                <a:ea typeface="微软雅黑" panose="020B0503020204020204" pitchFamily="34"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pic>
        <p:nvPicPr>
          <p:cNvPr id="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523046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标题幻灯片">
    <p:spTree>
      <p:nvGrpSpPr>
        <p:cNvPr id="1" name=""/>
        <p:cNvGrpSpPr/>
        <p:nvPr/>
      </p:nvGrpSpPr>
      <p:grpSpPr>
        <a:xfrm>
          <a:off x="0" y="0"/>
          <a:ext cx="0" cy="0"/>
          <a:chOff x="0" y="0"/>
          <a:chExt cx="0" cy="0"/>
        </a:xfrm>
      </p:grpSpPr>
      <p:sp>
        <p:nvSpPr>
          <p:cNvPr id="2" name="矩形 1"/>
          <p:cNvSpPr/>
          <p:nvPr userDrawn="1"/>
        </p:nvSpPr>
        <p:spPr>
          <a:xfrm>
            <a:off x="0" y="0"/>
            <a:ext cx="521494" cy="571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3" name="五边形 2"/>
          <p:cNvSpPr/>
          <p:nvPr userDrawn="1"/>
        </p:nvSpPr>
        <p:spPr>
          <a:xfrm>
            <a:off x="89297" y="0"/>
            <a:ext cx="1980009" cy="57679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1323" tIns="35662" rIns="71323" bIns="35662" anchor="ctr"/>
          <a:lstStyle/>
          <a:p>
            <a:pPr algn="ctr">
              <a:defRPr/>
            </a:pPr>
            <a:endParaRPr lang="zh-CN" altLang="en-US"/>
          </a:p>
        </p:txBody>
      </p:sp>
      <p:sp>
        <p:nvSpPr>
          <p:cNvPr id="4" name="Slide Number Placeholder 5"/>
          <p:cNvSpPr>
            <a:spLocks noGrp="1"/>
          </p:cNvSpPr>
          <p:nvPr>
            <p:ph type="sldNum" sz="quarter" idx="10"/>
          </p:nvPr>
        </p:nvSpPr>
        <p:spPr>
          <a:xfrm>
            <a:off x="8190310" y="5017824"/>
            <a:ext cx="685800" cy="494771"/>
          </a:xfrm>
        </p:spPr>
        <p:txBody>
          <a:bodyPr/>
          <a:lstStyle>
            <a:lvl1pPr eaLnBrk="1" hangingPunct="1">
              <a:defRPr>
                <a:solidFill>
                  <a:srgbClr val="A6A6A6"/>
                </a:solidFill>
              </a:defRPr>
            </a:lvl1pPr>
          </a:lstStyle>
          <a:p>
            <a:pPr>
              <a:defRPr/>
            </a:pPr>
            <a:fld id="{805A379F-D9E6-40CA-ADA1-CB930636A6F7}" type="slidenum">
              <a:rPr lang="en-US" altLang="zh-CN"/>
              <a:pPr>
                <a:defRPr/>
              </a:pPr>
              <a:t>‹#›</a:t>
            </a:fld>
            <a:endParaRPr lang="en-US" altLang="zh-CN"/>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内容">
    <p:spTree>
      <p:nvGrpSpPr>
        <p:cNvPr id="1" name=""/>
        <p:cNvGrpSpPr/>
        <p:nvPr/>
      </p:nvGrpSpPr>
      <p:grpSpPr>
        <a:xfrm>
          <a:off x="0" y="0"/>
          <a:ext cx="0" cy="0"/>
          <a:chOff x="0" y="0"/>
          <a:chExt cx="0" cy="0"/>
        </a:xfrm>
      </p:grpSpPr>
      <p:sp>
        <p:nvSpPr>
          <p:cNvPr id="12" name="矩形 11"/>
          <p:cNvSpPr/>
          <p:nvPr userDrawn="1"/>
        </p:nvSpPr>
        <p:spPr bwMode="auto">
          <a:xfrm>
            <a:off x="0" y="5333687"/>
            <a:ext cx="9144001" cy="381312"/>
          </a:xfrm>
          <a:prstGeom prst="rect">
            <a:avLst/>
          </a:prstGeom>
          <a:gradFill>
            <a:gsLst>
              <a:gs pos="80000">
                <a:srgbClr val="026DCE">
                  <a:alpha val="70000"/>
                </a:srgbClr>
              </a:gs>
              <a:gs pos="26000">
                <a:schemeClr val="tx2"/>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矩形 9"/>
          <p:cNvSpPr/>
          <p:nvPr userDrawn="1"/>
        </p:nvSpPr>
        <p:spPr bwMode="auto">
          <a:xfrm>
            <a:off x="-1" y="-25399"/>
            <a:ext cx="9144001" cy="794667"/>
          </a:xfrm>
          <a:prstGeom prst="rect">
            <a:avLst/>
          </a:prstGeom>
          <a:gradFill flip="none" rotWithShape="1">
            <a:gsLst>
              <a:gs pos="21000">
                <a:schemeClr val="accent2">
                  <a:lumMod val="75000"/>
                  <a:lumOff val="25000"/>
                </a:schemeClr>
              </a:gs>
              <a:gs pos="86000">
                <a:schemeClr val="tx2"/>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灯片编号占位符 3"/>
          <p:cNvSpPr txBox="1">
            <a:spLocks/>
          </p:cNvSpPr>
          <p:nvPr userDrawn="1"/>
        </p:nvSpPr>
        <p:spPr>
          <a:xfrm>
            <a:off x="179512" y="5406074"/>
            <a:ext cx="1439863" cy="236538"/>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en-US" b="1" dirty="0">
                <a:solidFill>
                  <a:schemeClr val="bg1"/>
                </a:solidFill>
              </a:rPr>
              <a:t> </a:t>
            </a:r>
            <a:fld id="{7C5E4C7A-43C3-449A-8119-E420EB00870B}" type="slidenum">
              <a:rPr lang="zh-CN" altLang="en-US" b="1" smtClean="0">
                <a:solidFill>
                  <a:schemeClr val="bg1"/>
                </a:solidFill>
              </a:rPr>
              <a:pPr>
                <a:defRPr/>
              </a:pPr>
              <a:t>‹#›</a:t>
            </a:fld>
            <a:endParaRPr lang="en-US" b="1" dirty="0">
              <a:solidFill>
                <a:schemeClr val="bg1"/>
              </a:solidFill>
            </a:endParaRPr>
          </a:p>
        </p:txBody>
      </p:sp>
      <p:sp>
        <p:nvSpPr>
          <p:cNvPr id="7" name="标题 1"/>
          <p:cNvSpPr>
            <a:spLocks noGrp="1"/>
          </p:cNvSpPr>
          <p:nvPr>
            <p:ph type="title" hasCustomPrompt="1"/>
          </p:nvPr>
        </p:nvSpPr>
        <p:spPr>
          <a:xfrm>
            <a:off x="294126" y="121568"/>
            <a:ext cx="5832475" cy="647700"/>
          </a:xfrm>
        </p:spPr>
        <p:txBody>
          <a:bodyPr/>
          <a:lstStyle>
            <a:lvl1pPr algn="l">
              <a:defRPr sz="22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zh-CN" altLang="en-US" dirty="0"/>
              <a:t>招标投标重点法律法规条款</a:t>
            </a:r>
          </a:p>
        </p:txBody>
      </p:sp>
      <p:pic>
        <p:nvPicPr>
          <p:cNvPr id="6"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904574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页码">
    <p:spTree>
      <p:nvGrpSpPr>
        <p:cNvPr id="1" name=""/>
        <p:cNvGrpSpPr/>
        <p:nvPr/>
      </p:nvGrpSpPr>
      <p:grpSpPr>
        <a:xfrm>
          <a:off x="0" y="0"/>
          <a:ext cx="0" cy="0"/>
          <a:chOff x="0" y="0"/>
          <a:chExt cx="0" cy="0"/>
        </a:xfrm>
      </p:grpSpPr>
      <p:sp>
        <p:nvSpPr>
          <p:cNvPr id="12" name="矩形 11"/>
          <p:cNvSpPr/>
          <p:nvPr userDrawn="1"/>
        </p:nvSpPr>
        <p:spPr bwMode="auto">
          <a:xfrm>
            <a:off x="0" y="5333687"/>
            <a:ext cx="9144001" cy="381312"/>
          </a:xfrm>
          <a:prstGeom prst="rect">
            <a:avLst/>
          </a:prstGeom>
          <a:gradFill>
            <a:gsLst>
              <a:gs pos="80000">
                <a:srgbClr val="026DCE">
                  <a:alpha val="70000"/>
                </a:srgbClr>
              </a:gs>
              <a:gs pos="26000">
                <a:schemeClr val="tx2"/>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灯片编号占位符 3"/>
          <p:cNvSpPr txBox="1">
            <a:spLocks/>
          </p:cNvSpPr>
          <p:nvPr userDrawn="1"/>
        </p:nvSpPr>
        <p:spPr>
          <a:xfrm>
            <a:off x="179512" y="5406074"/>
            <a:ext cx="1439863" cy="236538"/>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e-DE" altLang="en-US" b="1" dirty="0">
                <a:solidFill>
                  <a:schemeClr val="bg1"/>
                </a:solidFill>
              </a:rPr>
              <a:t> </a:t>
            </a:r>
            <a:fld id="{7C5E4C7A-43C3-449A-8119-E420EB00870B}" type="slidenum">
              <a:rPr lang="zh-CN" altLang="en-US" b="1" smtClean="0">
                <a:solidFill>
                  <a:schemeClr val="bg1"/>
                </a:solidFill>
              </a:rPr>
              <a:pPr>
                <a:defRPr/>
              </a:pPr>
              <a:t>‹#›</a:t>
            </a:fld>
            <a:endParaRPr lang="en-US" b="1" dirty="0">
              <a:solidFill>
                <a:schemeClr val="bg1"/>
              </a:solidFill>
            </a:endParaRPr>
          </a:p>
        </p:txBody>
      </p:sp>
      <p:sp>
        <p:nvSpPr>
          <p:cNvPr id="16" name="灯片编号占位符 3"/>
          <p:cNvSpPr txBox="1">
            <a:spLocks/>
          </p:cNvSpPr>
          <p:nvPr userDrawn="1"/>
        </p:nvSpPr>
        <p:spPr>
          <a:xfrm>
            <a:off x="6973961" y="5388413"/>
            <a:ext cx="2422575" cy="236538"/>
          </a:xfrm>
          <a:prstGeom prst="rect">
            <a:avLst/>
          </a:prstGeom>
        </p:spPr>
        <p:txBody>
          <a:bodyPr/>
          <a:lstStyle>
            <a:defPPr>
              <a:defRPr lang="zh-CN"/>
            </a:defPPr>
            <a:lvl1pPr marL="0" algn="l" defTabSz="914400" rtl="0" eaLnBrk="1" latinLnBrk="0" hangingPunct="1">
              <a:defRPr sz="1200" i="0" kern="1200">
                <a:solidFill>
                  <a:schemeClr val="accent6">
                    <a:lumMod val="50000"/>
                  </a:schemeClr>
                </a:solidFill>
                <a:latin typeface="微软雅黑" pitchFamily="34" charset="-122"/>
                <a:ea typeface="微软雅黑" pitchFamily="34"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en-US" sz="1200" b="1" dirty="0">
                <a:solidFill>
                  <a:schemeClr val="bg1"/>
                </a:solidFill>
              </a:rPr>
              <a:t>XXXXXXXXXXXXXXXXX</a:t>
            </a:r>
            <a:endParaRPr lang="en-US" sz="1200" b="1" dirty="0">
              <a:solidFill>
                <a:schemeClr val="bg1"/>
              </a:solidFill>
            </a:endParaRPr>
          </a:p>
        </p:txBody>
      </p:sp>
    </p:spTree>
    <p:extLst>
      <p:ext uri="{BB962C8B-B14F-4D97-AF65-F5344CB8AC3E}">
        <p14:creationId xmlns:p14="http://schemas.microsoft.com/office/powerpoint/2010/main" val="92791953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10678554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367763538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361211398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360004472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F384C6-77FA-4AF6-AF10-492DE6DC1E29}" type="datetimeFigureOut">
              <a:rPr lang="zh-CN" altLang="en-US" smtClean="0"/>
              <a:pPr/>
              <a:t>2022/5/31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272388013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86F384C6-77FA-4AF6-AF10-492DE6DC1E29}" type="datetimeFigureOut">
              <a:rPr lang="zh-CN" altLang="en-US" smtClean="0"/>
              <a:pPr/>
              <a:t>2022/5/31</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01218CE-149D-49E3-8033-D5CD97556C98}" type="slidenum">
              <a:rPr lang="zh-CN" altLang="en-US" smtClean="0"/>
              <a:pPr/>
              <a:t>‹#›</a:t>
            </a:fld>
            <a:endParaRPr lang="zh-CN" altLang="en-US"/>
          </a:p>
        </p:txBody>
      </p:sp>
    </p:spTree>
    <p:extLst>
      <p:ext uri="{BB962C8B-B14F-4D97-AF65-F5344CB8AC3E}">
        <p14:creationId xmlns:p14="http://schemas.microsoft.com/office/powerpoint/2010/main" val="377718244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3" r:id="rId14"/>
    <p:sldLayoutId id="2147483664" r:id="rId15"/>
    <p:sldLayoutId id="2147483665" r:id="rId16"/>
    <p:sldLayoutId id="2147483667" r:id="rId17"/>
    <p:sldLayoutId id="2147483668" r:id="rId18"/>
    <p:sldLayoutId id="2147483669" r:id="rId19"/>
    <p:sldLayoutId id="2147483670" r:id="rId20"/>
  </p:sldLayoutIdLst>
  <mc:AlternateContent xmlns:mc="http://schemas.openxmlformats.org/markup-compatibility/2006" xmlns:p14="http://schemas.microsoft.com/office/powerpoint/2010/main">
    <mc:Choice Requires="p14">
      <p:transition p14:dur="10" advClick="0"/>
    </mc:Choice>
    <mc:Fallback xmlns="">
      <p:transition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1ppt.com/moban/"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705014" y="2688223"/>
            <a:ext cx="3733971" cy="338554"/>
          </a:xfrm>
          <a:prstGeom prst="rect">
            <a:avLst/>
          </a:prstGeom>
        </p:spPr>
        <p:txBody>
          <a:bodyPr wrap="none">
            <a:spAutoFit/>
          </a:bodyPr>
          <a:lstStyle/>
          <a:p>
            <a:r>
              <a:rPr lang="en-US" altLang="zh-CN" sz="1600" dirty="0">
                <a:solidFill>
                  <a:srgbClr val="EEECE1">
                    <a:lumMod val="25000"/>
                  </a:srgbClr>
                </a:solidFill>
              </a:rPr>
              <a:t>PPT</a:t>
            </a:r>
            <a:r>
              <a:rPr lang="zh-CN" altLang="en-US" sz="1600" dirty="0">
                <a:solidFill>
                  <a:srgbClr val="EEECE1">
                    <a:lumMod val="25000"/>
                  </a:srgbClr>
                </a:solidFill>
              </a:rPr>
              <a:t>模板下载：</a:t>
            </a:r>
            <a:r>
              <a:rPr lang="en-US" altLang="zh-CN" sz="1600" dirty="0">
                <a:solidFill>
                  <a:srgbClr val="EEECE1">
                    <a:lumMod val="25000"/>
                  </a:srgbClr>
                </a:solidFill>
                <a:hlinkClick r:id="rId3"/>
              </a:rPr>
              <a:t>www.1ppt.com/moban/</a:t>
            </a:r>
            <a:r>
              <a:rPr lang="en-US" altLang="zh-CN" sz="1600" dirty="0">
                <a:solidFill>
                  <a:srgbClr val="EEECE1">
                    <a:lumMod val="25000"/>
                  </a:srgbClr>
                </a:solidFill>
              </a:rPr>
              <a:t> </a:t>
            </a:r>
            <a:endParaRPr lang="zh-CN" altLang="en-US" dirty="0"/>
          </a:p>
        </p:txBody>
      </p:sp>
      <p:sp>
        <p:nvSpPr>
          <p:cNvPr id="9" name="矩形 8"/>
          <p:cNvSpPr/>
          <p:nvPr/>
        </p:nvSpPr>
        <p:spPr>
          <a:xfrm>
            <a:off x="0" y="1132082"/>
            <a:ext cx="9144000" cy="28803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矩形 3"/>
          <p:cNvSpPr/>
          <p:nvPr/>
        </p:nvSpPr>
        <p:spPr>
          <a:xfrm>
            <a:off x="755576" y="1903961"/>
            <a:ext cx="3528392" cy="1656000"/>
          </a:xfrm>
          <a:prstGeom prst="rect">
            <a:avLst/>
          </a:prstGeom>
          <a:gradFill flip="none" rotWithShape="1">
            <a:gsLst>
              <a:gs pos="36000">
                <a:srgbClr val="026DCE"/>
              </a:gs>
              <a:gs pos="95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 y="3898515"/>
            <a:ext cx="9144000" cy="222024"/>
          </a:xfrm>
          <a:prstGeom prst="rect">
            <a:avLst/>
          </a:prstGeom>
          <a:solidFill>
            <a:schemeClr val="accent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1295638" y="1848966"/>
            <a:ext cx="7128792" cy="1446550"/>
          </a:xfrm>
          <a:prstGeom prst="rect">
            <a:avLst/>
          </a:prstGeom>
          <a:noFill/>
        </p:spPr>
        <p:txBody>
          <a:bodyPr wrap="square" rtlCol="0">
            <a:spAutoFit/>
          </a:bodyPr>
          <a:lstStyle/>
          <a:p>
            <a:pPr algn="ctr"/>
            <a:r>
              <a:rPr lang="zh-CN" altLang="en-US" sz="4400" b="1" dirty="0">
                <a:solidFill>
                  <a:schemeClr val="bg1"/>
                </a:solidFill>
                <a:latin typeface="微软雅黑" panose="020B0503020204020204" pitchFamily="34" charset="-122"/>
                <a:ea typeface="微软雅黑" panose="020B0503020204020204" pitchFamily="34" charset="-122"/>
                <a:cs typeface="Arial" pitchFamily="34" charset="0"/>
              </a:rPr>
              <a:t>最新公路养护工程招标投标</a:t>
            </a:r>
            <a:endParaRPr lang="en-US" altLang="zh-CN" sz="4400" b="1" dirty="0">
              <a:solidFill>
                <a:schemeClr val="bg1"/>
              </a:solidFill>
              <a:latin typeface="微软雅黑" panose="020B0503020204020204" pitchFamily="34" charset="-122"/>
              <a:ea typeface="微软雅黑" panose="020B0503020204020204" pitchFamily="34" charset="-122"/>
              <a:cs typeface="Arial" pitchFamily="34" charset="0"/>
            </a:endParaRPr>
          </a:p>
          <a:p>
            <a:pPr algn="ctr"/>
            <a:r>
              <a:rPr lang="zh-CN" altLang="en-US" sz="4400" b="1" dirty="0">
                <a:solidFill>
                  <a:schemeClr val="bg1"/>
                </a:solidFill>
                <a:latin typeface="微软雅黑" panose="020B0503020204020204" pitchFamily="34" charset="-122"/>
                <a:ea typeface="微软雅黑" panose="020B0503020204020204" pitchFamily="34" charset="-122"/>
                <a:cs typeface="Arial" pitchFamily="34" charset="0"/>
              </a:rPr>
              <a:t>政策解读</a:t>
            </a:r>
          </a:p>
        </p:txBody>
      </p:sp>
      <p:sp>
        <p:nvSpPr>
          <p:cNvPr id="6" name="矩形 5">
            <a:extLst>
              <a:ext uri="{FF2B5EF4-FFF2-40B4-BE49-F238E27FC236}">
                <a16:creationId xmlns:a16="http://schemas.microsoft.com/office/drawing/2014/main" id="{42E5A1E9-B417-48DF-9C2D-0C6788EE7928}"/>
              </a:ext>
            </a:extLst>
          </p:cNvPr>
          <p:cNvSpPr/>
          <p:nvPr/>
        </p:nvSpPr>
        <p:spPr>
          <a:xfrm>
            <a:off x="5895395" y="4225175"/>
            <a:ext cx="1800493" cy="458908"/>
          </a:xfrm>
          <a:prstGeom prst="rect">
            <a:avLst/>
          </a:prstGeom>
        </p:spPr>
        <p:txBody>
          <a:bodyPr wrap="none">
            <a:spAutoFit/>
          </a:bodyPr>
          <a:lstStyle/>
          <a:p>
            <a:pPr algn="ctr">
              <a:lnSpc>
                <a:spcPct val="150000"/>
              </a:lnSpc>
            </a:pPr>
            <a:r>
              <a:rPr lang="zh-CN" altLang="en-US" b="1"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rPr>
              <a:t>主讲老师：袁静</a:t>
            </a:r>
            <a:endParaRPr lang="en-US" altLang="zh-CN" b="1" dirty="0">
              <a:solidFill>
                <a:schemeClr val="tx2"/>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17425297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108085" y="1596189"/>
            <a:ext cx="7424355" cy="253583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第二条 本办法所规定的公路养护工程是指在一段时间内集中实施并按照项目进行管理的公路养护作业</a:t>
            </a:r>
            <a:r>
              <a:rPr lang="zh-CN" altLang="en-US" sz="2800" dirty="0">
                <a:latin typeface="Times New Roman" panose="02020603050405020304" pitchFamily="18" charset="0"/>
                <a:cs typeface="Times New Roman" panose="02020603050405020304" pitchFamily="18" charset="0"/>
              </a:rPr>
              <a:t>，</a:t>
            </a:r>
            <a:r>
              <a:rPr lang="zh-CN" altLang="en-US" sz="2800" b="1" dirty="0">
                <a:solidFill>
                  <a:srgbClr val="FF0000"/>
                </a:solidFill>
                <a:latin typeface="Times New Roman" panose="02020603050405020304" pitchFamily="18" charset="0"/>
                <a:cs typeface="Times New Roman" panose="02020603050405020304" pitchFamily="18" charset="0"/>
              </a:rPr>
              <a:t>不包括日常养护和公路改扩建工作</a:t>
            </a:r>
            <a:r>
              <a:rPr lang="zh-CN" altLang="en-US" sz="2400" dirty="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第十条 养护工程按照养护目的和养护对象，分为</a:t>
            </a:r>
            <a:r>
              <a:rPr lang="zh-CN" altLang="en-US" sz="2400" b="1" dirty="0">
                <a:solidFill>
                  <a:srgbClr val="0000FF"/>
                </a:solidFill>
                <a:latin typeface="Times New Roman" panose="02020603050405020304" pitchFamily="18" charset="0"/>
                <a:cs typeface="Times New Roman" panose="02020603050405020304" pitchFamily="18" charset="0"/>
              </a:rPr>
              <a:t>预防养护、修复养护、专项养护</a:t>
            </a:r>
            <a:r>
              <a:rPr lang="zh-CN" altLang="en-US" sz="2400" dirty="0">
                <a:latin typeface="Times New Roman" panose="02020603050405020304" pitchFamily="18" charset="0"/>
                <a:cs typeface="Times New Roman" panose="02020603050405020304" pitchFamily="18" charset="0"/>
              </a:rPr>
              <a:t>和</a:t>
            </a:r>
            <a:r>
              <a:rPr lang="zh-CN" altLang="en-US" sz="2400" b="1" dirty="0">
                <a:solidFill>
                  <a:srgbClr val="FF0000"/>
                </a:solidFill>
                <a:latin typeface="Times New Roman" panose="02020603050405020304" pitchFamily="18" charset="0"/>
                <a:cs typeface="Times New Roman" panose="02020603050405020304" pitchFamily="18" charset="0"/>
              </a:rPr>
              <a:t>应急养护</a:t>
            </a:r>
            <a:r>
              <a:rPr lang="zh-CN" altLang="en-US" sz="2400" dirty="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促进公路养护市场公平竞争</a:t>
            </a:r>
          </a:p>
        </p:txBody>
      </p:sp>
      <p:sp>
        <p:nvSpPr>
          <p:cNvPr id="10" name="文本框 9">
            <a:extLst>
              <a:ext uri="{FF2B5EF4-FFF2-40B4-BE49-F238E27FC236}">
                <a16:creationId xmlns:a16="http://schemas.microsoft.com/office/drawing/2014/main" id="{3799D39E-A9DD-4A4D-A4AD-421E2B4CFC66}"/>
              </a:ext>
            </a:extLst>
          </p:cNvPr>
          <p:cNvSpPr txBox="1"/>
          <p:nvPr/>
        </p:nvSpPr>
        <p:spPr>
          <a:xfrm>
            <a:off x="1086123" y="1121312"/>
            <a:ext cx="4572000" cy="461665"/>
          </a:xfrm>
          <a:prstGeom prst="rect">
            <a:avLst/>
          </a:prstGeom>
          <a:noFill/>
        </p:spPr>
        <p:txBody>
          <a:bodyPr wrap="square">
            <a:spAutoFit/>
          </a:bodyPr>
          <a:lstStyle/>
          <a:p>
            <a:r>
              <a:rPr lang="en-US" altLang="zh-CN" sz="2400" b="1" dirty="0">
                <a:solidFill>
                  <a:srgbClr val="223262"/>
                </a:solidFill>
                <a:latin typeface="Arial"/>
                <a:cs typeface="+mn-ea"/>
              </a:rPr>
              <a:t>《</a:t>
            </a:r>
            <a:r>
              <a:rPr lang="zh-CN" altLang="en-US" sz="2400" b="1" dirty="0">
                <a:solidFill>
                  <a:srgbClr val="223262"/>
                </a:solidFill>
                <a:latin typeface="Arial"/>
                <a:cs typeface="+mn-ea"/>
              </a:rPr>
              <a:t>公路养护工程管理办法</a:t>
            </a:r>
            <a:r>
              <a:rPr lang="en-US" altLang="zh-CN" sz="2400" b="1" dirty="0">
                <a:solidFill>
                  <a:srgbClr val="223262"/>
                </a:solidFill>
                <a:latin typeface="Arial"/>
                <a:cs typeface="+mn-ea"/>
              </a:rPr>
              <a:t>》</a:t>
            </a:r>
            <a:endParaRPr lang="zh-CN" altLang="en-US" sz="2400" b="1" dirty="0">
              <a:solidFill>
                <a:srgbClr val="223262"/>
              </a:solidFill>
              <a:latin typeface="Arial"/>
              <a:cs typeface="+mn-ea"/>
            </a:endParaRPr>
          </a:p>
        </p:txBody>
      </p:sp>
    </p:spTree>
    <p:extLst>
      <p:ext uri="{BB962C8B-B14F-4D97-AF65-F5344CB8AC3E}">
        <p14:creationId xmlns:p14="http://schemas.microsoft.com/office/powerpoint/2010/main" val="171077445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106906" y="1083700"/>
            <a:ext cx="7640380" cy="391423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None/>
            </a:pPr>
            <a:r>
              <a:rPr lang="zh-CN" altLang="en-US" sz="1700" dirty="0"/>
              <a:t>第十一条 </a:t>
            </a:r>
            <a:r>
              <a:rPr lang="zh-CN" altLang="en-US" sz="1700" b="1" dirty="0">
                <a:solidFill>
                  <a:srgbClr val="0000FF"/>
                </a:solidFill>
              </a:rPr>
              <a:t>预防养护</a:t>
            </a:r>
            <a:r>
              <a:rPr lang="zh-CN" altLang="en-US" sz="1700" dirty="0"/>
              <a:t>是指公路整体性能良好但有轻微病害，为延缓性能过快衰减、延长使用寿命而预先采取的主动防护工程。 </a:t>
            </a:r>
          </a:p>
          <a:p>
            <a:pPr marL="0" indent="0">
              <a:spcBef>
                <a:spcPts val="600"/>
              </a:spcBef>
              <a:spcAft>
                <a:spcPts val="600"/>
              </a:spcAft>
              <a:buNone/>
            </a:pPr>
            <a:r>
              <a:rPr lang="zh-CN" altLang="en-US" sz="1700" dirty="0"/>
              <a:t>第十二条 </a:t>
            </a:r>
            <a:r>
              <a:rPr lang="zh-CN" altLang="en-US" sz="1700" b="1" dirty="0">
                <a:solidFill>
                  <a:srgbClr val="0000FF"/>
                </a:solidFill>
              </a:rPr>
              <a:t>修复养护</a:t>
            </a:r>
            <a:r>
              <a:rPr lang="zh-CN" altLang="en-US" sz="1700" dirty="0"/>
              <a:t>是指公路出现明显病害或部分丧失服务功能，为恢复技术状况而进行的功能性、结构性修复或定期更换，包括</a:t>
            </a:r>
            <a:r>
              <a:rPr lang="zh-CN" altLang="en-US" sz="1700" b="1" dirty="0">
                <a:solidFill>
                  <a:srgbClr val="0000FF"/>
                </a:solidFill>
              </a:rPr>
              <a:t>大修、中修、小修</a:t>
            </a:r>
            <a:r>
              <a:rPr lang="zh-CN" altLang="en-US" sz="1700" dirty="0"/>
              <a:t>。 </a:t>
            </a:r>
          </a:p>
          <a:p>
            <a:pPr marL="0" indent="0">
              <a:spcBef>
                <a:spcPts val="600"/>
              </a:spcBef>
              <a:spcAft>
                <a:spcPts val="600"/>
              </a:spcAft>
              <a:buNone/>
            </a:pPr>
            <a:r>
              <a:rPr lang="zh-CN" altLang="en-US" sz="1700" dirty="0"/>
              <a:t>第十三条 </a:t>
            </a:r>
            <a:r>
              <a:rPr lang="zh-CN" altLang="en-US" sz="1700" b="1" dirty="0">
                <a:solidFill>
                  <a:srgbClr val="0000FF"/>
                </a:solidFill>
              </a:rPr>
              <a:t>专项养护</a:t>
            </a:r>
            <a:r>
              <a:rPr lang="zh-CN" altLang="en-US" sz="1700" dirty="0"/>
              <a:t>是指为</a:t>
            </a:r>
            <a:r>
              <a:rPr lang="zh-CN" altLang="en-US" sz="1700" b="1" dirty="0">
                <a:solidFill>
                  <a:srgbClr val="0000FF"/>
                </a:solidFill>
              </a:rPr>
              <a:t>恢复、保持或提升</a:t>
            </a:r>
            <a:r>
              <a:rPr lang="zh-CN" altLang="en-US" sz="1700" dirty="0"/>
              <a:t>公路服务功能而集中实施的</a:t>
            </a:r>
            <a:r>
              <a:rPr lang="zh-CN" altLang="en-US" sz="1700" b="1" dirty="0">
                <a:solidFill>
                  <a:srgbClr val="0000FF"/>
                </a:solidFill>
              </a:rPr>
              <a:t>完善增设、加固改造、拆除重建、灾后恢复</a:t>
            </a:r>
            <a:r>
              <a:rPr lang="zh-CN" altLang="en-US" sz="1700" dirty="0"/>
              <a:t>等工程。 </a:t>
            </a:r>
          </a:p>
          <a:p>
            <a:pPr marL="0" indent="0">
              <a:spcBef>
                <a:spcPts val="600"/>
              </a:spcBef>
              <a:spcAft>
                <a:spcPts val="600"/>
              </a:spcAft>
              <a:buNone/>
            </a:pPr>
            <a:r>
              <a:rPr lang="zh-CN" altLang="en-US" sz="1700" dirty="0"/>
              <a:t>第十四条 </a:t>
            </a:r>
            <a:r>
              <a:rPr lang="zh-CN" altLang="en-US" sz="1700" b="1" dirty="0">
                <a:solidFill>
                  <a:srgbClr val="0000FF"/>
                </a:solidFill>
              </a:rPr>
              <a:t>应急养护</a:t>
            </a:r>
            <a:r>
              <a:rPr lang="zh-CN" altLang="en-US" sz="1700" dirty="0"/>
              <a:t>是指在突发情况下造成公路损毁、中断、产生重大安全隐患等，为较快恢复公路安全通行能力而实施的应急性抢通、保通、抢修。 </a:t>
            </a:r>
          </a:p>
          <a:p>
            <a:pPr marL="0" indent="0">
              <a:spcBef>
                <a:spcPts val="600"/>
              </a:spcBef>
              <a:spcAft>
                <a:spcPts val="600"/>
              </a:spcAft>
              <a:buNone/>
            </a:pPr>
            <a:r>
              <a:rPr lang="zh-CN" altLang="en-US" sz="1700" dirty="0"/>
              <a:t>第十五条 组织实施各类养护工程所涉及的技术服务与工程施工等相关作业，应当依照有关法律、法规、规定，通过</a:t>
            </a:r>
            <a:r>
              <a:rPr lang="zh-CN" altLang="en-US" sz="1700" b="1" dirty="0">
                <a:solidFill>
                  <a:srgbClr val="0000FF"/>
                </a:solidFill>
              </a:rPr>
              <a:t>公开招标投标、政府采购等方式</a:t>
            </a:r>
            <a:r>
              <a:rPr lang="zh-CN" altLang="en-US" sz="1700" dirty="0"/>
              <a:t>选择具备相应技术能力和资格条件的单位承担。 </a:t>
            </a:r>
          </a:p>
          <a:p>
            <a:pPr marL="0" indent="0">
              <a:spcBef>
                <a:spcPts val="600"/>
              </a:spcBef>
              <a:spcAft>
                <a:spcPts val="600"/>
              </a:spcAft>
              <a:buNone/>
            </a:pPr>
            <a:r>
              <a:rPr lang="zh-CN" altLang="en-US" sz="1700" b="1" dirty="0">
                <a:solidFill>
                  <a:srgbClr val="0000FF"/>
                </a:solidFill>
              </a:rPr>
              <a:t>应急养护，可以根据应急处置工作需要，直接委托具备相应能力的专业队伍实施</a:t>
            </a:r>
            <a:r>
              <a:rPr lang="zh-CN" altLang="en-US" sz="1800" b="1" dirty="0">
                <a:solidFill>
                  <a:srgbClr val="0000FF"/>
                </a:solidFill>
              </a:rPr>
              <a:t>。</a:t>
            </a: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促进公路养护市场公平竞争</a:t>
            </a:r>
          </a:p>
        </p:txBody>
      </p:sp>
      <p:sp>
        <p:nvSpPr>
          <p:cNvPr id="10" name="文本框 9">
            <a:extLst>
              <a:ext uri="{FF2B5EF4-FFF2-40B4-BE49-F238E27FC236}">
                <a16:creationId xmlns:a16="http://schemas.microsoft.com/office/drawing/2014/main" id="{3799D39E-A9DD-4A4D-A4AD-421E2B4CFC66}"/>
              </a:ext>
            </a:extLst>
          </p:cNvPr>
          <p:cNvSpPr txBox="1"/>
          <p:nvPr/>
        </p:nvSpPr>
        <p:spPr>
          <a:xfrm>
            <a:off x="1016009" y="761697"/>
            <a:ext cx="4572000" cy="400110"/>
          </a:xfrm>
          <a:prstGeom prst="rect">
            <a:avLst/>
          </a:prstGeom>
          <a:noFill/>
        </p:spPr>
        <p:txBody>
          <a:bodyPr wrap="square">
            <a:spAutoFit/>
          </a:bodyPr>
          <a:lstStyle/>
          <a:p>
            <a:r>
              <a:rPr lang="en-US" altLang="zh-CN" sz="2000" b="1" dirty="0">
                <a:solidFill>
                  <a:srgbClr val="223262"/>
                </a:solidFill>
                <a:latin typeface="Arial"/>
                <a:cs typeface="+mn-ea"/>
              </a:rPr>
              <a:t>《</a:t>
            </a:r>
            <a:r>
              <a:rPr lang="zh-CN" altLang="en-US" sz="2000" b="1" dirty="0">
                <a:solidFill>
                  <a:srgbClr val="223262"/>
                </a:solidFill>
                <a:latin typeface="Arial"/>
                <a:cs typeface="+mn-ea"/>
              </a:rPr>
              <a:t>公路养护工程管理办法</a:t>
            </a:r>
            <a:r>
              <a:rPr lang="en-US" altLang="zh-CN" sz="2000" b="1" dirty="0">
                <a:solidFill>
                  <a:srgbClr val="223262"/>
                </a:solidFill>
                <a:latin typeface="Arial"/>
                <a:cs typeface="+mn-ea"/>
              </a:rPr>
              <a:t>》</a:t>
            </a:r>
            <a:endParaRPr lang="zh-CN" altLang="en-US" sz="2000" b="1" dirty="0">
              <a:solidFill>
                <a:srgbClr val="223262"/>
              </a:solidFill>
              <a:latin typeface="Arial"/>
              <a:cs typeface="+mn-ea"/>
            </a:endParaRPr>
          </a:p>
        </p:txBody>
      </p:sp>
    </p:spTree>
    <p:extLst>
      <p:ext uri="{BB962C8B-B14F-4D97-AF65-F5344CB8AC3E}">
        <p14:creationId xmlns:p14="http://schemas.microsoft.com/office/powerpoint/2010/main" val="236693273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内容占位符 2"/>
          <p:cNvSpPr txBox="1">
            <a:spLocks/>
          </p:cNvSpPr>
          <p:nvPr/>
        </p:nvSpPr>
        <p:spPr>
          <a:xfrm>
            <a:off x="-675742" y="481236"/>
            <a:ext cx="8571601" cy="396044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457200" algn="just">
              <a:buNone/>
            </a:pPr>
            <a:endParaRPr lang="en-US" altLang="zh-CN" sz="2400" dirty="0"/>
          </a:p>
        </p:txBody>
      </p:sp>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108085" y="1397150"/>
            <a:ext cx="7424355" cy="354858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各级交通运输主管部门要按照</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优化营商环境条例</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工程项目招投标领域营商环境专项整治工作方案</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（发改办法规</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〔2019〕862</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号）</a:t>
            </a:r>
            <a:r>
              <a:rPr lang="zh-CN" altLang="en-US" sz="2400" dirty="0">
                <a:latin typeface="Times New Roman" panose="02020603050405020304" pitchFamily="18" charset="0"/>
                <a:ea typeface="微软雅黑"/>
                <a:cs typeface="Times New Roman" panose="02020603050405020304" pitchFamily="18" charset="0"/>
              </a:rPr>
              <a:t>和</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财政部关于促进政府采购公平竞争优化营商环境的通知</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（财库</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〔2019〕38</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号）</a:t>
            </a:r>
            <a:r>
              <a:rPr lang="zh-CN" altLang="en-US" sz="2400" dirty="0">
                <a:latin typeface="Times New Roman" panose="02020603050405020304" pitchFamily="18" charset="0"/>
                <a:cs typeface="Times New Roman" panose="02020603050405020304" pitchFamily="18" charset="0"/>
              </a:rPr>
              <a:t>要求，依法纠正</a:t>
            </a:r>
            <a:r>
              <a:rPr lang="zh-CN" altLang="en-US" sz="2400" dirty="0">
                <a:latin typeface="Times New Roman" panose="02020603050405020304" pitchFamily="18" charset="0"/>
                <a:ea typeface="微软雅黑"/>
                <a:cs typeface="Times New Roman" panose="02020603050405020304" pitchFamily="18" charset="0"/>
              </a:rPr>
              <a:t>非法限制、排斥潜在投标人</a:t>
            </a:r>
            <a:r>
              <a:rPr lang="zh-CN" altLang="en-US" sz="2400" dirty="0">
                <a:latin typeface="Times New Roman" panose="02020603050405020304" pitchFamily="18" charset="0"/>
                <a:cs typeface="Times New Roman" panose="02020603050405020304" pitchFamily="18" charset="0"/>
              </a:rPr>
              <a:t>等现象，确保各类市场主体</a:t>
            </a:r>
            <a:r>
              <a:rPr lang="zh-CN" altLang="en-US" sz="2400" dirty="0">
                <a:latin typeface="Times New Roman" panose="02020603050405020304" pitchFamily="18" charset="0"/>
                <a:ea typeface="微软雅黑"/>
                <a:cs typeface="Times New Roman" panose="02020603050405020304" pitchFamily="18" charset="0"/>
              </a:rPr>
              <a:t>平等参与</a:t>
            </a:r>
            <a:r>
              <a:rPr lang="zh-CN" altLang="en-US" sz="2400" dirty="0">
                <a:latin typeface="Times New Roman" panose="02020603050405020304" pitchFamily="18" charset="0"/>
                <a:cs typeface="Times New Roman" panose="02020603050405020304" pitchFamily="18" charset="0"/>
              </a:rPr>
              <a:t>招标投标活动。</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12" name="矩形 11">
            <a:extLst>
              <a:ext uri="{FF2B5EF4-FFF2-40B4-BE49-F238E27FC236}">
                <a16:creationId xmlns:a16="http://schemas.microsoft.com/office/drawing/2014/main" id="{C8151215-462F-44BE-B118-B3836F7F1B76}"/>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促进公路养护市场公平竞争</a:t>
            </a:r>
          </a:p>
        </p:txBody>
      </p:sp>
    </p:spTree>
    <p:extLst>
      <p:ext uri="{BB962C8B-B14F-4D97-AF65-F5344CB8AC3E}">
        <p14:creationId xmlns:p14="http://schemas.microsoft.com/office/powerpoint/2010/main" val="285349617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77730" y="1398199"/>
            <a:ext cx="7850090" cy="271145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mn-ea"/>
              </a:rPr>
              <a:t>公路养护工程招标</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原则上</a:t>
            </a:r>
            <a:r>
              <a:rPr lang="zh-CN" altLang="en-US" sz="2400" dirty="0">
                <a:latin typeface="+mn-ea"/>
              </a:rPr>
              <a:t>不在招标前对投标人进行资格审查，</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可以</a:t>
            </a:r>
            <a:r>
              <a:rPr lang="zh-CN" altLang="en-US" sz="2400" dirty="0">
                <a:latin typeface="+mn-ea"/>
              </a:rPr>
              <a:t>采用</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资格后审</a:t>
            </a:r>
            <a:r>
              <a:rPr lang="zh-CN" altLang="en-US" sz="2400" dirty="0">
                <a:latin typeface="+mn-ea"/>
              </a:rPr>
              <a:t>。</a:t>
            </a:r>
            <a:endParaRPr lang="en-US" altLang="zh-CN" sz="2400" dirty="0">
              <a:latin typeface="+mn-ea"/>
            </a:endParaRPr>
          </a:p>
          <a:p>
            <a:pPr marL="0" indent="0">
              <a:lnSpc>
                <a:spcPts val="4000"/>
              </a:lnSpc>
              <a:spcBef>
                <a:spcPts val="0"/>
              </a:spcBef>
              <a:spcAft>
                <a:spcPts val="1200"/>
              </a:spcAft>
              <a:buNone/>
            </a:pPr>
            <a:r>
              <a:rPr lang="zh-CN" altLang="en-US" sz="2400" dirty="0">
                <a:latin typeface="+mn-ea"/>
              </a:rPr>
              <a:t>要</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合理缩短招标投标周期</a:t>
            </a:r>
            <a:r>
              <a:rPr lang="zh-CN" altLang="en-US" sz="2400" dirty="0">
                <a:latin typeface="+mn-ea"/>
              </a:rPr>
              <a:t>，便利投标人投标，对于</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施工技术方案简单、工期较短且季节性较强</a:t>
            </a:r>
            <a:r>
              <a:rPr lang="zh-CN" altLang="en-US" sz="2400" dirty="0">
                <a:latin typeface="+mn-ea"/>
              </a:rPr>
              <a:t>的公路养护工程项目，可</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进一步缩短投标截止期限</a:t>
            </a:r>
            <a:r>
              <a:rPr lang="zh-CN" altLang="en-US" sz="2400" dirty="0">
                <a:latin typeface="+mn-ea"/>
              </a:rPr>
              <a:t>。</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EFEE973B-6B6A-4E34-8F7E-1FFAD3710A23}"/>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简化招标投标流程和证明材料</a:t>
            </a:r>
          </a:p>
        </p:txBody>
      </p:sp>
    </p:spTree>
    <p:extLst>
      <p:ext uri="{BB962C8B-B14F-4D97-AF65-F5344CB8AC3E}">
        <p14:creationId xmlns:p14="http://schemas.microsoft.com/office/powerpoint/2010/main" val="247836139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31920" y="1506266"/>
            <a:ext cx="7919850" cy="270246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mn-ea"/>
              </a:rPr>
              <a:t>要进一步简化投标文件的格式和形式要求，不得因</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装订、纸张、非关键内容的文字错误</a:t>
            </a:r>
            <a:r>
              <a:rPr lang="zh-CN" altLang="en-US" sz="2400" dirty="0">
                <a:latin typeface="+mn-ea"/>
              </a:rPr>
              <a:t>等否决投标人投标。</a:t>
            </a:r>
            <a:endParaRPr lang="en-US" altLang="zh-CN" sz="2400" dirty="0">
              <a:latin typeface="+mn-ea"/>
            </a:endParaRPr>
          </a:p>
          <a:p>
            <a:pPr marL="0" indent="0">
              <a:lnSpc>
                <a:spcPts val="4000"/>
              </a:lnSpc>
              <a:spcBef>
                <a:spcPts val="0"/>
              </a:spcBef>
              <a:spcAft>
                <a:spcPts val="1200"/>
              </a:spcAft>
              <a:buNone/>
            </a:pPr>
            <a:r>
              <a:rPr lang="zh-CN" altLang="en-US" sz="2400" dirty="0">
                <a:latin typeface="+mn-ea"/>
              </a:rPr>
              <a:t>对</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营业执照、资质证书</a:t>
            </a:r>
            <a:r>
              <a:rPr lang="zh-CN" altLang="en-US" sz="2400" dirty="0">
                <a:latin typeface="+mn-ea"/>
              </a:rPr>
              <a:t>等可通过国家企业信用信息公示系统等政府网站进行查询的事项，不得</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另行要求投标人提供</a:t>
            </a:r>
            <a:r>
              <a:rPr lang="zh-CN" altLang="en-US" sz="2400" dirty="0">
                <a:latin typeface="+mn-ea"/>
              </a:rPr>
              <a:t>相关证明材料。</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ABFA9DAE-571E-4CF4-A010-F0EFADC141B3}"/>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简化招标投标流程和证明材料</a:t>
            </a:r>
          </a:p>
        </p:txBody>
      </p:sp>
    </p:spTree>
    <p:extLst>
      <p:ext uri="{BB962C8B-B14F-4D97-AF65-F5344CB8AC3E}">
        <p14:creationId xmlns:p14="http://schemas.microsoft.com/office/powerpoint/2010/main" val="229829053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828612" y="1757440"/>
            <a:ext cx="7919850" cy="270246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just">
              <a:spcBef>
                <a:spcPts val="600"/>
              </a:spcBef>
              <a:spcAft>
                <a:spcPts val="600"/>
              </a:spcAft>
              <a:buNone/>
            </a:pPr>
            <a:r>
              <a:rPr lang="en-US" altLang="zh-CN" sz="2400" kern="100" dirty="0">
                <a:effectLst/>
                <a:latin typeface="隶书"/>
                <a:ea typeface="宋体" panose="02010600030101010101" pitchFamily="2" charset="-122"/>
                <a:cs typeface="Times New Roman" panose="02020603050405020304" pitchFamily="18" charset="0"/>
              </a:rPr>
              <a:t>1.12.3 </a:t>
            </a:r>
            <a:r>
              <a:rPr lang="zh-CN" altLang="zh-CN" sz="2400" kern="100" dirty="0">
                <a:effectLst/>
                <a:latin typeface="宋体" panose="02010600030101010101" pitchFamily="2" charset="-122"/>
                <a:ea typeface="隶书"/>
                <a:cs typeface="Times New Roman" panose="02020603050405020304" pitchFamily="18" charset="0"/>
              </a:rPr>
              <a:t>投标文件中的下列偏差为细微偏差：</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a:p>
            <a:pPr indent="0" algn="just">
              <a:spcBef>
                <a:spcPts val="600"/>
              </a:spcBef>
              <a:spcAft>
                <a:spcPts val="600"/>
              </a:spcAft>
              <a:buNone/>
            </a:pPr>
            <a:r>
              <a:rPr lang="zh-CN" altLang="zh-CN" sz="2400" kern="100" dirty="0">
                <a:effectLst/>
                <a:latin typeface="宋体" panose="02010600030101010101" pitchFamily="2" charset="-122"/>
                <a:ea typeface="隶书"/>
                <a:cs typeface="Times New Roman" panose="02020603050405020304" pitchFamily="18" charset="0"/>
              </a:rPr>
              <a:t>（</a:t>
            </a:r>
            <a:r>
              <a:rPr lang="en-US" altLang="zh-CN" sz="2400" kern="100" dirty="0">
                <a:effectLst/>
                <a:latin typeface="宋体" panose="02010600030101010101" pitchFamily="2" charset="-122"/>
                <a:ea typeface="隶书"/>
                <a:cs typeface="Times New Roman" panose="02020603050405020304" pitchFamily="18" charset="0"/>
              </a:rPr>
              <a:t>3</a:t>
            </a:r>
            <a:r>
              <a:rPr lang="zh-CN" altLang="zh-CN" sz="2400" kern="100" dirty="0">
                <a:effectLst/>
                <a:latin typeface="宋体" panose="02010600030101010101" pitchFamily="2" charset="-122"/>
                <a:ea typeface="隶书"/>
                <a:cs typeface="Times New Roman" panose="02020603050405020304" pitchFamily="18" charset="0"/>
              </a:rPr>
              <a:t>）</a:t>
            </a:r>
            <a:r>
              <a:rPr lang="zh-CN" altLang="zh-CN" sz="2400" b="1" kern="100" dirty="0">
                <a:solidFill>
                  <a:srgbClr val="0000FF"/>
                </a:solidFill>
                <a:effectLst/>
                <a:latin typeface="宋体" panose="02010600030101010101" pitchFamily="2" charset="-122"/>
                <a:ea typeface="隶书"/>
                <a:cs typeface="Times New Roman" panose="02020603050405020304" pitchFamily="18" charset="0"/>
              </a:rPr>
              <a:t>投标文件页码不连续、采用活页夹装订、个别文字有遗漏错误</a:t>
            </a:r>
            <a:r>
              <a:rPr lang="zh-CN" altLang="zh-CN" sz="2400" kern="100" dirty="0">
                <a:effectLst/>
                <a:latin typeface="宋体" panose="02010600030101010101" pitchFamily="2" charset="-122"/>
                <a:ea typeface="隶书"/>
                <a:cs typeface="Times New Roman" panose="02020603050405020304" pitchFamily="18" charset="0"/>
              </a:rPr>
              <a:t>等不影响投标文件实质性内容的偏差。</a:t>
            </a:r>
            <a:endParaRPr lang="zh-CN" altLang="zh-CN" sz="2400" kern="100" dirty="0">
              <a:effectLst/>
              <a:latin typeface="宋体" panose="02010600030101010101" pitchFamily="2" charset="-122"/>
              <a:ea typeface="宋体" panose="02010600030101010101" pitchFamily="2" charset="-122"/>
              <a:cs typeface="Times New Roman" panose="02020603050405020304" pitchFamily="18" charset="0"/>
            </a:endParaRPr>
          </a:p>
          <a:p>
            <a:pPr marL="0" indent="0">
              <a:lnSpc>
                <a:spcPts val="4000"/>
              </a:lnSpc>
              <a:spcBef>
                <a:spcPts val="0"/>
              </a:spcBef>
              <a:spcAft>
                <a:spcPts val="1200"/>
              </a:spcAft>
              <a:buNone/>
            </a:pP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ABFA9DAE-571E-4CF4-A010-F0EFADC141B3}"/>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简化招标投标流程和证明材料</a:t>
            </a:r>
          </a:p>
        </p:txBody>
      </p:sp>
      <p:sp>
        <p:nvSpPr>
          <p:cNvPr id="2" name="Rectangle 1436">
            <a:extLst>
              <a:ext uri="{FF2B5EF4-FFF2-40B4-BE49-F238E27FC236}">
                <a16:creationId xmlns:a16="http://schemas.microsoft.com/office/drawing/2014/main" id="{94D0A10D-8D02-4050-BD7B-6FC0667A6021}"/>
              </a:ext>
            </a:extLst>
          </p:cNvPr>
          <p:cNvSpPr>
            <a:spLocks noChangeArrowheads="1"/>
          </p:cNvSpPr>
          <p:nvPr/>
        </p:nvSpPr>
        <p:spPr bwMode="auto">
          <a:xfrm>
            <a:off x="1019499" y="946876"/>
            <a:ext cx="62260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1" i="0" u="none" strike="noStrike" kern="1200" cap="none" spc="0" normalizeH="0" baseline="0" noProof="0" dirty="0">
                <a:ln>
                  <a:noFill/>
                </a:ln>
                <a:solidFill>
                  <a:srgbClr val="223262"/>
                </a:solidFill>
                <a:effectLst/>
                <a:uLnTx/>
                <a:uFillTx/>
                <a:latin typeface="Arial"/>
                <a:ea typeface="微软雅黑"/>
                <a:cs typeface="+mn-ea"/>
                <a:sym typeface="+mn-lt"/>
              </a:rPr>
              <a:t>《</a:t>
            </a:r>
            <a:r>
              <a:rPr kumimoji="0" lang="zh-CN" altLang="en-US" sz="2400" b="1" i="0" u="none" strike="noStrike" kern="1200" cap="none" spc="0" normalizeH="0" baseline="0" noProof="0" dirty="0">
                <a:ln>
                  <a:noFill/>
                </a:ln>
                <a:solidFill>
                  <a:srgbClr val="223262"/>
                </a:solidFill>
                <a:effectLst/>
                <a:uLnTx/>
                <a:uFillTx/>
                <a:latin typeface="Arial"/>
                <a:ea typeface="微软雅黑"/>
                <a:cs typeface="+mn-ea"/>
                <a:sym typeface="+mn-lt"/>
              </a:rPr>
              <a:t>公路工程标准施工招标文件</a:t>
            </a:r>
            <a:r>
              <a:rPr kumimoji="0" lang="en-US" altLang="zh-CN" sz="2400" b="1" i="0" u="none" strike="noStrike" kern="1200" cap="none" spc="0" normalizeH="0" baseline="0" noProof="0" dirty="0">
                <a:ln>
                  <a:noFill/>
                </a:ln>
                <a:solidFill>
                  <a:srgbClr val="223262"/>
                </a:solidFill>
                <a:effectLst/>
                <a:uLnTx/>
                <a:uFillTx/>
                <a:latin typeface="Arial"/>
                <a:ea typeface="微软雅黑"/>
                <a:cs typeface="+mn-ea"/>
                <a:sym typeface="+mn-lt"/>
              </a:rPr>
              <a:t>》</a:t>
            </a:r>
            <a:r>
              <a:rPr kumimoji="0" lang="zh-CN" altLang="en-US" sz="2400" b="1" i="0" u="none" strike="noStrike" kern="1200" cap="none" spc="0" normalizeH="0" baseline="0" noProof="0" dirty="0">
                <a:ln>
                  <a:noFill/>
                </a:ln>
                <a:solidFill>
                  <a:srgbClr val="223262"/>
                </a:solidFill>
                <a:effectLst/>
                <a:uLnTx/>
                <a:uFillTx/>
                <a:latin typeface="Arial"/>
                <a:ea typeface="微软雅黑"/>
                <a:cs typeface="+mn-ea"/>
                <a:sym typeface="+mn-lt"/>
              </a:rPr>
              <a:t>（</a:t>
            </a:r>
            <a:r>
              <a:rPr kumimoji="0" lang="en-US" altLang="zh-CN" sz="2400" b="1" i="0" u="none" strike="noStrike" kern="1200" cap="none" spc="0" normalizeH="0" baseline="0" noProof="0" dirty="0">
                <a:ln>
                  <a:noFill/>
                </a:ln>
                <a:solidFill>
                  <a:srgbClr val="223262"/>
                </a:solidFill>
                <a:effectLst/>
                <a:uLnTx/>
                <a:uFillTx/>
                <a:latin typeface="Arial"/>
                <a:ea typeface="微软雅黑"/>
                <a:cs typeface="+mn-ea"/>
                <a:sym typeface="+mn-lt"/>
              </a:rPr>
              <a:t>2018</a:t>
            </a:r>
            <a:r>
              <a:rPr kumimoji="0" lang="zh-CN" altLang="en-US" sz="2400" b="1" i="0" u="none" strike="noStrike" kern="1200" cap="none" spc="0" normalizeH="0" baseline="0" noProof="0" dirty="0">
                <a:ln>
                  <a:noFill/>
                </a:ln>
                <a:solidFill>
                  <a:srgbClr val="223262"/>
                </a:solidFill>
                <a:effectLst/>
                <a:uLnTx/>
                <a:uFillTx/>
                <a:latin typeface="Arial"/>
                <a:ea typeface="微软雅黑"/>
                <a:cs typeface="+mn-ea"/>
                <a:sym typeface="+mn-lt"/>
              </a:rPr>
              <a:t>年版）</a:t>
            </a:r>
          </a:p>
        </p:txBody>
      </p:sp>
    </p:spTree>
    <p:extLst>
      <p:ext uri="{BB962C8B-B14F-4D97-AF65-F5344CB8AC3E}">
        <p14:creationId xmlns:p14="http://schemas.microsoft.com/office/powerpoint/2010/main" val="298932685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48512" y="1064430"/>
            <a:ext cx="7893140" cy="3600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37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地方各级交通运输主管部门要督促招标人根据公路养护工程项目的</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具体性质和预算安排</a:t>
            </a:r>
            <a:r>
              <a:rPr lang="zh-CN" altLang="en-US" sz="2400" dirty="0">
                <a:latin typeface="Times New Roman" panose="02020603050405020304" pitchFamily="18" charset="0"/>
                <a:cs typeface="Times New Roman" panose="02020603050405020304" pitchFamily="18" charset="0"/>
              </a:rPr>
              <a:t>，通过</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发布招标公告的法定媒介和招标监督管理机构网站</a:t>
            </a:r>
            <a:r>
              <a:rPr lang="zh-CN" altLang="en-US" sz="2400" dirty="0">
                <a:latin typeface="Times New Roman" panose="02020603050405020304" pitchFamily="18" charset="0"/>
                <a:cs typeface="Times New Roman" panose="02020603050405020304" pitchFamily="18" charset="0"/>
              </a:rPr>
              <a:t>，按照</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年度</a:t>
            </a:r>
            <a:r>
              <a:rPr lang="zh-CN" altLang="en-US" sz="2400" dirty="0">
                <a:latin typeface="Times New Roman" panose="02020603050405020304" pitchFamily="18" charset="0"/>
                <a:cs typeface="Times New Roman" panose="02020603050405020304" pitchFamily="18" charset="0"/>
              </a:rPr>
              <a:t>或</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分阶段</a:t>
            </a:r>
            <a:r>
              <a:rPr lang="zh-CN" altLang="en-US" sz="2400" dirty="0">
                <a:latin typeface="Times New Roman" panose="02020603050405020304" pitchFamily="18" charset="0"/>
                <a:cs typeface="Times New Roman" panose="02020603050405020304" pitchFamily="18" charset="0"/>
              </a:rPr>
              <a:t>或</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逐个</a:t>
            </a:r>
            <a:r>
              <a:rPr lang="zh-CN" altLang="en-US" sz="2400" dirty="0">
                <a:latin typeface="Times New Roman" panose="02020603050405020304" pitchFamily="18" charset="0"/>
                <a:cs typeface="Times New Roman" panose="02020603050405020304" pitchFamily="18" charset="0"/>
              </a:rPr>
              <a:t>项目</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提前公布招标计划</a:t>
            </a:r>
            <a:r>
              <a:rPr lang="zh-CN" altLang="en-US" sz="2400" dirty="0">
                <a:latin typeface="Times New Roman" panose="02020603050405020304" pitchFamily="18" charset="0"/>
                <a:cs typeface="Times New Roman" panose="02020603050405020304" pitchFamily="18" charset="0"/>
              </a:rPr>
              <a:t>，并根据项目进展情况进行</a:t>
            </a:r>
            <a:r>
              <a:rPr lang="zh-CN" altLang="en-US" sz="2400" b="1" dirty="0">
                <a:solidFill>
                  <a:srgbClr val="0000FF"/>
                </a:solidFill>
                <a:latin typeface="Times New Roman" panose="02020603050405020304" pitchFamily="18" charset="0"/>
                <a:cs typeface="Times New Roman" panose="02020603050405020304" pitchFamily="18" charset="0"/>
              </a:rPr>
              <a:t>动态更新</a:t>
            </a:r>
            <a:r>
              <a:rPr lang="zh-CN" altLang="en-US" sz="2400" dirty="0">
                <a:latin typeface="Times New Roman" panose="02020603050405020304" pitchFamily="18" charset="0"/>
                <a:cs typeface="Times New Roman" panose="02020603050405020304" pitchFamily="18" charset="0"/>
              </a:rPr>
              <a:t>，供潜在投标人知悉和进行投标准备。</a:t>
            </a:r>
          </a:p>
          <a:p>
            <a:pPr marL="0" indent="0">
              <a:lnSpc>
                <a:spcPts val="37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逐个项目发布的招标计划，要包括</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拟招标项目概况、标段划分、预计招标时间、项目预计投资</a:t>
            </a:r>
            <a:r>
              <a:rPr lang="zh-CN" altLang="en-US" sz="2400" dirty="0">
                <a:latin typeface="Times New Roman" panose="02020603050405020304" pitchFamily="18" charset="0"/>
                <a:cs typeface="Times New Roman" panose="02020603050405020304" pitchFamily="18" charset="0"/>
              </a:rPr>
              <a:t>等内容，并于</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招标公告发布至少</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10</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日前公布</a:t>
            </a:r>
            <a:r>
              <a:rPr lang="zh-CN" altLang="en-US" sz="2400" dirty="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C85E0343-5F92-405A-A901-2924CB4EFFFD}"/>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全面实施招标投标信息公开</a:t>
            </a:r>
          </a:p>
        </p:txBody>
      </p:sp>
    </p:spTree>
    <p:extLst>
      <p:ext uri="{BB962C8B-B14F-4D97-AF65-F5344CB8AC3E}">
        <p14:creationId xmlns:p14="http://schemas.microsoft.com/office/powerpoint/2010/main" val="339938964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16009" y="1428945"/>
            <a:ext cx="8086253" cy="255228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mn-ea"/>
              </a:rPr>
              <a:t>要增加招投标活动透明度，全面公开招标文件的关键内容（投标人资格条件全文和评标办法全文）、中标候选人关键信息、否决投标信息、投诉处理决定、招投标当事人不良行为等信息。</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对于投标符合招标文件要求但未中标的投标人，要书面告知未中标原因。</a:t>
            </a:r>
            <a:endParaRPr lang="en-US" altLang="zh-CN" sz="2400" b="1" dirty="0">
              <a:solidFill>
                <a:srgbClr val="0000FF"/>
              </a:solidFill>
              <a:latin typeface="Times New Roman" panose="02020603050405020304" pitchFamily="18" charset="0"/>
              <a:ea typeface="微软雅黑"/>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9AE1F6F0-8789-4CE7-8F33-34B7320AAAB2}"/>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全面实施招标投标信息公开</a:t>
            </a:r>
          </a:p>
        </p:txBody>
      </p:sp>
    </p:spTree>
    <p:extLst>
      <p:ext uri="{BB962C8B-B14F-4D97-AF65-F5344CB8AC3E}">
        <p14:creationId xmlns:p14="http://schemas.microsoft.com/office/powerpoint/2010/main" val="53181475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84715" y="1057300"/>
            <a:ext cx="7680515" cy="374441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ts val="4000"/>
              </a:lnSpc>
              <a:spcBef>
                <a:spcPts val="0"/>
              </a:spcBef>
              <a:buNone/>
            </a:pPr>
            <a:r>
              <a:rPr lang="zh-CN" altLang="en-US" sz="2400" dirty="0">
                <a:latin typeface="+mn-ea"/>
              </a:rPr>
              <a:t>根据公路养护工程项目特点，可采取按</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整条路线</a:t>
            </a:r>
            <a:r>
              <a:rPr lang="zh-CN" altLang="en-US" sz="2400" dirty="0">
                <a:latin typeface="+mn-ea"/>
              </a:rPr>
              <a:t>或片</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、区域捆绑</a:t>
            </a:r>
            <a:r>
              <a:rPr lang="zh-CN" altLang="en-US" sz="2400" dirty="0">
                <a:latin typeface="+mn-ea"/>
              </a:rPr>
              <a:t>的方式划分标段，也可按</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年度周期</a:t>
            </a:r>
            <a:r>
              <a:rPr lang="zh-CN" altLang="en-US" sz="2400" dirty="0">
                <a:latin typeface="+mn-ea"/>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路段里程</a:t>
            </a:r>
            <a:r>
              <a:rPr lang="zh-CN" altLang="en-US" sz="2400" dirty="0">
                <a:latin typeface="+mn-ea"/>
              </a:rPr>
              <a:t>和</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工程类别</a:t>
            </a:r>
            <a:r>
              <a:rPr lang="zh-CN" altLang="en-US" sz="2400" dirty="0">
                <a:latin typeface="+mn-ea"/>
              </a:rPr>
              <a:t>划分标段。</a:t>
            </a:r>
            <a:endParaRPr lang="en-US" altLang="zh-CN" sz="2400" dirty="0">
              <a:latin typeface="+mn-ea"/>
            </a:endParaRPr>
          </a:p>
          <a:p>
            <a:pPr marL="0" indent="0" algn="just">
              <a:lnSpc>
                <a:spcPts val="4000"/>
              </a:lnSpc>
              <a:spcBef>
                <a:spcPts val="0"/>
              </a:spcBef>
              <a:buNone/>
            </a:pPr>
            <a:r>
              <a:rPr lang="zh-CN" altLang="en-US" sz="2400" dirty="0">
                <a:latin typeface="+mn-ea"/>
              </a:rPr>
              <a:t>养护工程项目可以实行</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设计施工总承包</a:t>
            </a:r>
            <a:r>
              <a:rPr lang="zh-CN" altLang="en-US" sz="2400" dirty="0">
                <a:latin typeface="+mn-ea"/>
              </a:rPr>
              <a:t>招标。</a:t>
            </a:r>
            <a:endParaRPr lang="en-US" altLang="zh-CN" sz="2400" dirty="0">
              <a:latin typeface="+mn-ea"/>
            </a:endParaRPr>
          </a:p>
          <a:p>
            <a:pPr marL="0" indent="0" algn="just">
              <a:lnSpc>
                <a:spcPts val="4000"/>
              </a:lnSpc>
              <a:spcBef>
                <a:spcPts val="0"/>
              </a:spcBef>
              <a:buNone/>
            </a:pPr>
            <a:r>
              <a:rPr lang="zh-CN" altLang="en-US" sz="2400" dirty="0">
                <a:latin typeface="+mn-ea"/>
              </a:rPr>
              <a:t>鼓励开展</a:t>
            </a:r>
            <a:r>
              <a:rPr lang="zh-CN" altLang="en-US" sz="2400" b="1" dirty="0">
                <a:solidFill>
                  <a:srgbClr val="0000FF"/>
                </a:solidFill>
                <a:latin typeface="+mn-ea"/>
              </a:rPr>
              <a:t>公路技术状况评定、设计咨询、养护施工及质量控制</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一体化招标</a:t>
            </a:r>
            <a:r>
              <a:rPr lang="zh-CN" altLang="en-US" sz="2400" dirty="0">
                <a:latin typeface="+mn-ea"/>
              </a:rPr>
              <a:t>，增强市场竞争力度，提高养护资金使用效率。</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59B037A3-D725-422D-A33F-B38316D6DC88}"/>
              </a:ext>
            </a:extLst>
          </p:cNvPr>
          <p:cNvSpPr>
            <a:spLocks noChangeArrowheads="1"/>
          </p:cNvSpPr>
          <p:nvPr/>
        </p:nvSpPr>
        <p:spPr bwMode="auto">
          <a:xfrm>
            <a:off x="192230" y="1946441"/>
            <a:ext cx="737132" cy="2207203"/>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合理划分标段</a:t>
            </a:r>
          </a:p>
        </p:txBody>
      </p:sp>
    </p:spTree>
    <p:extLst>
      <p:ext uri="{BB962C8B-B14F-4D97-AF65-F5344CB8AC3E}">
        <p14:creationId xmlns:p14="http://schemas.microsoft.com/office/powerpoint/2010/main" val="295464122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2464390" y="163051"/>
            <a:ext cx="6300840" cy="463866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ts val="4000"/>
              </a:lnSpc>
              <a:spcBef>
                <a:spcPts val="0"/>
              </a:spcBef>
              <a:buNone/>
            </a:pP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
        <p:nvSpPr>
          <p:cNvPr id="6" name="矩形 5">
            <a:extLst>
              <a:ext uri="{FF2B5EF4-FFF2-40B4-BE49-F238E27FC236}">
                <a16:creationId xmlns:a16="http://schemas.microsoft.com/office/drawing/2014/main" id="{59B037A3-D725-422D-A33F-B38316D6DC88}"/>
              </a:ext>
            </a:extLst>
          </p:cNvPr>
          <p:cNvSpPr>
            <a:spLocks noChangeArrowheads="1"/>
          </p:cNvSpPr>
          <p:nvPr/>
        </p:nvSpPr>
        <p:spPr bwMode="auto">
          <a:xfrm>
            <a:off x="192230" y="1946441"/>
            <a:ext cx="737132" cy="2207203"/>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合理划分标段</a:t>
            </a:r>
          </a:p>
        </p:txBody>
      </p:sp>
      <p:sp>
        <p:nvSpPr>
          <p:cNvPr id="2" name="Rectangle 1436">
            <a:extLst>
              <a:ext uri="{FF2B5EF4-FFF2-40B4-BE49-F238E27FC236}">
                <a16:creationId xmlns:a16="http://schemas.microsoft.com/office/drawing/2014/main" id="{82315733-8F3A-40F2-962A-99F5D19681C7}"/>
              </a:ext>
            </a:extLst>
          </p:cNvPr>
          <p:cNvSpPr>
            <a:spLocks noChangeArrowheads="1"/>
          </p:cNvSpPr>
          <p:nvPr/>
        </p:nvSpPr>
        <p:spPr bwMode="auto">
          <a:xfrm>
            <a:off x="1186458" y="1194782"/>
            <a:ext cx="36933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lvl="0"/>
            <a:r>
              <a:rPr lang="en-US" altLang="zh-CN" sz="2400" b="1" dirty="0">
                <a:solidFill>
                  <a:srgbClr val="223262"/>
                </a:solidFill>
                <a:latin typeface="Arial"/>
                <a:ea typeface="微软雅黑"/>
                <a:cs typeface="+mn-ea"/>
                <a:sym typeface="+mn-lt"/>
              </a:rPr>
              <a:t>《</a:t>
            </a:r>
            <a:r>
              <a:rPr lang="zh-CN" altLang="en-US" sz="2400" b="1" dirty="0">
                <a:solidFill>
                  <a:srgbClr val="223262"/>
                </a:solidFill>
                <a:latin typeface="Arial"/>
                <a:ea typeface="微软雅黑"/>
                <a:cs typeface="+mn-ea"/>
              </a:rPr>
              <a:t>公路养护工程管理办法</a:t>
            </a:r>
            <a:r>
              <a:rPr lang="en-US" altLang="zh-CN" sz="2400" b="1" dirty="0">
                <a:solidFill>
                  <a:srgbClr val="223262"/>
                </a:solidFill>
                <a:latin typeface="Arial"/>
                <a:ea typeface="微软雅黑"/>
                <a:cs typeface="+mn-ea"/>
                <a:sym typeface="+mn-lt"/>
              </a:rPr>
              <a:t>》</a:t>
            </a:r>
            <a:endParaRPr lang="zh-CN" altLang="en-US" sz="2400" b="1" dirty="0">
              <a:solidFill>
                <a:srgbClr val="223262"/>
              </a:solidFill>
              <a:latin typeface="Arial"/>
              <a:ea typeface="微软雅黑"/>
              <a:cs typeface="+mn-ea"/>
              <a:sym typeface="+mn-lt"/>
            </a:endParaRPr>
          </a:p>
        </p:txBody>
      </p:sp>
      <p:sp>
        <p:nvSpPr>
          <p:cNvPr id="12" name="Rectangle 5">
            <a:extLst>
              <a:ext uri="{FF2B5EF4-FFF2-40B4-BE49-F238E27FC236}">
                <a16:creationId xmlns:a16="http://schemas.microsoft.com/office/drawing/2014/main" id="{6D791E67-DF0D-43E3-9BC0-16C85DF60E7D}"/>
              </a:ext>
            </a:extLst>
          </p:cNvPr>
          <p:cNvSpPr>
            <a:spLocks noChangeArrowheads="1"/>
          </p:cNvSpPr>
          <p:nvPr/>
        </p:nvSpPr>
        <p:spPr bwMode="auto">
          <a:xfrm>
            <a:off x="1269894" y="1759109"/>
            <a:ext cx="7524328"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4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just">
              <a:spcBef>
                <a:spcPts val="600"/>
              </a:spcBef>
              <a:spcAft>
                <a:spcPts val="600"/>
              </a:spcAft>
            </a:pPr>
            <a:r>
              <a:rPr lang="zh-CN" altLang="zh-CN" sz="2400" dirty="0">
                <a:latin typeface="+mn-ea"/>
              </a:rPr>
              <a:t>第八条 养护工程资金使用范围包括</a:t>
            </a:r>
            <a:r>
              <a:rPr lang="zh-CN" altLang="zh-CN" sz="2400" b="1" dirty="0">
                <a:solidFill>
                  <a:srgbClr val="0000FF"/>
                </a:solidFill>
                <a:latin typeface="+mn-ea"/>
              </a:rPr>
              <a:t>公路技术状况检测与评定、养护决策咨询、养护设计、养护施工、工程管理及质量控制、工程验收、项目后评估、监理咨询</a:t>
            </a:r>
            <a:r>
              <a:rPr lang="zh-CN" altLang="zh-CN" sz="2400" dirty="0">
                <a:latin typeface="+mn-ea"/>
              </a:rPr>
              <a:t>等。</a:t>
            </a:r>
          </a:p>
          <a:p>
            <a:pPr marL="0" marR="0" lvl="0" indent="0" algn="just" defTabSz="914400" rtl="0" eaLnBrk="0" fontAlgn="base" latinLnBrk="0" hangingPunct="0">
              <a:lnSpc>
                <a:spcPct val="100000"/>
              </a:lnSpc>
              <a:spcBef>
                <a:spcPts val="600"/>
              </a:spcBef>
              <a:spcAft>
                <a:spcPts val="600"/>
              </a:spcAft>
              <a:buClrTx/>
              <a:buSzTx/>
              <a:buFontTx/>
              <a:buNone/>
              <a:tabLst/>
            </a:pPr>
            <a:r>
              <a:rPr lang="zh-CN" altLang="zh-CN" sz="2400" dirty="0">
                <a:latin typeface="+mn-ea"/>
              </a:rPr>
              <a:t>任何单位和个人不得截留、挤占或者挪用养护工程资金。</a:t>
            </a:r>
          </a:p>
        </p:txBody>
      </p:sp>
    </p:spTree>
    <p:extLst>
      <p:ext uri="{BB962C8B-B14F-4D97-AF65-F5344CB8AC3E}">
        <p14:creationId xmlns:p14="http://schemas.microsoft.com/office/powerpoint/2010/main" val="53401594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pic>
        <p:nvPicPr>
          <p:cNvPr id="13" name="图片 12">
            <a:extLst>
              <a:ext uri="{FF2B5EF4-FFF2-40B4-BE49-F238E27FC236}">
                <a16:creationId xmlns:a16="http://schemas.microsoft.com/office/drawing/2014/main" id="{45B105C2-F9BF-4540-A598-D0BC7C9ECA8E}"/>
              </a:ext>
            </a:extLst>
          </p:cNvPr>
          <p:cNvPicPr>
            <a:picLocks noChangeAspect="1"/>
          </p:cNvPicPr>
          <p:nvPr/>
        </p:nvPicPr>
        <p:blipFill rotWithShape="1">
          <a:blip r:embed="rId3"/>
          <a:srcRect r="1459" b="27416"/>
          <a:stretch/>
        </p:blipFill>
        <p:spPr>
          <a:xfrm>
            <a:off x="107504" y="1417340"/>
            <a:ext cx="8881399" cy="3284248"/>
          </a:xfrm>
          <a:prstGeom prst="rect">
            <a:avLst/>
          </a:prstGeom>
        </p:spPr>
      </p:pic>
    </p:spTree>
    <p:extLst>
      <p:ext uri="{BB962C8B-B14F-4D97-AF65-F5344CB8AC3E}">
        <p14:creationId xmlns:p14="http://schemas.microsoft.com/office/powerpoint/2010/main" val="339566319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22251" y="1398199"/>
            <a:ext cx="8086253" cy="3600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mn-ea"/>
              </a:rPr>
              <a:t>地方各级交通运输主管部门要督促招标人在招标文件中合理划分</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合同双方风险</a:t>
            </a:r>
            <a:r>
              <a:rPr lang="zh-CN" altLang="en-US" sz="2400" dirty="0">
                <a:latin typeface="+mn-ea"/>
              </a:rPr>
              <a:t>，不得设置将</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应由招标人承担的风险转嫁给投标人</a:t>
            </a:r>
            <a:r>
              <a:rPr lang="zh-CN" altLang="en-US" sz="2400" dirty="0">
                <a:latin typeface="+mn-ea"/>
              </a:rPr>
              <a:t>的不合理条款。</a:t>
            </a:r>
            <a:endParaRPr lang="en-US" altLang="zh-CN" sz="2400" dirty="0">
              <a:latin typeface="+mn-ea"/>
            </a:endParaRPr>
          </a:p>
          <a:p>
            <a:pPr marL="0" indent="0">
              <a:lnSpc>
                <a:spcPts val="4000"/>
              </a:lnSpc>
              <a:spcBef>
                <a:spcPts val="0"/>
              </a:spcBef>
              <a:spcAft>
                <a:spcPts val="1200"/>
              </a:spcAft>
              <a:buNone/>
            </a:pPr>
            <a:r>
              <a:rPr lang="zh-CN" altLang="en-US" sz="2400" dirty="0">
                <a:latin typeface="+mn-ea"/>
              </a:rPr>
              <a:t>要明确约定合同双方的违约责任，对于</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因招标人原因导致变更、</a:t>
            </a:r>
            <a:r>
              <a:rPr lang="zh-CN" altLang="en-US" sz="2400" b="1" dirty="0">
                <a:solidFill>
                  <a:srgbClr val="FF0000"/>
                </a:solidFill>
                <a:latin typeface="Times New Roman" panose="02020603050405020304" pitchFamily="18" charset="0"/>
                <a:ea typeface="微软雅黑"/>
                <a:cs typeface="Times New Roman" panose="02020603050405020304" pitchFamily="18" charset="0"/>
              </a:rPr>
              <a:t>中止</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或者</a:t>
            </a:r>
            <a:r>
              <a:rPr lang="zh-CN" altLang="en-US" sz="2400" b="1" dirty="0">
                <a:solidFill>
                  <a:srgbClr val="FF0000"/>
                </a:solidFill>
                <a:latin typeface="Times New Roman" panose="02020603050405020304" pitchFamily="18" charset="0"/>
                <a:ea typeface="微软雅黑"/>
                <a:cs typeface="Times New Roman" panose="02020603050405020304" pitchFamily="18" charset="0"/>
              </a:rPr>
              <a:t>终止</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合同的</a:t>
            </a:r>
            <a:r>
              <a:rPr lang="zh-CN" altLang="en-US" sz="2400" dirty="0">
                <a:latin typeface="+mn-ea"/>
              </a:rPr>
              <a:t>，招标人应当依照合同约定对投标人受到的损失</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予以赔偿或补偿</a:t>
            </a:r>
            <a:r>
              <a:rPr lang="zh-CN" altLang="en-US" sz="2400" dirty="0">
                <a:latin typeface="+mn-ea"/>
              </a:rPr>
              <a:t>。</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BC6F71FF-9BBF-4A47-8A3A-F7C4DCED0106}"/>
              </a:ext>
            </a:extLst>
          </p:cNvPr>
          <p:cNvSpPr>
            <a:spLocks noChangeArrowheads="1"/>
          </p:cNvSpPr>
          <p:nvPr/>
        </p:nvSpPr>
        <p:spPr bwMode="auto">
          <a:xfrm>
            <a:off x="192230" y="1561356"/>
            <a:ext cx="737132" cy="3011973"/>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合理分担合同风险</a:t>
            </a:r>
          </a:p>
        </p:txBody>
      </p:sp>
    </p:spTree>
    <p:extLst>
      <p:ext uri="{BB962C8B-B14F-4D97-AF65-F5344CB8AC3E}">
        <p14:creationId xmlns:p14="http://schemas.microsoft.com/office/powerpoint/2010/main" val="292913201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115615" y="1384660"/>
            <a:ext cx="7894571" cy="3600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mn-ea"/>
              </a:rPr>
              <a:t>地方各级交通运输主管部门要督促招标人严格依法规范各类保证金的收取，对需要收取的保证金，要在招标文件中严格载明收取的形式和金额、返还时间、不予退还的情形以及逾期退还的违约责任；</a:t>
            </a:r>
            <a:endParaRPr lang="en-US" altLang="zh-CN" sz="2400" dirty="0">
              <a:latin typeface="+mn-ea"/>
            </a:endParaRPr>
          </a:p>
          <a:p>
            <a:pPr marL="0" indent="0">
              <a:lnSpc>
                <a:spcPts val="4000"/>
              </a:lnSpc>
              <a:spcBef>
                <a:spcPts val="0"/>
              </a:spcBef>
              <a:spcAft>
                <a:spcPts val="1200"/>
              </a:spcAft>
              <a:buNone/>
            </a:pPr>
            <a:r>
              <a:rPr lang="zh-CN" altLang="en-US" sz="2400" dirty="0">
                <a:latin typeface="+mn-ea"/>
              </a:rPr>
              <a:t>允许投标人</a:t>
            </a:r>
            <a:r>
              <a:rPr lang="zh-CN" altLang="en-US" sz="2400" b="1" dirty="0">
                <a:solidFill>
                  <a:srgbClr val="0000FF"/>
                </a:solidFill>
                <a:latin typeface="+mn-ea"/>
              </a:rPr>
              <a:t>自主选择</a:t>
            </a:r>
            <a:r>
              <a:rPr lang="zh-CN" altLang="en-US" sz="2400" dirty="0">
                <a:latin typeface="+mn-ea"/>
              </a:rPr>
              <a:t>以</a:t>
            </a:r>
            <a:r>
              <a:rPr lang="zh-CN" altLang="en-US" sz="2400" b="1" dirty="0">
                <a:solidFill>
                  <a:srgbClr val="0000FF"/>
                </a:solidFill>
                <a:latin typeface="+mn-ea"/>
              </a:rPr>
              <a:t>支票、银行汇票、银行本票、银行保函</a:t>
            </a:r>
            <a:r>
              <a:rPr lang="zh-CN" altLang="en-US" sz="2400" dirty="0">
                <a:latin typeface="+mn-ea"/>
              </a:rPr>
              <a:t>等非现金形式交纳或提交保证金。</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7FBD9734-F6B1-414A-BF2E-688948E7830C}"/>
              </a:ext>
            </a:extLst>
          </p:cNvPr>
          <p:cNvSpPr>
            <a:spLocks noChangeArrowheads="1"/>
          </p:cNvSpPr>
          <p:nvPr/>
        </p:nvSpPr>
        <p:spPr bwMode="auto">
          <a:xfrm>
            <a:off x="192230" y="1289990"/>
            <a:ext cx="737132" cy="358373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规范保证金收取和退还</a:t>
            </a:r>
          </a:p>
        </p:txBody>
      </p:sp>
    </p:spTree>
    <p:extLst>
      <p:ext uri="{BB962C8B-B14F-4D97-AF65-F5344CB8AC3E}">
        <p14:creationId xmlns:p14="http://schemas.microsoft.com/office/powerpoint/2010/main" val="383019236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115615" y="1384660"/>
            <a:ext cx="7894571" cy="3600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600"/>
              </a:spcBef>
              <a:spcAft>
                <a:spcPts val="600"/>
              </a:spcAft>
              <a:buNone/>
              <a:defRPr/>
            </a:pPr>
            <a:r>
              <a:rPr lang="zh-CN" altLang="zh-CN" sz="2400" dirty="0">
                <a:latin typeface="+mn-ea"/>
              </a:rPr>
              <a:t>第二十五条　设立政府性基金、涉企行政事业性收费、涉企保证金，应当有法律、行政法规依据或者经国务院批准。对政府性基金、涉企行政事业性收费、涉企保证金以及实行政府定价的经营服务性收费，实行目录清单管理并向社会公开，目录清单之外的前述收费和保证金一律不得执行。</a:t>
            </a:r>
            <a:r>
              <a:rPr lang="zh-CN" altLang="zh-CN" sz="2400" b="1" dirty="0">
                <a:solidFill>
                  <a:srgbClr val="0000FF"/>
                </a:solidFill>
                <a:latin typeface="+mn-ea"/>
              </a:rPr>
              <a:t>推广以金融机构保函替代现金缴纳涉企保证金。</a:t>
            </a:r>
            <a:endParaRPr lang="zh-CN" altLang="en-US" sz="2400" b="1" dirty="0">
              <a:solidFill>
                <a:srgbClr val="0000FF"/>
              </a:solidFill>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7FBD9734-F6B1-414A-BF2E-688948E7830C}"/>
              </a:ext>
            </a:extLst>
          </p:cNvPr>
          <p:cNvSpPr>
            <a:spLocks noChangeArrowheads="1"/>
          </p:cNvSpPr>
          <p:nvPr/>
        </p:nvSpPr>
        <p:spPr bwMode="auto">
          <a:xfrm>
            <a:off x="192230" y="1289990"/>
            <a:ext cx="737132" cy="358373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规范保证金收取和退还</a:t>
            </a:r>
          </a:p>
        </p:txBody>
      </p:sp>
      <p:sp>
        <p:nvSpPr>
          <p:cNvPr id="2" name="Rectangle 1436">
            <a:extLst>
              <a:ext uri="{FF2B5EF4-FFF2-40B4-BE49-F238E27FC236}">
                <a16:creationId xmlns:a16="http://schemas.microsoft.com/office/drawing/2014/main" id="{D169EE8E-1D3F-4E1D-8FF1-2EE14C3F8FDC}"/>
              </a:ext>
            </a:extLst>
          </p:cNvPr>
          <p:cNvSpPr>
            <a:spLocks noChangeArrowheads="1"/>
          </p:cNvSpPr>
          <p:nvPr/>
        </p:nvSpPr>
        <p:spPr bwMode="auto">
          <a:xfrm>
            <a:off x="1019499" y="946876"/>
            <a:ext cx="30777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400" b="1" dirty="0">
                <a:solidFill>
                  <a:srgbClr val="223262"/>
                </a:solidFill>
                <a:latin typeface="Arial"/>
                <a:cs typeface="+mn-ea"/>
                <a:sym typeface="+mn-lt"/>
              </a:rPr>
              <a:t>《</a:t>
            </a:r>
            <a:r>
              <a:rPr lang="zh-CN" altLang="en-US" sz="2400" b="1" dirty="0">
                <a:solidFill>
                  <a:srgbClr val="223262"/>
                </a:solidFill>
                <a:latin typeface="Arial"/>
                <a:cs typeface="+mn-ea"/>
                <a:sym typeface="+mn-lt"/>
              </a:rPr>
              <a:t>优化营商环境条例</a:t>
            </a:r>
            <a:r>
              <a:rPr lang="en-US" altLang="zh-CN" sz="2400" b="1" dirty="0">
                <a:solidFill>
                  <a:srgbClr val="223262"/>
                </a:solidFill>
                <a:latin typeface="Arial"/>
                <a:cs typeface="+mn-ea"/>
                <a:sym typeface="+mn-lt"/>
              </a:rPr>
              <a:t>》</a:t>
            </a:r>
            <a:endParaRPr lang="zh-CN" altLang="en-US" sz="2400" b="1" dirty="0">
              <a:solidFill>
                <a:srgbClr val="223262"/>
              </a:solidFill>
              <a:latin typeface="Arial"/>
              <a:cs typeface="+mn-ea"/>
              <a:sym typeface="+mn-lt"/>
            </a:endParaRPr>
          </a:p>
        </p:txBody>
      </p:sp>
    </p:spTree>
    <p:extLst>
      <p:ext uri="{BB962C8B-B14F-4D97-AF65-F5344CB8AC3E}">
        <p14:creationId xmlns:p14="http://schemas.microsoft.com/office/powerpoint/2010/main" val="28138892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57199" y="1561356"/>
            <a:ext cx="7619257" cy="358373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spcAft>
                <a:spcPts val="1200"/>
              </a:spcAft>
              <a:buNone/>
            </a:pPr>
            <a:r>
              <a:rPr lang="zh-CN" altLang="zh-CN" sz="2000" dirty="0"/>
              <a:t>一、全面清理各类保证金。各省级交通运输主管部门要按照国务院统一部署，配合住房城乡建设和财政等有关部门，切实开展公路、水运工程建设领域保证金清理工作。对建筑业企业在公路、水运工程建设中需缴纳的保证金，应严格限定在依法依规设立的</a:t>
            </a:r>
            <a:r>
              <a:rPr lang="zh-CN" altLang="zh-CN" sz="2000" b="1" dirty="0">
                <a:solidFill>
                  <a:srgbClr val="0000FF"/>
                </a:solidFill>
              </a:rPr>
              <a:t>投标保证金、履约保证金、工程质量保证金和农民工工资保证金（以下统称四项保证金）</a:t>
            </a:r>
            <a:r>
              <a:rPr lang="zh-CN" altLang="zh-CN" sz="2000" dirty="0"/>
              <a:t>的范围内。其他保证金一律取消，停止收取。</a:t>
            </a:r>
            <a:r>
              <a:rPr lang="en-US" altLang="zh-CN" sz="2000" dirty="0"/>
              <a:t> </a:t>
            </a:r>
          </a:p>
          <a:p>
            <a:pPr marL="0" indent="0">
              <a:spcBef>
                <a:spcPts val="1200"/>
              </a:spcBef>
              <a:spcAft>
                <a:spcPts val="1200"/>
              </a:spcAft>
              <a:buNone/>
            </a:pPr>
            <a:r>
              <a:rPr lang="zh-CN" altLang="zh-CN" sz="2000" dirty="0"/>
              <a:t>二、转变保证金缴纳方式。对依法保留的投标保证金、履约保证金，从事公路、水运建设的工程企业可以</a:t>
            </a:r>
            <a:r>
              <a:rPr lang="zh-CN" altLang="zh-CN" sz="2000" b="1" dirty="0">
                <a:solidFill>
                  <a:srgbClr val="0000FF"/>
                </a:solidFill>
              </a:rPr>
              <a:t>银行保函</a:t>
            </a:r>
            <a:r>
              <a:rPr lang="zh-CN" altLang="zh-CN" sz="2000" dirty="0"/>
              <a:t>的方式缴纳，相关行业管理机构、招标人、建设管理单位等</a:t>
            </a:r>
            <a:r>
              <a:rPr lang="zh-CN" altLang="zh-CN" sz="2000" b="1" dirty="0">
                <a:solidFill>
                  <a:srgbClr val="0000FF"/>
                </a:solidFill>
              </a:rPr>
              <a:t>不得强制规定或约定以现金形式缴纳</a:t>
            </a:r>
            <a:r>
              <a:rPr lang="zh-CN" altLang="zh-CN" sz="2000" dirty="0"/>
              <a:t>。</a:t>
            </a:r>
            <a:endParaRPr lang="en-US" altLang="zh-CN" sz="2000" dirty="0"/>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7FBD9734-F6B1-414A-BF2E-688948E7830C}"/>
              </a:ext>
            </a:extLst>
          </p:cNvPr>
          <p:cNvSpPr>
            <a:spLocks noChangeArrowheads="1"/>
          </p:cNvSpPr>
          <p:nvPr/>
        </p:nvSpPr>
        <p:spPr bwMode="auto">
          <a:xfrm>
            <a:off x="192230" y="1289990"/>
            <a:ext cx="737132" cy="358373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规范保证金收取和退还</a:t>
            </a:r>
          </a:p>
        </p:txBody>
      </p:sp>
      <p:sp>
        <p:nvSpPr>
          <p:cNvPr id="2" name="Rectangle 1436">
            <a:extLst>
              <a:ext uri="{FF2B5EF4-FFF2-40B4-BE49-F238E27FC236}">
                <a16:creationId xmlns:a16="http://schemas.microsoft.com/office/drawing/2014/main" id="{D169EE8E-1D3F-4E1D-8FF1-2EE14C3F8FDC}"/>
              </a:ext>
            </a:extLst>
          </p:cNvPr>
          <p:cNvSpPr>
            <a:spLocks noChangeArrowheads="1"/>
          </p:cNvSpPr>
          <p:nvPr/>
        </p:nvSpPr>
        <p:spPr bwMode="auto">
          <a:xfrm>
            <a:off x="12089" y="894547"/>
            <a:ext cx="92332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b="1" dirty="0">
                <a:solidFill>
                  <a:srgbClr val="223262"/>
                </a:solidFill>
                <a:latin typeface="Arial"/>
                <a:cs typeface="+mn-ea"/>
                <a:sym typeface="+mn-lt"/>
              </a:rPr>
              <a:t>《</a:t>
            </a:r>
            <a:r>
              <a:rPr lang="zh-CN" altLang="zh-CN" b="1" dirty="0">
                <a:solidFill>
                  <a:srgbClr val="223262"/>
                </a:solidFill>
                <a:latin typeface="Arial"/>
                <a:cs typeface="+mn-ea"/>
              </a:rPr>
              <a:t>交通运输部办公厅关于切实做好清理规范公路水运工程建设领域保证金有关工作的通知</a:t>
            </a:r>
            <a:r>
              <a:rPr lang="en-US" altLang="zh-CN" b="1" dirty="0">
                <a:solidFill>
                  <a:srgbClr val="223262"/>
                </a:solidFill>
                <a:latin typeface="Arial"/>
                <a:cs typeface="+mn-ea"/>
                <a:sym typeface="+mn-lt"/>
              </a:rPr>
              <a:t>》</a:t>
            </a:r>
            <a:endParaRPr lang="zh-CN" altLang="en-US" b="1" dirty="0">
              <a:solidFill>
                <a:srgbClr val="223262"/>
              </a:solidFill>
              <a:latin typeface="Arial"/>
              <a:cs typeface="+mn-ea"/>
              <a:sym typeface="+mn-lt"/>
            </a:endParaRPr>
          </a:p>
        </p:txBody>
      </p:sp>
    </p:spTree>
    <p:extLst>
      <p:ext uri="{BB962C8B-B14F-4D97-AF65-F5344CB8AC3E}">
        <p14:creationId xmlns:p14="http://schemas.microsoft.com/office/powerpoint/2010/main" val="73714150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971599" y="1644730"/>
            <a:ext cx="8038587" cy="26963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mn-ea"/>
              </a:rPr>
              <a:t>地方各级交通运输主管部门要督促招标人在招标公告、招标文件中公布受理异议的联系人和联系方式，及时答复和处理潜在投标人或者其他利害关系人提出的</a:t>
            </a:r>
            <a:r>
              <a:rPr lang="zh-CN" altLang="en-US" sz="2400" b="1" dirty="0">
                <a:solidFill>
                  <a:srgbClr val="0000FF"/>
                </a:solidFill>
                <a:latin typeface="+mn-ea"/>
              </a:rPr>
              <a:t>异议</a:t>
            </a:r>
            <a:r>
              <a:rPr lang="zh-CN" altLang="en-US" sz="2400" dirty="0">
                <a:latin typeface="+mn-ea"/>
              </a:rPr>
              <a:t>。</a:t>
            </a:r>
            <a:endParaRPr lang="en-US" altLang="zh-CN" sz="2400" dirty="0">
              <a:latin typeface="+mn-ea"/>
            </a:endParaRPr>
          </a:p>
          <a:p>
            <a:pPr marL="0" indent="0">
              <a:lnSpc>
                <a:spcPts val="4000"/>
              </a:lnSpc>
              <a:spcBef>
                <a:spcPts val="0"/>
              </a:spcBef>
              <a:spcAft>
                <a:spcPts val="1200"/>
              </a:spcAft>
              <a:buNone/>
            </a:pPr>
            <a:r>
              <a:rPr lang="zh-CN" altLang="en-US" sz="2400" dirty="0">
                <a:latin typeface="+mn-ea"/>
              </a:rPr>
              <a:t>各级交通运输主管部门要依法及时对投标人提出的</a:t>
            </a:r>
            <a:r>
              <a:rPr lang="zh-CN" altLang="en-US" sz="2400" b="1" dirty="0">
                <a:solidFill>
                  <a:srgbClr val="0000FF"/>
                </a:solidFill>
                <a:latin typeface="+mn-ea"/>
              </a:rPr>
              <a:t>投诉</a:t>
            </a:r>
            <a:r>
              <a:rPr lang="zh-CN" altLang="en-US" sz="2400" dirty="0">
                <a:latin typeface="+mn-ea"/>
              </a:rPr>
              <a:t>进行处理</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，并公告投诉处理结果</a:t>
            </a:r>
            <a:r>
              <a:rPr lang="zh-CN" altLang="en-US" sz="2400" dirty="0">
                <a:latin typeface="+mn-ea"/>
              </a:rPr>
              <a:t>。</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C382CB60-4CBD-433D-8280-2D39122E27F8}"/>
              </a:ext>
            </a:extLst>
          </p:cNvPr>
          <p:cNvSpPr>
            <a:spLocks noChangeArrowheads="1"/>
          </p:cNvSpPr>
          <p:nvPr/>
        </p:nvSpPr>
        <p:spPr bwMode="auto">
          <a:xfrm>
            <a:off x="192230" y="1001958"/>
            <a:ext cx="737132" cy="4015782"/>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畅通异议和投诉处理渠道</a:t>
            </a:r>
          </a:p>
        </p:txBody>
      </p:sp>
    </p:spTree>
    <p:extLst>
      <p:ext uri="{BB962C8B-B14F-4D97-AF65-F5344CB8AC3E}">
        <p14:creationId xmlns:p14="http://schemas.microsoft.com/office/powerpoint/2010/main" val="386208957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923934" y="1001772"/>
            <a:ext cx="7824530" cy="361954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0"/>
              </a:spcBef>
              <a:spcAft>
                <a:spcPts val="600"/>
              </a:spcAft>
              <a:buNone/>
            </a:pPr>
            <a:r>
              <a:rPr lang="zh-CN" altLang="en-US" sz="2400" dirty="0">
                <a:latin typeface="+mn-ea"/>
              </a:rPr>
              <a:t>地方各级交通运输主管部门要积极会同发展改革等有关部门，加快建设并运行包括交易平台、公共服务平台和行政监督平台在内的电子招投标系统，积极推行全过程电子招标投标，</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逐步实现在线</a:t>
            </a:r>
            <a:r>
              <a:rPr lang="zh-CN" altLang="en-US" sz="2400" b="1" dirty="0">
                <a:solidFill>
                  <a:srgbClr val="0000FF"/>
                </a:solidFill>
                <a:latin typeface="+mn-ea"/>
              </a:rPr>
              <a:t>发布招标公告、提供招标文件、提供招标答疑、提交投标保证金、提交投标文件、抽取评标专家、电子开标、电子评标、网上异议投诉、公示中标候选人、公告中标结果、</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发出中标通知书、提交履约保证金、签订合同等</a:t>
            </a:r>
            <a:r>
              <a:rPr lang="zh-CN" altLang="en-US" sz="2400" dirty="0">
                <a:latin typeface="+mn-ea"/>
              </a:rPr>
              <a:t>全部功能。要加强电子招标投标网络安全保障，注意防控相关风险。</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45D36648-00D3-4D43-9DF6-8D138D16DAF5}"/>
              </a:ext>
            </a:extLst>
          </p:cNvPr>
          <p:cNvSpPr>
            <a:spLocks noChangeArrowheads="1"/>
          </p:cNvSpPr>
          <p:nvPr/>
        </p:nvSpPr>
        <p:spPr bwMode="auto">
          <a:xfrm>
            <a:off x="192230" y="1254183"/>
            <a:ext cx="737132" cy="3619541"/>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lnSpc>
                <a:spcPts val="2700"/>
              </a:lnSpc>
              <a:spcBef>
                <a:spcPct val="0"/>
              </a:spcBef>
              <a:spcAft>
                <a:spcPct val="0"/>
              </a:spcAft>
              <a:defRPr/>
            </a:pPr>
            <a:r>
              <a:rPr lang="zh-CN" altLang="en-US" sz="2400" dirty="0">
                <a:solidFill>
                  <a:prstClr val="white"/>
                </a:solidFill>
                <a:latin typeface="+mj-ea"/>
                <a:ea typeface="+mj-ea"/>
              </a:rPr>
              <a:t>加速推进电子招标投标</a:t>
            </a:r>
          </a:p>
        </p:txBody>
      </p:sp>
    </p:spTree>
    <p:extLst>
      <p:ext uri="{BB962C8B-B14F-4D97-AF65-F5344CB8AC3E}">
        <p14:creationId xmlns:p14="http://schemas.microsoft.com/office/powerpoint/2010/main" val="367526804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图片 1">
            <a:extLst>
              <a:ext uri="{FF2B5EF4-FFF2-40B4-BE49-F238E27FC236}">
                <a16:creationId xmlns:a16="http://schemas.microsoft.com/office/drawing/2014/main" id="{21AE2E29-96B1-48E1-8700-2CA246616F82}"/>
              </a:ext>
            </a:extLst>
          </p:cNvPr>
          <p:cNvPicPr>
            <a:picLocks noChangeAspect="1"/>
          </p:cNvPicPr>
          <p:nvPr/>
        </p:nvPicPr>
        <p:blipFill>
          <a:blip r:embed="rId4"/>
          <a:stretch>
            <a:fillRect/>
          </a:stretch>
        </p:blipFill>
        <p:spPr>
          <a:xfrm>
            <a:off x="-8467" y="770189"/>
            <a:ext cx="1136708" cy="4565255"/>
          </a:xfrm>
          <a:prstGeom prst="rect">
            <a:avLst/>
          </a:prstGeom>
        </p:spPr>
      </p:pic>
      <p:sp>
        <p:nvSpPr>
          <p:cNvPr id="8" name="任意多边形 4">
            <a:extLst>
              <a:ext uri="{FF2B5EF4-FFF2-40B4-BE49-F238E27FC236}">
                <a16:creationId xmlns:a16="http://schemas.microsoft.com/office/drawing/2014/main" id="{6C45187D-4F4B-42C3-8B45-4E2BD60E1391}"/>
              </a:ext>
            </a:extLst>
          </p:cNvPr>
          <p:cNvSpPr/>
          <p:nvPr/>
        </p:nvSpPr>
        <p:spPr>
          <a:xfrm>
            <a:off x="2021797" y="2779622"/>
            <a:ext cx="5934579"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600" b="1" kern="0" dirty="0">
                <a:solidFill>
                  <a:sysClr val="window" lastClr="FFFFFF"/>
                </a:solidFill>
                <a:latin typeface="黑体" panose="02010609060101010101" pitchFamily="49" charset="-122"/>
                <a:ea typeface="黑体" panose="02010609060101010101" pitchFamily="49" charset="-122"/>
                <a:sym typeface="+mn-ea"/>
              </a:rPr>
              <a:t>进一步加强公路养护工程履约管理</a:t>
            </a:r>
          </a:p>
        </p:txBody>
      </p:sp>
      <p:sp>
        <p:nvSpPr>
          <p:cNvPr id="10" name="椭圆 9">
            <a:extLst>
              <a:ext uri="{FF2B5EF4-FFF2-40B4-BE49-F238E27FC236}">
                <a16:creationId xmlns:a16="http://schemas.microsoft.com/office/drawing/2014/main" id="{044A8A07-06DC-432F-8771-E687C5F5782F}"/>
              </a:ext>
            </a:extLst>
          </p:cNvPr>
          <p:cNvSpPr/>
          <p:nvPr/>
        </p:nvSpPr>
        <p:spPr>
          <a:xfrm>
            <a:off x="1521218" y="2658944"/>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600" dirty="0"/>
          </a:p>
        </p:txBody>
      </p:sp>
      <p:sp>
        <p:nvSpPr>
          <p:cNvPr id="11" name="文本框 10">
            <a:extLst>
              <a:ext uri="{FF2B5EF4-FFF2-40B4-BE49-F238E27FC236}">
                <a16:creationId xmlns:a16="http://schemas.microsoft.com/office/drawing/2014/main" id="{9B979D57-4C36-4A45-8202-189845C807C5}"/>
              </a:ext>
            </a:extLst>
          </p:cNvPr>
          <p:cNvSpPr txBox="1"/>
          <p:nvPr/>
        </p:nvSpPr>
        <p:spPr>
          <a:xfrm>
            <a:off x="1647626" y="2649319"/>
            <a:ext cx="582963" cy="621773"/>
          </a:xfrm>
          <a:prstGeom prst="rect">
            <a:avLst/>
          </a:prstGeom>
        </p:spPr>
        <p:txBody>
          <a:bodyPr wrap="square" rtlCol="0">
            <a:spAutoFit/>
          </a:bodyPr>
          <a:lstStyle/>
          <a:p>
            <a:pPr marL="0" indent="0" algn="just">
              <a:lnSpc>
                <a:spcPct val="150000"/>
              </a:lnSpc>
              <a:spcBef>
                <a:spcPts val="0"/>
              </a:spcBef>
              <a:buNone/>
            </a:pPr>
            <a:r>
              <a:rPr lang="zh-CN" altLang="en-US" sz="2600" b="1" dirty="0">
                <a:solidFill>
                  <a:schemeClr val="bg1"/>
                </a:solidFill>
                <a:latin typeface="微软雅黑" panose="020B0503020204020204" pitchFamily="34" charset="-122"/>
                <a:ea typeface="微软雅黑" panose="020B0503020204020204" pitchFamily="34" charset="-122"/>
              </a:rPr>
              <a:t>三</a:t>
            </a:r>
          </a:p>
        </p:txBody>
      </p:sp>
      <p:sp>
        <p:nvSpPr>
          <p:cNvPr id="25" name="标题 1">
            <a:extLst>
              <a:ext uri="{FF2B5EF4-FFF2-40B4-BE49-F238E27FC236}">
                <a16:creationId xmlns:a16="http://schemas.microsoft.com/office/drawing/2014/main" id="{9DC7D9FF-DED6-48BB-B959-47C24EBB1952}"/>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Tree>
    <p:extLst>
      <p:ext uri="{BB962C8B-B14F-4D97-AF65-F5344CB8AC3E}">
        <p14:creationId xmlns:p14="http://schemas.microsoft.com/office/powerpoint/2010/main" val="267264708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45" name="Content Placeholder 2">
            <a:extLst>
              <a:ext uri="{FF2B5EF4-FFF2-40B4-BE49-F238E27FC236}">
                <a16:creationId xmlns:a16="http://schemas.microsoft.com/office/drawing/2014/main" id="{9B0424AB-B176-475E-8E97-5032808AF4E7}"/>
              </a:ext>
            </a:extLst>
          </p:cNvPr>
          <p:cNvSpPr txBox="1">
            <a:spLocks/>
          </p:cNvSpPr>
          <p:nvPr/>
        </p:nvSpPr>
        <p:spPr bwMode="auto">
          <a:xfrm>
            <a:off x="2770526" y="1432067"/>
            <a:ext cx="5617898"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全面披露合同履约信息</a:t>
            </a:r>
            <a:endParaRPr lang="zh-CN" altLang="en-US" sz="2400" b="1" dirty="0">
              <a:solidFill>
                <a:srgbClr val="0000FF"/>
              </a:solidFill>
              <a:latin typeface="Arial"/>
              <a:ea typeface="微软雅黑"/>
              <a:cs typeface="+mn-ea"/>
              <a:sym typeface="+mn-lt"/>
            </a:endParaRPr>
          </a:p>
        </p:txBody>
      </p:sp>
      <p:grpSp>
        <p:nvGrpSpPr>
          <p:cNvPr id="46" name="Group 1338">
            <a:extLst>
              <a:ext uri="{FF2B5EF4-FFF2-40B4-BE49-F238E27FC236}">
                <a16:creationId xmlns:a16="http://schemas.microsoft.com/office/drawing/2014/main" id="{9B78B55F-07AA-490A-BE37-3B2DC01D89CD}"/>
              </a:ext>
            </a:extLst>
          </p:cNvPr>
          <p:cNvGrpSpPr/>
          <p:nvPr/>
        </p:nvGrpSpPr>
        <p:grpSpPr>
          <a:xfrm>
            <a:off x="2105277" y="1400388"/>
            <a:ext cx="559901" cy="559901"/>
            <a:chOff x="0" y="0"/>
            <a:chExt cx="1243363" cy="1243363"/>
          </a:xfrm>
        </p:grpSpPr>
        <p:sp>
          <p:nvSpPr>
            <p:cNvPr id="47" name="Shape 1336">
              <a:extLst>
                <a:ext uri="{FF2B5EF4-FFF2-40B4-BE49-F238E27FC236}">
                  <a16:creationId xmlns:a16="http://schemas.microsoft.com/office/drawing/2014/main" id="{4A9F4049-938C-48FA-AA80-A2C937940A9E}"/>
                </a:ext>
              </a:extLst>
            </p:cNvPr>
            <p:cNvSpPr/>
            <p:nvPr/>
          </p:nvSpPr>
          <p:spPr>
            <a:xfrm>
              <a:off x="0" y="0"/>
              <a:ext cx="1243364" cy="1243364"/>
            </a:xfrm>
            <a:prstGeom prst="rect">
              <a:avLst/>
            </a:prstGeom>
            <a:solidFill>
              <a:schemeClr val="accent3"/>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Shape 1337">
              <a:extLst>
                <a:ext uri="{FF2B5EF4-FFF2-40B4-BE49-F238E27FC236}">
                  <a16:creationId xmlns:a16="http://schemas.microsoft.com/office/drawing/2014/main" id="{DF826431-8121-41A4-954D-F46A6C61EFE2}"/>
                </a:ext>
              </a:extLst>
            </p:cNvPr>
            <p:cNvSpPr/>
            <p:nvPr/>
          </p:nvSpPr>
          <p:spPr>
            <a:xfrm>
              <a:off x="384508" y="384509"/>
              <a:ext cx="474347" cy="474346"/>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61" name="矩形 60">
            <a:extLst>
              <a:ext uri="{FF2B5EF4-FFF2-40B4-BE49-F238E27FC236}">
                <a16:creationId xmlns:a16="http://schemas.microsoft.com/office/drawing/2014/main" id="{793DAF8E-6109-4D20-AA6F-AFB01C4AD6BC}"/>
              </a:ext>
            </a:extLst>
          </p:cNvPr>
          <p:cNvSpPr>
            <a:spLocks noChangeArrowheads="1"/>
          </p:cNvSpPr>
          <p:nvPr/>
        </p:nvSpPr>
        <p:spPr bwMode="auto">
          <a:xfrm>
            <a:off x="438692" y="1402020"/>
            <a:ext cx="737132" cy="3127841"/>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加强履约管理</a:t>
            </a:r>
            <a:endParaRPr kumimoji="0" lang="zh-CN" altLang="en-US" sz="2400" b="0" i="0" u="none" strike="noStrike" kern="1200" cap="none" spc="0" normalizeH="0" baseline="0" noProof="0" dirty="0">
              <a:ln>
                <a:noFill/>
              </a:ln>
              <a:solidFill>
                <a:prstClr val="white"/>
              </a:solidFill>
              <a:effectLst/>
              <a:uLnTx/>
              <a:uFillTx/>
              <a:latin typeface="+mj-ea"/>
              <a:ea typeface="+mj-ea"/>
              <a:cs typeface="+mn-cs"/>
            </a:endParaRPr>
          </a:p>
        </p:txBody>
      </p:sp>
      <p:grpSp>
        <p:nvGrpSpPr>
          <p:cNvPr id="64" name="Group 1335">
            <a:extLst>
              <a:ext uri="{FF2B5EF4-FFF2-40B4-BE49-F238E27FC236}">
                <a16:creationId xmlns:a16="http://schemas.microsoft.com/office/drawing/2014/main" id="{3BBED8D5-7F9B-4C71-82C6-2A8F068A2FA1}"/>
              </a:ext>
            </a:extLst>
          </p:cNvPr>
          <p:cNvGrpSpPr/>
          <p:nvPr/>
        </p:nvGrpSpPr>
        <p:grpSpPr>
          <a:xfrm>
            <a:off x="2055042" y="2684351"/>
            <a:ext cx="559901" cy="559901"/>
            <a:chOff x="0" y="0"/>
            <a:chExt cx="1243363" cy="1243363"/>
          </a:xfrm>
        </p:grpSpPr>
        <p:sp>
          <p:nvSpPr>
            <p:cNvPr id="65" name="Shape 1331">
              <a:extLst>
                <a:ext uri="{FF2B5EF4-FFF2-40B4-BE49-F238E27FC236}">
                  <a16:creationId xmlns:a16="http://schemas.microsoft.com/office/drawing/2014/main" id="{D6079AC5-F933-4411-91AB-019E4500A556}"/>
                </a:ext>
              </a:extLst>
            </p:cNvPr>
            <p:cNvSpPr/>
            <p:nvPr/>
          </p:nvSpPr>
          <p:spPr>
            <a:xfrm>
              <a:off x="0" y="0"/>
              <a:ext cx="1243364" cy="1243364"/>
            </a:xfrm>
            <a:prstGeom prst="rect">
              <a:avLst/>
            </a:prstGeom>
            <a:solidFill>
              <a:schemeClr val="accent2"/>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66" name="Group 1334">
              <a:extLst>
                <a:ext uri="{FF2B5EF4-FFF2-40B4-BE49-F238E27FC236}">
                  <a16:creationId xmlns:a16="http://schemas.microsoft.com/office/drawing/2014/main" id="{F2C5D9A9-9257-4332-AB69-F4624D4A23C4}"/>
                </a:ext>
              </a:extLst>
            </p:cNvPr>
            <p:cNvGrpSpPr/>
            <p:nvPr/>
          </p:nvGrpSpPr>
          <p:grpSpPr>
            <a:xfrm>
              <a:off x="452618" y="384509"/>
              <a:ext cx="335923" cy="474346"/>
              <a:chOff x="0" y="0"/>
              <a:chExt cx="335921" cy="474344"/>
            </a:xfrm>
          </p:grpSpPr>
          <p:sp>
            <p:nvSpPr>
              <p:cNvPr id="67" name="Shape 1332">
                <a:extLst>
                  <a:ext uri="{FF2B5EF4-FFF2-40B4-BE49-F238E27FC236}">
                    <a16:creationId xmlns:a16="http://schemas.microsoft.com/office/drawing/2014/main" id="{4666737B-63E7-42C9-8258-E5F9D2611FA9}"/>
                  </a:ext>
                </a:extLst>
              </p:cNvPr>
              <p:cNvSpPr/>
              <p:nvPr/>
            </p:nvSpPr>
            <p:spPr>
              <a:xfrm>
                <a:off x="0" y="42435"/>
                <a:ext cx="335922" cy="431910"/>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Shape 1333">
                <a:extLst>
                  <a:ext uri="{FF2B5EF4-FFF2-40B4-BE49-F238E27FC236}">
                    <a16:creationId xmlns:a16="http://schemas.microsoft.com/office/drawing/2014/main" id="{5193534D-BFE0-4B89-A8C0-B8581906A921}"/>
                  </a:ext>
                </a:extLst>
              </p:cNvPr>
              <p:cNvSpPr/>
              <p:nvPr/>
            </p:nvSpPr>
            <p:spPr>
              <a:xfrm>
                <a:off x="59175" y="0"/>
                <a:ext cx="215954" cy="95985"/>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grpSp>
      <p:sp>
        <p:nvSpPr>
          <p:cNvPr id="69" name="Freeform 12">
            <a:extLst>
              <a:ext uri="{FF2B5EF4-FFF2-40B4-BE49-F238E27FC236}">
                <a16:creationId xmlns:a16="http://schemas.microsoft.com/office/drawing/2014/main" id="{9B88723F-574E-4987-B213-7233D2067E26}"/>
              </a:ext>
            </a:extLst>
          </p:cNvPr>
          <p:cNvSpPr>
            <a:spLocks noEditPoints="1"/>
          </p:cNvSpPr>
          <p:nvPr/>
        </p:nvSpPr>
        <p:spPr bwMode="auto">
          <a:xfrm>
            <a:off x="2433197" y="2566790"/>
            <a:ext cx="368826" cy="344151"/>
          </a:xfrm>
          <a:custGeom>
            <a:avLst/>
            <a:gdLst>
              <a:gd name="T0" fmla="*/ 9 w 80"/>
              <a:gd name="T1" fmla="*/ 19 h 80"/>
              <a:gd name="T2" fmla="*/ 10 w 80"/>
              <a:gd name="T3" fmla="*/ 26 h 80"/>
              <a:gd name="T4" fmla="*/ 5 w 80"/>
              <a:gd name="T5" fmla="*/ 27 h 80"/>
              <a:gd name="T6" fmla="*/ 0 w 80"/>
              <a:gd name="T7" fmla="*/ 31 h 80"/>
              <a:gd name="T8" fmla="*/ 3 w 80"/>
              <a:gd name="T9" fmla="*/ 37 h 80"/>
              <a:gd name="T10" fmla="*/ 7 w 80"/>
              <a:gd name="T11" fmla="*/ 42 h 80"/>
              <a:gd name="T12" fmla="*/ 3 w 80"/>
              <a:gd name="T13" fmla="*/ 46 h 80"/>
              <a:gd name="T14" fmla="*/ 1 w 80"/>
              <a:gd name="T15" fmla="*/ 52 h 80"/>
              <a:gd name="T16" fmla="*/ 7 w 80"/>
              <a:gd name="T17" fmla="*/ 56 h 80"/>
              <a:gd name="T18" fmla="*/ 11 w 80"/>
              <a:gd name="T19" fmla="*/ 57 h 80"/>
              <a:gd name="T20" fmla="*/ 11 w 80"/>
              <a:gd name="T21" fmla="*/ 63 h 80"/>
              <a:gd name="T22" fmla="*/ 13 w 80"/>
              <a:gd name="T23" fmla="*/ 70 h 80"/>
              <a:gd name="T24" fmla="*/ 19 w 80"/>
              <a:gd name="T25" fmla="*/ 70 h 80"/>
              <a:gd name="T26" fmla="*/ 25 w 80"/>
              <a:gd name="T27" fmla="*/ 70 h 80"/>
              <a:gd name="T28" fmla="*/ 27 w 80"/>
              <a:gd name="T29" fmla="*/ 74 h 80"/>
              <a:gd name="T30" fmla="*/ 31 w 80"/>
              <a:gd name="T31" fmla="*/ 79 h 80"/>
              <a:gd name="T32" fmla="*/ 37 w 80"/>
              <a:gd name="T33" fmla="*/ 76 h 80"/>
              <a:gd name="T34" fmla="*/ 42 w 80"/>
              <a:gd name="T35" fmla="*/ 73 h 80"/>
              <a:gd name="T36" fmla="*/ 46 w 80"/>
              <a:gd name="T37" fmla="*/ 76 h 80"/>
              <a:gd name="T38" fmla="*/ 52 w 80"/>
              <a:gd name="T39" fmla="*/ 78 h 80"/>
              <a:gd name="T40" fmla="*/ 56 w 80"/>
              <a:gd name="T41" fmla="*/ 73 h 80"/>
              <a:gd name="T42" fmla="*/ 58 w 80"/>
              <a:gd name="T43" fmla="*/ 67 h 80"/>
              <a:gd name="T44" fmla="*/ 63 w 80"/>
              <a:gd name="T45" fmla="*/ 68 h 80"/>
              <a:gd name="T46" fmla="*/ 69 w 80"/>
              <a:gd name="T47" fmla="*/ 67 h 80"/>
              <a:gd name="T48" fmla="*/ 70 w 80"/>
              <a:gd name="T49" fmla="*/ 60 h 80"/>
              <a:gd name="T50" fmla="*/ 69 w 80"/>
              <a:gd name="T51" fmla="*/ 54 h 80"/>
              <a:gd name="T52" fmla="*/ 74 w 80"/>
              <a:gd name="T53" fmla="*/ 53 h 80"/>
              <a:gd name="T54" fmla="*/ 79 w 80"/>
              <a:gd name="T55" fmla="*/ 48 h 80"/>
              <a:gd name="T56" fmla="*/ 76 w 80"/>
              <a:gd name="T57" fmla="*/ 42 h 80"/>
              <a:gd name="T58" fmla="*/ 72 w 80"/>
              <a:gd name="T59" fmla="*/ 37 h 80"/>
              <a:gd name="T60" fmla="*/ 76 w 80"/>
              <a:gd name="T61" fmla="*/ 34 h 80"/>
              <a:gd name="T62" fmla="*/ 78 w 80"/>
              <a:gd name="T63" fmla="*/ 27 h 80"/>
              <a:gd name="T64" fmla="*/ 73 w 80"/>
              <a:gd name="T65" fmla="*/ 24 h 80"/>
              <a:gd name="T66" fmla="*/ 67 w 80"/>
              <a:gd name="T67" fmla="*/ 21 h 80"/>
              <a:gd name="T68" fmla="*/ 68 w 80"/>
              <a:gd name="T69" fmla="*/ 16 h 80"/>
              <a:gd name="T70" fmla="*/ 67 w 80"/>
              <a:gd name="T71" fmla="*/ 10 h 80"/>
              <a:gd name="T72" fmla="*/ 60 w 80"/>
              <a:gd name="T73" fmla="*/ 9 h 80"/>
              <a:gd name="T74" fmla="*/ 54 w 80"/>
              <a:gd name="T75" fmla="*/ 10 h 80"/>
              <a:gd name="T76" fmla="*/ 52 w 80"/>
              <a:gd name="T77" fmla="*/ 5 h 80"/>
              <a:gd name="T78" fmla="*/ 48 w 80"/>
              <a:gd name="T79" fmla="*/ 0 h 80"/>
              <a:gd name="T80" fmla="*/ 42 w 80"/>
              <a:gd name="T81" fmla="*/ 3 h 80"/>
              <a:gd name="T82" fmla="*/ 37 w 80"/>
              <a:gd name="T83" fmla="*/ 7 h 80"/>
              <a:gd name="T84" fmla="*/ 33 w 80"/>
              <a:gd name="T85" fmla="*/ 3 h 80"/>
              <a:gd name="T86" fmla="*/ 27 w 80"/>
              <a:gd name="T87" fmla="*/ 1 h 80"/>
              <a:gd name="T88" fmla="*/ 23 w 80"/>
              <a:gd name="T89" fmla="*/ 7 h 80"/>
              <a:gd name="T90" fmla="*/ 21 w 80"/>
              <a:gd name="T91" fmla="*/ 13 h 80"/>
              <a:gd name="T92" fmla="*/ 16 w 80"/>
              <a:gd name="T93" fmla="*/ 11 h 80"/>
              <a:gd name="T94" fmla="*/ 10 w 80"/>
              <a:gd name="T95" fmla="*/ 13 h 80"/>
              <a:gd name="T96" fmla="*/ 9 w 80"/>
              <a:gd name="T97" fmla="*/ 19 h 80"/>
              <a:gd name="T98" fmla="*/ 32 w 80"/>
              <a:gd name="T99" fmla="*/ 18 h 80"/>
              <a:gd name="T100" fmla="*/ 62 w 80"/>
              <a:gd name="T101" fmla="*/ 33 h 80"/>
              <a:gd name="T102" fmla="*/ 47 w 80"/>
              <a:gd name="T103" fmla="*/ 62 h 80"/>
              <a:gd name="T104" fmla="*/ 18 w 80"/>
              <a:gd name="T105" fmla="*/ 47 h 80"/>
              <a:gd name="T106" fmla="*/ 32 w 80"/>
              <a:gd name="T107" fmla="*/ 18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0" h="80">
                <a:moveTo>
                  <a:pt x="9" y="19"/>
                </a:moveTo>
                <a:cubicBezTo>
                  <a:pt x="11" y="21"/>
                  <a:pt x="10" y="25"/>
                  <a:pt x="10" y="26"/>
                </a:cubicBezTo>
                <a:cubicBezTo>
                  <a:pt x="9" y="27"/>
                  <a:pt x="7" y="27"/>
                  <a:pt x="5" y="27"/>
                </a:cubicBezTo>
                <a:cubicBezTo>
                  <a:pt x="3" y="26"/>
                  <a:pt x="1" y="28"/>
                  <a:pt x="0" y="31"/>
                </a:cubicBezTo>
                <a:cubicBezTo>
                  <a:pt x="0" y="34"/>
                  <a:pt x="1" y="37"/>
                  <a:pt x="3" y="37"/>
                </a:cubicBezTo>
                <a:cubicBezTo>
                  <a:pt x="5" y="38"/>
                  <a:pt x="7" y="41"/>
                  <a:pt x="7" y="42"/>
                </a:cubicBezTo>
                <a:cubicBezTo>
                  <a:pt x="7" y="44"/>
                  <a:pt x="5" y="45"/>
                  <a:pt x="3" y="46"/>
                </a:cubicBezTo>
                <a:cubicBezTo>
                  <a:pt x="1" y="47"/>
                  <a:pt x="0" y="49"/>
                  <a:pt x="1" y="52"/>
                </a:cubicBezTo>
                <a:cubicBezTo>
                  <a:pt x="2" y="55"/>
                  <a:pt x="4" y="57"/>
                  <a:pt x="7" y="56"/>
                </a:cubicBezTo>
                <a:cubicBezTo>
                  <a:pt x="9" y="55"/>
                  <a:pt x="11" y="56"/>
                  <a:pt x="11" y="57"/>
                </a:cubicBezTo>
                <a:cubicBezTo>
                  <a:pt x="12" y="58"/>
                  <a:pt x="13" y="62"/>
                  <a:pt x="11" y="63"/>
                </a:cubicBezTo>
                <a:cubicBezTo>
                  <a:pt x="10" y="65"/>
                  <a:pt x="10" y="68"/>
                  <a:pt x="13" y="70"/>
                </a:cubicBezTo>
                <a:cubicBezTo>
                  <a:pt x="15" y="72"/>
                  <a:pt x="18" y="72"/>
                  <a:pt x="19" y="70"/>
                </a:cubicBezTo>
                <a:cubicBezTo>
                  <a:pt x="20" y="69"/>
                  <a:pt x="24" y="69"/>
                  <a:pt x="25" y="70"/>
                </a:cubicBezTo>
                <a:cubicBezTo>
                  <a:pt x="27" y="70"/>
                  <a:pt x="27" y="72"/>
                  <a:pt x="27" y="74"/>
                </a:cubicBezTo>
                <a:cubicBezTo>
                  <a:pt x="26" y="76"/>
                  <a:pt x="28" y="78"/>
                  <a:pt x="31" y="79"/>
                </a:cubicBezTo>
                <a:cubicBezTo>
                  <a:pt x="34" y="80"/>
                  <a:pt x="37" y="79"/>
                  <a:pt x="37" y="76"/>
                </a:cubicBezTo>
                <a:cubicBezTo>
                  <a:pt x="37" y="74"/>
                  <a:pt x="41" y="73"/>
                  <a:pt x="42" y="73"/>
                </a:cubicBezTo>
                <a:cubicBezTo>
                  <a:pt x="43" y="72"/>
                  <a:pt x="45" y="74"/>
                  <a:pt x="46" y="76"/>
                </a:cubicBezTo>
                <a:cubicBezTo>
                  <a:pt x="46" y="78"/>
                  <a:pt x="49" y="79"/>
                  <a:pt x="52" y="78"/>
                </a:cubicBezTo>
                <a:cubicBezTo>
                  <a:pt x="55" y="77"/>
                  <a:pt x="56" y="75"/>
                  <a:pt x="56" y="73"/>
                </a:cubicBezTo>
                <a:cubicBezTo>
                  <a:pt x="55" y="71"/>
                  <a:pt x="57" y="68"/>
                  <a:pt x="58" y="67"/>
                </a:cubicBezTo>
                <a:cubicBezTo>
                  <a:pt x="59" y="66"/>
                  <a:pt x="61" y="67"/>
                  <a:pt x="63" y="68"/>
                </a:cubicBezTo>
                <a:cubicBezTo>
                  <a:pt x="65" y="70"/>
                  <a:pt x="67" y="69"/>
                  <a:pt x="69" y="67"/>
                </a:cubicBezTo>
                <a:cubicBezTo>
                  <a:pt x="71" y="65"/>
                  <a:pt x="72" y="62"/>
                  <a:pt x="70" y="60"/>
                </a:cubicBezTo>
                <a:cubicBezTo>
                  <a:pt x="69" y="59"/>
                  <a:pt x="69" y="55"/>
                  <a:pt x="69" y="54"/>
                </a:cubicBezTo>
                <a:cubicBezTo>
                  <a:pt x="70" y="53"/>
                  <a:pt x="72" y="52"/>
                  <a:pt x="74" y="53"/>
                </a:cubicBezTo>
                <a:cubicBezTo>
                  <a:pt x="76" y="53"/>
                  <a:pt x="78" y="51"/>
                  <a:pt x="79" y="48"/>
                </a:cubicBezTo>
                <a:cubicBezTo>
                  <a:pt x="80" y="45"/>
                  <a:pt x="78" y="43"/>
                  <a:pt x="76" y="42"/>
                </a:cubicBezTo>
                <a:cubicBezTo>
                  <a:pt x="74" y="42"/>
                  <a:pt x="72" y="38"/>
                  <a:pt x="72" y="37"/>
                </a:cubicBezTo>
                <a:cubicBezTo>
                  <a:pt x="72" y="36"/>
                  <a:pt x="74" y="34"/>
                  <a:pt x="76" y="34"/>
                </a:cubicBezTo>
                <a:cubicBezTo>
                  <a:pt x="78" y="33"/>
                  <a:pt x="79" y="30"/>
                  <a:pt x="78" y="27"/>
                </a:cubicBezTo>
                <a:cubicBezTo>
                  <a:pt x="77" y="25"/>
                  <a:pt x="75" y="23"/>
                  <a:pt x="73" y="24"/>
                </a:cubicBezTo>
                <a:cubicBezTo>
                  <a:pt x="71" y="24"/>
                  <a:pt x="67" y="22"/>
                  <a:pt x="67" y="21"/>
                </a:cubicBezTo>
                <a:cubicBezTo>
                  <a:pt x="66" y="20"/>
                  <a:pt x="66" y="18"/>
                  <a:pt x="68" y="16"/>
                </a:cubicBezTo>
                <a:cubicBezTo>
                  <a:pt x="69" y="15"/>
                  <a:pt x="69" y="12"/>
                  <a:pt x="67" y="10"/>
                </a:cubicBezTo>
                <a:cubicBezTo>
                  <a:pt x="64" y="8"/>
                  <a:pt x="61" y="8"/>
                  <a:pt x="60" y="9"/>
                </a:cubicBezTo>
                <a:cubicBezTo>
                  <a:pt x="59" y="11"/>
                  <a:pt x="55" y="10"/>
                  <a:pt x="54" y="10"/>
                </a:cubicBezTo>
                <a:cubicBezTo>
                  <a:pt x="52" y="9"/>
                  <a:pt x="52" y="7"/>
                  <a:pt x="52" y="5"/>
                </a:cubicBezTo>
                <a:cubicBezTo>
                  <a:pt x="53" y="3"/>
                  <a:pt x="51" y="1"/>
                  <a:pt x="48" y="0"/>
                </a:cubicBezTo>
                <a:cubicBezTo>
                  <a:pt x="45" y="0"/>
                  <a:pt x="42" y="1"/>
                  <a:pt x="42" y="3"/>
                </a:cubicBezTo>
                <a:cubicBezTo>
                  <a:pt x="42" y="5"/>
                  <a:pt x="38" y="7"/>
                  <a:pt x="37" y="7"/>
                </a:cubicBezTo>
                <a:cubicBezTo>
                  <a:pt x="36" y="7"/>
                  <a:pt x="34" y="5"/>
                  <a:pt x="33" y="3"/>
                </a:cubicBezTo>
                <a:cubicBezTo>
                  <a:pt x="33" y="1"/>
                  <a:pt x="30" y="1"/>
                  <a:pt x="27" y="1"/>
                </a:cubicBezTo>
                <a:cubicBezTo>
                  <a:pt x="24" y="2"/>
                  <a:pt x="23" y="5"/>
                  <a:pt x="23" y="7"/>
                </a:cubicBezTo>
                <a:cubicBezTo>
                  <a:pt x="24" y="9"/>
                  <a:pt x="22" y="12"/>
                  <a:pt x="21" y="13"/>
                </a:cubicBezTo>
                <a:cubicBezTo>
                  <a:pt x="20" y="13"/>
                  <a:pt x="18" y="13"/>
                  <a:pt x="16" y="11"/>
                </a:cubicBezTo>
                <a:cubicBezTo>
                  <a:pt x="15" y="10"/>
                  <a:pt x="12" y="11"/>
                  <a:pt x="10" y="13"/>
                </a:cubicBezTo>
                <a:cubicBezTo>
                  <a:pt x="8" y="15"/>
                  <a:pt x="7" y="18"/>
                  <a:pt x="9" y="19"/>
                </a:cubicBezTo>
                <a:close/>
                <a:moveTo>
                  <a:pt x="32" y="18"/>
                </a:moveTo>
                <a:cubicBezTo>
                  <a:pt x="45" y="14"/>
                  <a:pt x="58" y="21"/>
                  <a:pt x="62" y="33"/>
                </a:cubicBezTo>
                <a:cubicBezTo>
                  <a:pt x="65" y="45"/>
                  <a:pt x="59" y="58"/>
                  <a:pt x="47" y="62"/>
                </a:cubicBezTo>
                <a:cubicBezTo>
                  <a:pt x="34" y="66"/>
                  <a:pt x="21" y="59"/>
                  <a:pt x="18" y="47"/>
                </a:cubicBezTo>
                <a:cubicBezTo>
                  <a:pt x="14" y="35"/>
                  <a:pt x="20" y="22"/>
                  <a:pt x="32" y="1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Arial"/>
              <a:ea typeface="微软雅黑"/>
              <a:cs typeface="+mn-ea"/>
              <a:sym typeface="+mn-lt"/>
            </a:endParaRPr>
          </a:p>
        </p:txBody>
      </p:sp>
      <p:sp>
        <p:nvSpPr>
          <p:cNvPr id="70" name="Content Placeholder 2">
            <a:extLst>
              <a:ext uri="{FF2B5EF4-FFF2-40B4-BE49-F238E27FC236}">
                <a16:creationId xmlns:a16="http://schemas.microsoft.com/office/drawing/2014/main" id="{038AC872-2549-4067-83B3-7053673D9D71}"/>
              </a:ext>
            </a:extLst>
          </p:cNvPr>
          <p:cNvSpPr txBox="1">
            <a:spLocks/>
          </p:cNvSpPr>
          <p:nvPr/>
        </p:nvSpPr>
        <p:spPr bwMode="auto">
          <a:xfrm>
            <a:off x="2765783" y="2696372"/>
            <a:ext cx="2878115"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提高项目开工效率</a:t>
            </a:r>
            <a:endParaRPr lang="zh-CN" altLang="en-US" sz="2400" b="1" dirty="0">
              <a:solidFill>
                <a:srgbClr val="0000FF"/>
              </a:solidFill>
              <a:latin typeface="Arial"/>
              <a:ea typeface="微软雅黑"/>
              <a:cs typeface="+mn-ea"/>
              <a:sym typeface="+mn-lt"/>
            </a:endParaRPr>
          </a:p>
        </p:txBody>
      </p:sp>
      <p:grpSp>
        <p:nvGrpSpPr>
          <p:cNvPr id="71" name="Group 1344">
            <a:extLst>
              <a:ext uri="{FF2B5EF4-FFF2-40B4-BE49-F238E27FC236}">
                <a16:creationId xmlns:a16="http://schemas.microsoft.com/office/drawing/2014/main" id="{D6F8D1A3-F425-4DB7-B07A-03AFD01CEBFA}"/>
              </a:ext>
            </a:extLst>
          </p:cNvPr>
          <p:cNvGrpSpPr/>
          <p:nvPr/>
        </p:nvGrpSpPr>
        <p:grpSpPr>
          <a:xfrm>
            <a:off x="2041715" y="3966243"/>
            <a:ext cx="559901" cy="559901"/>
            <a:chOff x="0" y="0"/>
            <a:chExt cx="1243363" cy="1243363"/>
          </a:xfrm>
        </p:grpSpPr>
        <p:sp>
          <p:nvSpPr>
            <p:cNvPr id="72" name="Shape 1342">
              <a:extLst>
                <a:ext uri="{FF2B5EF4-FFF2-40B4-BE49-F238E27FC236}">
                  <a16:creationId xmlns:a16="http://schemas.microsoft.com/office/drawing/2014/main" id="{6237EFAE-E5D1-45CE-9A97-A5BE89D64F17}"/>
                </a:ext>
              </a:extLst>
            </p:cNvPr>
            <p:cNvSpPr/>
            <p:nvPr/>
          </p:nvSpPr>
          <p:spPr>
            <a:xfrm>
              <a:off x="0" y="0"/>
              <a:ext cx="1243364" cy="1243364"/>
            </a:xfrm>
            <a:prstGeom prst="rect">
              <a:avLst/>
            </a:prstGeom>
            <a:solidFill>
              <a:schemeClr val="accent4"/>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3" name="Shape 1343">
              <a:extLst>
                <a:ext uri="{FF2B5EF4-FFF2-40B4-BE49-F238E27FC236}">
                  <a16:creationId xmlns:a16="http://schemas.microsoft.com/office/drawing/2014/main" id="{2ED04C35-A864-4CF1-B9F2-74E260B40A3F}"/>
                </a:ext>
              </a:extLst>
            </p:cNvPr>
            <p:cNvSpPr/>
            <p:nvPr/>
          </p:nvSpPr>
          <p:spPr>
            <a:xfrm>
              <a:off x="431257" y="349682"/>
              <a:ext cx="378644" cy="540919"/>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74" name="Content Placeholder 2">
            <a:extLst>
              <a:ext uri="{FF2B5EF4-FFF2-40B4-BE49-F238E27FC236}">
                <a16:creationId xmlns:a16="http://schemas.microsoft.com/office/drawing/2014/main" id="{72BC8E2C-03CD-4ACE-8623-B4F24BF96584}"/>
              </a:ext>
            </a:extLst>
          </p:cNvPr>
          <p:cNvSpPr txBox="1">
            <a:spLocks/>
          </p:cNvSpPr>
          <p:nvPr/>
        </p:nvSpPr>
        <p:spPr bwMode="auto">
          <a:xfrm>
            <a:off x="2791183" y="3989653"/>
            <a:ext cx="3420899"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加强工程款支付监管</a:t>
            </a:r>
            <a:endParaRPr lang="zh-CN" altLang="en-US" sz="2400" b="1" dirty="0">
              <a:solidFill>
                <a:srgbClr val="0000FF"/>
              </a:solidFill>
              <a:latin typeface="Arial"/>
              <a:ea typeface="微软雅黑"/>
              <a:cs typeface="+mn-ea"/>
              <a:sym typeface="+mn-lt"/>
            </a:endParaRPr>
          </a:p>
        </p:txBody>
      </p:sp>
    </p:spTree>
    <p:extLst>
      <p:ext uri="{BB962C8B-B14F-4D97-AF65-F5344CB8AC3E}">
        <p14:creationId xmlns:p14="http://schemas.microsoft.com/office/powerpoint/2010/main" val="319578437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dissolve">
                                      <p:cBhvr>
                                        <p:cTn id="11" dur="500"/>
                                        <p:tgtEl>
                                          <p:spTgt spid="64"/>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dissolve">
                                      <p:cBhvr>
                                        <p:cTn id="15"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81662" y="936622"/>
            <a:ext cx="7980464" cy="25226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地方各级交通运输主管部门要督促招标人在合同签订后</a:t>
            </a:r>
            <a:r>
              <a:rPr lang="en-US" altLang="zh-CN" sz="2400" dirty="0">
                <a:latin typeface="Times New Roman" panose="02020603050405020304" pitchFamily="18" charset="0"/>
                <a:cs typeface="Times New Roman" panose="02020603050405020304" pitchFamily="18" charset="0"/>
              </a:rPr>
              <a:t>10</a:t>
            </a:r>
            <a:r>
              <a:rPr lang="zh-CN" altLang="en-US" sz="2400" dirty="0">
                <a:latin typeface="Times New Roman" panose="02020603050405020304" pitchFamily="18" charset="0"/>
                <a:cs typeface="Times New Roman" panose="02020603050405020304" pitchFamily="18" charset="0"/>
              </a:rPr>
              <a:t>日内，在发布招标公告的法定媒介或招标监督管理机构的网站，</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公开合同的关键性内容（包括项目名称、合同双方名称、合同价款、签约时间、合同期限），</a:t>
            </a:r>
            <a:r>
              <a:rPr lang="zh-CN" altLang="en-US" sz="2400" dirty="0">
                <a:latin typeface="Times New Roman" panose="02020603050405020304" pitchFamily="18" charset="0"/>
                <a:cs typeface="Times New Roman" panose="02020603050405020304" pitchFamily="18" charset="0"/>
              </a:rPr>
              <a:t>并定期通过招标监督管理机构网站，及时公开包括项目重大变动、</a:t>
            </a:r>
            <a:r>
              <a:rPr lang="zh-CN" altLang="en-US" sz="2400" b="1" dirty="0">
                <a:solidFill>
                  <a:srgbClr val="0000FF"/>
                </a:solidFill>
                <a:latin typeface="Times New Roman" panose="02020603050405020304" pitchFamily="18" charset="0"/>
                <a:cs typeface="Times New Roman" panose="02020603050405020304" pitchFamily="18" charset="0"/>
              </a:rPr>
              <a:t>合同重大变更、</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主要人员变更、</a:t>
            </a:r>
            <a:r>
              <a:rPr lang="zh-CN" altLang="en-US" sz="2400" dirty="0">
                <a:latin typeface="Times New Roman" panose="02020603050405020304" pitchFamily="18" charset="0"/>
                <a:cs typeface="Times New Roman" panose="02020603050405020304" pitchFamily="18" charset="0"/>
              </a:rPr>
              <a:t>合同中止和解除、重大违约行为处理结果、交竣工验收、</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价款结算</a:t>
            </a:r>
            <a:r>
              <a:rPr lang="zh-CN" altLang="en-US" sz="2400" dirty="0">
                <a:latin typeface="Times New Roman" panose="02020603050405020304" pitchFamily="18" charset="0"/>
                <a:cs typeface="Times New Roman" panose="02020603050405020304" pitchFamily="18" charset="0"/>
              </a:rPr>
              <a:t>等在内的履约信息。涉及国家秘密、商业秘密的内容除外。</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154353"/>
            <a:ext cx="737132" cy="3791379"/>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全面披露合同履约信息</a:t>
            </a:r>
          </a:p>
        </p:txBody>
      </p:sp>
    </p:spTree>
    <p:extLst>
      <p:ext uri="{BB962C8B-B14F-4D97-AF65-F5344CB8AC3E}">
        <p14:creationId xmlns:p14="http://schemas.microsoft.com/office/powerpoint/2010/main" val="120581462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31716" y="1991063"/>
            <a:ext cx="8056831" cy="25226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地方各级交通运输主管部门要根据实际情况，商公安交管等部门</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简化开工前置条件</a:t>
            </a:r>
            <a:r>
              <a:rPr lang="zh-CN" altLang="en-US" sz="2400" dirty="0">
                <a:latin typeface="Times New Roman" panose="02020603050405020304" pitchFamily="18" charset="0"/>
                <a:cs typeface="Times New Roman" panose="02020603050405020304" pitchFamily="18" charset="0"/>
              </a:rPr>
              <a:t>，对于</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关系安全确需保留的工作</a:t>
            </a:r>
            <a:r>
              <a:rPr lang="zh-CN" altLang="en-US" sz="2400" dirty="0">
                <a:latin typeface="Times New Roman" panose="02020603050405020304" pitchFamily="18" charset="0"/>
                <a:cs typeface="Times New Roman" panose="02020603050405020304" pitchFamily="18" charset="0"/>
              </a:rPr>
              <a:t>手续，要合理压缩时限，确保合同签订后项目能够及时开工。</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561356"/>
            <a:ext cx="737132" cy="309634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提高项目开工效率</a:t>
            </a:r>
          </a:p>
        </p:txBody>
      </p:sp>
    </p:spTree>
    <p:extLst>
      <p:ext uri="{BB962C8B-B14F-4D97-AF65-F5344CB8AC3E}">
        <p14:creationId xmlns:p14="http://schemas.microsoft.com/office/powerpoint/2010/main" val="164485974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pic>
        <p:nvPicPr>
          <p:cNvPr id="60" name="图片 59">
            <a:extLst>
              <a:ext uri="{FF2B5EF4-FFF2-40B4-BE49-F238E27FC236}">
                <a16:creationId xmlns:a16="http://schemas.microsoft.com/office/drawing/2014/main" id="{15B0AB37-6927-4390-9519-EE0D44AE6553}"/>
              </a:ext>
            </a:extLst>
          </p:cNvPr>
          <p:cNvPicPr>
            <a:picLocks noChangeAspect="1"/>
          </p:cNvPicPr>
          <p:nvPr/>
        </p:nvPicPr>
        <p:blipFill>
          <a:blip r:embed="rId3"/>
          <a:stretch>
            <a:fillRect/>
          </a:stretch>
        </p:blipFill>
        <p:spPr>
          <a:xfrm>
            <a:off x="-8467" y="770189"/>
            <a:ext cx="1136708" cy="4565255"/>
          </a:xfrm>
          <a:prstGeom prst="rect">
            <a:avLst/>
          </a:prstGeom>
        </p:spPr>
      </p:pic>
      <p:sp>
        <p:nvSpPr>
          <p:cNvPr id="61" name="任意多边形 4">
            <a:extLst>
              <a:ext uri="{FF2B5EF4-FFF2-40B4-BE49-F238E27FC236}">
                <a16:creationId xmlns:a16="http://schemas.microsoft.com/office/drawing/2014/main" id="{6F131CF1-AE77-4629-95EC-161CE4CA575D}"/>
              </a:ext>
            </a:extLst>
          </p:cNvPr>
          <p:cNvSpPr/>
          <p:nvPr/>
        </p:nvSpPr>
        <p:spPr>
          <a:xfrm>
            <a:off x="2021797" y="1135204"/>
            <a:ext cx="3918355"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400" b="1" kern="0" dirty="0">
                <a:solidFill>
                  <a:sysClr val="window" lastClr="FFFFFF"/>
                </a:solidFill>
                <a:latin typeface="黑体" panose="02010609060101010101" pitchFamily="49" charset="-122"/>
                <a:ea typeface="黑体" panose="02010609060101010101" pitchFamily="49" charset="-122"/>
                <a:sym typeface="+mn-ea"/>
              </a:rPr>
              <a:t>高度重视优化营商环境</a:t>
            </a:r>
          </a:p>
        </p:txBody>
      </p:sp>
      <p:sp>
        <p:nvSpPr>
          <p:cNvPr id="62" name="椭圆 61">
            <a:extLst>
              <a:ext uri="{FF2B5EF4-FFF2-40B4-BE49-F238E27FC236}">
                <a16:creationId xmlns:a16="http://schemas.microsoft.com/office/drawing/2014/main" id="{D20DA23B-D5FA-49AF-B88C-338E97A3307B}"/>
              </a:ext>
            </a:extLst>
          </p:cNvPr>
          <p:cNvSpPr/>
          <p:nvPr/>
        </p:nvSpPr>
        <p:spPr>
          <a:xfrm>
            <a:off x="1521218" y="1014526"/>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400" dirty="0"/>
          </a:p>
        </p:txBody>
      </p:sp>
      <p:sp>
        <p:nvSpPr>
          <p:cNvPr id="4" name="文本框 3">
            <a:extLst>
              <a:ext uri="{FF2B5EF4-FFF2-40B4-BE49-F238E27FC236}">
                <a16:creationId xmlns:a16="http://schemas.microsoft.com/office/drawing/2014/main" id="{17D52F78-F1B5-40E4-92EC-77C727E07A73}"/>
              </a:ext>
            </a:extLst>
          </p:cNvPr>
          <p:cNvSpPr txBox="1"/>
          <p:nvPr/>
        </p:nvSpPr>
        <p:spPr>
          <a:xfrm>
            <a:off x="1666876" y="1014526"/>
            <a:ext cx="582963" cy="581057"/>
          </a:xfrm>
          <a:prstGeom prst="rect">
            <a:avLst/>
          </a:prstGeom>
        </p:spPr>
        <p:txBody>
          <a:bodyPr wrap="square" rtlCol="0">
            <a:spAutoFit/>
          </a:bodyPr>
          <a:lstStyle/>
          <a:p>
            <a:pPr marL="0" indent="0" algn="just">
              <a:lnSpc>
                <a:spcPct val="150000"/>
              </a:lnSpc>
              <a:spcBef>
                <a:spcPts val="0"/>
              </a:spcBef>
              <a:buNone/>
            </a:pPr>
            <a:r>
              <a:rPr lang="zh-CN" altLang="en-US" sz="2400" b="1" dirty="0">
                <a:solidFill>
                  <a:schemeClr val="bg1"/>
                </a:solidFill>
                <a:latin typeface="微软雅黑" panose="020B0503020204020204" pitchFamily="34" charset="-122"/>
                <a:ea typeface="微软雅黑" panose="020B0503020204020204" pitchFamily="34" charset="-122"/>
              </a:rPr>
              <a:t>一</a:t>
            </a:r>
          </a:p>
        </p:txBody>
      </p:sp>
      <p:sp>
        <p:nvSpPr>
          <p:cNvPr id="64" name="任意多边形 4">
            <a:extLst>
              <a:ext uri="{FF2B5EF4-FFF2-40B4-BE49-F238E27FC236}">
                <a16:creationId xmlns:a16="http://schemas.microsoft.com/office/drawing/2014/main" id="{8F454A3D-B98B-4A23-AC21-0334DCAC3B24}"/>
              </a:ext>
            </a:extLst>
          </p:cNvPr>
          <p:cNvSpPr/>
          <p:nvPr/>
        </p:nvSpPr>
        <p:spPr>
          <a:xfrm>
            <a:off x="2021796" y="1991744"/>
            <a:ext cx="6078595"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400" b="1" kern="0" dirty="0">
                <a:solidFill>
                  <a:sysClr val="window" lastClr="FFFFFF"/>
                </a:solidFill>
                <a:latin typeface="黑体" panose="02010609060101010101" pitchFamily="49" charset="-122"/>
                <a:ea typeface="黑体" panose="02010609060101010101" pitchFamily="49" charset="-122"/>
                <a:sym typeface="+mn-ea"/>
              </a:rPr>
              <a:t>进一步规范公路养护工程招标投标活动</a:t>
            </a:r>
          </a:p>
        </p:txBody>
      </p:sp>
      <p:sp>
        <p:nvSpPr>
          <p:cNvPr id="65" name="椭圆 64">
            <a:extLst>
              <a:ext uri="{FF2B5EF4-FFF2-40B4-BE49-F238E27FC236}">
                <a16:creationId xmlns:a16="http://schemas.microsoft.com/office/drawing/2014/main" id="{FEF65A0B-8137-47F6-89B0-3CFAE5EB3B47}"/>
              </a:ext>
            </a:extLst>
          </p:cNvPr>
          <p:cNvSpPr/>
          <p:nvPr/>
        </p:nvSpPr>
        <p:spPr>
          <a:xfrm>
            <a:off x="1521218" y="1871066"/>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400" dirty="0"/>
          </a:p>
        </p:txBody>
      </p:sp>
      <p:sp>
        <p:nvSpPr>
          <p:cNvPr id="66" name="文本框 65">
            <a:extLst>
              <a:ext uri="{FF2B5EF4-FFF2-40B4-BE49-F238E27FC236}">
                <a16:creationId xmlns:a16="http://schemas.microsoft.com/office/drawing/2014/main" id="{D7B19474-939E-4E90-ADA9-C581B6CD4D38}"/>
              </a:ext>
            </a:extLst>
          </p:cNvPr>
          <p:cNvSpPr txBox="1"/>
          <p:nvPr/>
        </p:nvSpPr>
        <p:spPr>
          <a:xfrm>
            <a:off x="1647625" y="1905191"/>
            <a:ext cx="582963" cy="581057"/>
          </a:xfrm>
          <a:prstGeom prst="rect">
            <a:avLst/>
          </a:prstGeom>
        </p:spPr>
        <p:txBody>
          <a:bodyPr wrap="square" rtlCol="0">
            <a:spAutoFit/>
          </a:bodyPr>
          <a:lstStyle/>
          <a:p>
            <a:pPr marL="0" indent="0" algn="just">
              <a:lnSpc>
                <a:spcPct val="150000"/>
              </a:lnSpc>
              <a:spcBef>
                <a:spcPts val="0"/>
              </a:spcBef>
              <a:buNone/>
            </a:pPr>
            <a:r>
              <a:rPr lang="zh-CN" altLang="en-US" sz="2400" b="1" dirty="0">
                <a:solidFill>
                  <a:schemeClr val="bg1"/>
                </a:solidFill>
                <a:latin typeface="微软雅黑" panose="020B0503020204020204" pitchFamily="34" charset="-122"/>
                <a:ea typeface="微软雅黑" panose="020B0503020204020204" pitchFamily="34" charset="-122"/>
              </a:rPr>
              <a:t>二</a:t>
            </a:r>
          </a:p>
        </p:txBody>
      </p:sp>
      <p:sp>
        <p:nvSpPr>
          <p:cNvPr id="67" name="任意多边形 4">
            <a:extLst>
              <a:ext uri="{FF2B5EF4-FFF2-40B4-BE49-F238E27FC236}">
                <a16:creationId xmlns:a16="http://schemas.microsoft.com/office/drawing/2014/main" id="{24FF1262-ACF0-454F-BC3B-4CCE5E1B6D5C}"/>
              </a:ext>
            </a:extLst>
          </p:cNvPr>
          <p:cNvSpPr/>
          <p:nvPr/>
        </p:nvSpPr>
        <p:spPr>
          <a:xfrm>
            <a:off x="2021797" y="2823277"/>
            <a:ext cx="5474577"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400" b="1" kern="0" dirty="0">
                <a:solidFill>
                  <a:sysClr val="window" lastClr="FFFFFF"/>
                </a:solidFill>
                <a:latin typeface="黑体" panose="02010609060101010101" pitchFamily="49" charset="-122"/>
                <a:ea typeface="黑体" panose="02010609060101010101" pitchFamily="49" charset="-122"/>
                <a:sym typeface="+mn-ea"/>
              </a:rPr>
              <a:t>进一步加强公路养护工程履约管理</a:t>
            </a:r>
          </a:p>
        </p:txBody>
      </p:sp>
      <p:sp>
        <p:nvSpPr>
          <p:cNvPr id="68" name="椭圆 67">
            <a:extLst>
              <a:ext uri="{FF2B5EF4-FFF2-40B4-BE49-F238E27FC236}">
                <a16:creationId xmlns:a16="http://schemas.microsoft.com/office/drawing/2014/main" id="{48D82570-EA83-46BD-ADBD-556D67BD5A4B}"/>
              </a:ext>
            </a:extLst>
          </p:cNvPr>
          <p:cNvSpPr/>
          <p:nvPr/>
        </p:nvSpPr>
        <p:spPr>
          <a:xfrm>
            <a:off x="1521218" y="2702599"/>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400" dirty="0"/>
          </a:p>
        </p:txBody>
      </p:sp>
      <p:sp>
        <p:nvSpPr>
          <p:cNvPr id="69" name="文本框 68">
            <a:extLst>
              <a:ext uri="{FF2B5EF4-FFF2-40B4-BE49-F238E27FC236}">
                <a16:creationId xmlns:a16="http://schemas.microsoft.com/office/drawing/2014/main" id="{99E26C4A-874A-46A2-840C-1616D1C73C01}"/>
              </a:ext>
            </a:extLst>
          </p:cNvPr>
          <p:cNvSpPr txBox="1"/>
          <p:nvPr/>
        </p:nvSpPr>
        <p:spPr>
          <a:xfrm>
            <a:off x="1647626" y="2728949"/>
            <a:ext cx="582963" cy="581057"/>
          </a:xfrm>
          <a:prstGeom prst="rect">
            <a:avLst/>
          </a:prstGeom>
        </p:spPr>
        <p:txBody>
          <a:bodyPr wrap="square" rtlCol="0">
            <a:spAutoFit/>
          </a:bodyPr>
          <a:lstStyle/>
          <a:p>
            <a:pPr marL="0" indent="0" algn="just">
              <a:lnSpc>
                <a:spcPct val="150000"/>
              </a:lnSpc>
              <a:spcBef>
                <a:spcPts val="0"/>
              </a:spcBef>
              <a:buNone/>
            </a:pPr>
            <a:r>
              <a:rPr lang="zh-CN" altLang="en-US" sz="2400" b="1" dirty="0">
                <a:solidFill>
                  <a:schemeClr val="bg1"/>
                </a:solidFill>
                <a:latin typeface="微软雅黑" panose="020B0503020204020204" pitchFamily="34" charset="-122"/>
                <a:ea typeface="微软雅黑" panose="020B0503020204020204" pitchFamily="34" charset="-122"/>
              </a:rPr>
              <a:t>三</a:t>
            </a:r>
          </a:p>
        </p:txBody>
      </p:sp>
      <p:sp>
        <p:nvSpPr>
          <p:cNvPr id="70" name="任意多边形 4">
            <a:extLst>
              <a:ext uri="{FF2B5EF4-FFF2-40B4-BE49-F238E27FC236}">
                <a16:creationId xmlns:a16="http://schemas.microsoft.com/office/drawing/2014/main" id="{6B66FDA4-A0F1-4BFC-8BDD-EB04D68CF017}"/>
              </a:ext>
            </a:extLst>
          </p:cNvPr>
          <p:cNvSpPr/>
          <p:nvPr/>
        </p:nvSpPr>
        <p:spPr>
          <a:xfrm>
            <a:off x="2021797" y="3641317"/>
            <a:ext cx="4926467"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400" b="1" kern="0" dirty="0">
                <a:solidFill>
                  <a:sysClr val="window" lastClr="FFFFFF"/>
                </a:solidFill>
                <a:latin typeface="黑体" panose="02010609060101010101" pitchFamily="49" charset="-122"/>
                <a:ea typeface="黑体" panose="02010609060101010101" pitchFamily="49" charset="-122"/>
                <a:sym typeface="+mn-ea"/>
              </a:rPr>
              <a:t>进一步加强招标投标活动监管</a:t>
            </a:r>
          </a:p>
        </p:txBody>
      </p:sp>
      <p:sp>
        <p:nvSpPr>
          <p:cNvPr id="71" name="椭圆 70">
            <a:extLst>
              <a:ext uri="{FF2B5EF4-FFF2-40B4-BE49-F238E27FC236}">
                <a16:creationId xmlns:a16="http://schemas.microsoft.com/office/drawing/2014/main" id="{1DFDB187-09B2-489D-AA2B-BF09EDC0DC92}"/>
              </a:ext>
            </a:extLst>
          </p:cNvPr>
          <p:cNvSpPr/>
          <p:nvPr/>
        </p:nvSpPr>
        <p:spPr>
          <a:xfrm>
            <a:off x="1521218" y="3520639"/>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400" dirty="0"/>
          </a:p>
        </p:txBody>
      </p:sp>
      <p:sp>
        <p:nvSpPr>
          <p:cNvPr id="72" name="文本框 71">
            <a:extLst>
              <a:ext uri="{FF2B5EF4-FFF2-40B4-BE49-F238E27FC236}">
                <a16:creationId xmlns:a16="http://schemas.microsoft.com/office/drawing/2014/main" id="{B3EC03D7-7CAB-4873-B384-5F114C16B712}"/>
              </a:ext>
            </a:extLst>
          </p:cNvPr>
          <p:cNvSpPr txBox="1"/>
          <p:nvPr/>
        </p:nvSpPr>
        <p:spPr>
          <a:xfrm>
            <a:off x="1647625" y="3516264"/>
            <a:ext cx="582963" cy="581057"/>
          </a:xfrm>
          <a:prstGeom prst="rect">
            <a:avLst/>
          </a:prstGeom>
        </p:spPr>
        <p:txBody>
          <a:bodyPr wrap="square" rtlCol="0">
            <a:spAutoFit/>
          </a:bodyPr>
          <a:lstStyle/>
          <a:p>
            <a:pPr marL="0" indent="0" algn="just">
              <a:lnSpc>
                <a:spcPct val="150000"/>
              </a:lnSpc>
              <a:spcBef>
                <a:spcPts val="0"/>
              </a:spcBef>
              <a:buNone/>
            </a:pPr>
            <a:r>
              <a:rPr lang="zh-CN" altLang="en-US" sz="2400" b="1" dirty="0">
                <a:solidFill>
                  <a:schemeClr val="bg1"/>
                </a:solidFill>
                <a:latin typeface="微软雅黑" panose="020B0503020204020204" pitchFamily="34" charset="-122"/>
                <a:ea typeface="微软雅黑" panose="020B0503020204020204" pitchFamily="34" charset="-122"/>
              </a:rPr>
              <a:t>四</a:t>
            </a:r>
          </a:p>
        </p:txBody>
      </p:sp>
      <p:sp>
        <p:nvSpPr>
          <p:cNvPr id="73" name="任意多边形 4">
            <a:extLst>
              <a:ext uri="{FF2B5EF4-FFF2-40B4-BE49-F238E27FC236}">
                <a16:creationId xmlns:a16="http://schemas.microsoft.com/office/drawing/2014/main" id="{D5817B1A-3F4A-46AE-B55E-26EE4CBE7722}"/>
              </a:ext>
            </a:extLst>
          </p:cNvPr>
          <p:cNvSpPr/>
          <p:nvPr/>
        </p:nvSpPr>
        <p:spPr>
          <a:xfrm>
            <a:off x="2018167" y="4454904"/>
            <a:ext cx="2121785"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400" b="1" kern="0" dirty="0">
                <a:solidFill>
                  <a:sysClr val="window" lastClr="FFFFFF"/>
                </a:solidFill>
                <a:latin typeface="黑体" panose="02010609060101010101" pitchFamily="49" charset="-122"/>
                <a:ea typeface="黑体" panose="02010609060101010101" pitchFamily="49" charset="-122"/>
                <a:sym typeface="+mn-ea"/>
              </a:rPr>
              <a:t>工作要求</a:t>
            </a:r>
          </a:p>
        </p:txBody>
      </p:sp>
      <p:sp>
        <p:nvSpPr>
          <p:cNvPr id="74" name="椭圆 73">
            <a:extLst>
              <a:ext uri="{FF2B5EF4-FFF2-40B4-BE49-F238E27FC236}">
                <a16:creationId xmlns:a16="http://schemas.microsoft.com/office/drawing/2014/main" id="{93F1E03F-0CE1-4BE2-A980-48F7B5597181}"/>
              </a:ext>
            </a:extLst>
          </p:cNvPr>
          <p:cNvSpPr/>
          <p:nvPr/>
        </p:nvSpPr>
        <p:spPr>
          <a:xfrm>
            <a:off x="1517589" y="4334226"/>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400" dirty="0"/>
          </a:p>
        </p:txBody>
      </p:sp>
      <p:sp>
        <p:nvSpPr>
          <p:cNvPr id="75" name="文本框 74">
            <a:extLst>
              <a:ext uri="{FF2B5EF4-FFF2-40B4-BE49-F238E27FC236}">
                <a16:creationId xmlns:a16="http://schemas.microsoft.com/office/drawing/2014/main" id="{F0E56ECC-13EC-4D3B-9052-9446102F9FD0}"/>
              </a:ext>
            </a:extLst>
          </p:cNvPr>
          <p:cNvSpPr txBox="1"/>
          <p:nvPr/>
        </p:nvSpPr>
        <p:spPr>
          <a:xfrm>
            <a:off x="1643996" y="4329851"/>
            <a:ext cx="582963" cy="581057"/>
          </a:xfrm>
          <a:prstGeom prst="rect">
            <a:avLst/>
          </a:prstGeom>
        </p:spPr>
        <p:txBody>
          <a:bodyPr wrap="square" rtlCol="0">
            <a:spAutoFit/>
          </a:bodyPr>
          <a:lstStyle/>
          <a:p>
            <a:pPr marL="0" indent="0" algn="just">
              <a:lnSpc>
                <a:spcPct val="150000"/>
              </a:lnSpc>
              <a:spcBef>
                <a:spcPts val="0"/>
              </a:spcBef>
              <a:buNone/>
            </a:pPr>
            <a:r>
              <a:rPr lang="zh-CN" altLang="en-US" sz="2400" b="1" dirty="0">
                <a:solidFill>
                  <a:schemeClr val="bg1"/>
                </a:solidFill>
                <a:latin typeface="微软雅黑" panose="020B0503020204020204" pitchFamily="34" charset="-122"/>
                <a:ea typeface="微软雅黑" panose="020B0503020204020204" pitchFamily="34" charset="-122"/>
              </a:rPr>
              <a:t>五</a:t>
            </a:r>
          </a:p>
        </p:txBody>
      </p:sp>
    </p:spTree>
    <p:extLst>
      <p:ext uri="{BB962C8B-B14F-4D97-AF65-F5344CB8AC3E}">
        <p14:creationId xmlns:p14="http://schemas.microsoft.com/office/powerpoint/2010/main" val="164008324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48896" y="1057300"/>
            <a:ext cx="7699568" cy="240194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30000"/>
              </a:lnSpc>
              <a:spcBef>
                <a:spcPts val="600"/>
              </a:spcBef>
              <a:spcAft>
                <a:spcPts val="600"/>
              </a:spcAft>
              <a:buNone/>
            </a:pPr>
            <a:r>
              <a:rPr lang="zh-CN" altLang="en-US" sz="2000" dirty="0">
                <a:latin typeface="Times New Roman" panose="02020603050405020304" pitchFamily="18" charset="0"/>
                <a:cs typeface="Times New Roman" panose="02020603050405020304" pitchFamily="18" charset="0"/>
              </a:rPr>
              <a:t>公路养护工程项目合同应当约定合同款</a:t>
            </a:r>
            <a:r>
              <a:rPr lang="zh-CN" altLang="en-US" sz="2000" b="1" dirty="0">
                <a:solidFill>
                  <a:srgbClr val="0000FF"/>
                </a:solidFill>
                <a:latin typeface="Times New Roman" panose="02020603050405020304" pitchFamily="18" charset="0"/>
                <a:ea typeface="微软雅黑"/>
                <a:cs typeface="Times New Roman" panose="02020603050405020304" pitchFamily="18" charset="0"/>
              </a:rPr>
              <a:t>（包括月进度款、交工结算款、合同最终结清款等）</a:t>
            </a:r>
            <a:r>
              <a:rPr lang="zh-CN" altLang="en-US" sz="2000" dirty="0">
                <a:latin typeface="Times New Roman" panose="02020603050405020304" pitchFamily="18" charset="0"/>
                <a:cs typeface="Times New Roman" panose="02020603050405020304" pitchFamily="18" charset="0"/>
              </a:rPr>
              <a:t>支付的方式、时间和条件，明确逾期支付合同款的违约责任。</a:t>
            </a:r>
            <a:endParaRPr lang="en-US" altLang="zh-CN" sz="2000" dirty="0">
              <a:latin typeface="Times New Roman" panose="02020603050405020304" pitchFamily="18" charset="0"/>
              <a:cs typeface="Times New Roman" panose="02020603050405020304" pitchFamily="18" charset="0"/>
            </a:endParaRPr>
          </a:p>
          <a:p>
            <a:pPr marL="0" indent="0">
              <a:lnSpc>
                <a:spcPct val="130000"/>
              </a:lnSpc>
              <a:spcBef>
                <a:spcPts val="600"/>
              </a:spcBef>
              <a:spcAft>
                <a:spcPts val="600"/>
              </a:spcAft>
              <a:buNone/>
            </a:pPr>
            <a:r>
              <a:rPr lang="zh-CN" altLang="en-US" sz="2000" dirty="0">
                <a:latin typeface="Times New Roman" panose="02020603050405020304" pitchFamily="18" charset="0"/>
                <a:cs typeface="Times New Roman" panose="02020603050405020304" pitchFamily="18" charset="0"/>
              </a:rPr>
              <a:t>地方各级交通运输主管部门要加强对工程款支付的履约监管，督促招标人按照合同约定及时支付合同款。对使用财政性资金的公路养护工程项目，满足合同约定的</a:t>
            </a:r>
            <a:r>
              <a:rPr lang="zh-CN" altLang="en-US" sz="2000" b="1" dirty="0">
                <a:solidFill>
                  <a:srgbClr val="0000FF"/>
                </a:solidFill>
                <a:latin typeface="Times New Roman" panose="02020603050405020304" pitchFamily="18" charset="0"/>
                <a:ea typeface="微软雅黑"/>
                <a:cs typeface="Times New Roman" panose="02020603050405020304" pitchFamily="18" charset="0"/>
              </a:rPr>
              <a:t>工程质量、档案管理等</a:t>
            </a:r>
            <a:r>
              <a:rPr lang="zh-CN" altLang="en-US" sz="2000" dirty="0">
                <a:latin typeface="Times New Roman" panose="02020603050405020304" pitchFamily="18" charset="0"/>
                <a:cs typeface="Times New Roman" panose="02020603050405020304" pitchFamily="18" charset="0"/>
              </a:rPr>
              <a:t>支付条件的，招标人必须在</a:t>
            </a:r>
            <a:r>
              <a:rPr lang="zh-CN" altLang="en-US" sz="2000" b="1" dirty="0">
                <a:solidFill>
                  <a:srgbClr val="0000FF"/>
                </a:solidFill>
                <a:latin typeface="Times New Roman" panose="02020603050405020304" pitchFamily="18" charset="0"/>
                <a:ea typeface="微软雅黑"/>
                <a:cs typeface="Times New Roman" panose="02020603050405020304" pitchFamily="18" charset="0"/>
              </a:rPr>
              <a:t>收到发票后</a:t>
            </a:r>
            <a:r>
              <a:rPr lang="en-US" altLang="zh-CN" sz="2000" b="1" dirty="0">
                <a:solidFill>
                  <a:srgbClr val="0000FF"/>
                </a:solidFill>
                <a:latin typeface="Times New Roman" panose="02020603050405020304" pitchFamily="18" charset="0"/>
                <a:ea typeface="微软雅黑"/>
                <a:cs typeface="Times New Roman" panose="02020603050405020304" pitchFamily="18" charset="0"/>
              </a:rPr>
              <a:t>30</a:t>
            </a:r>
            <a:r>
              <a:rPr lang="zh-CN" altLang="en-US" sz="2000" b="1" dirty="0">
                <a:solidFill>
                  <a:srgbClr val="0000FF"/>
                </a:solidFill>
                <a:latin typeface="Times New Roman" panose="02020603050405020304" pitchFamily="18" charset="0"/>
                <a:ea typeface="微软雅黑"/>
                <a:cs typeface="Times New Roman" panose="02020603050405020304" pitchFamily="18" charset="0"/>
              </a:rPr>
              <a:t>日内</a:t>
            </a:r>
            <a:r>
              <a:rPr lang="zh-CN" altLang="en-US" sz="2000" b="1" dirty="0">
                <a:solidFill>
                  <a:srgbClr val="FF0000"/>
                </a:solidFill>
                <a:latin typeface="Times New Roman" panose="02020603050405020304" pitchFamily="18" charset="0"/>
                <a:cs typeface="Times New Roman" panose="02020603050405020304" pitchFamily="18" charset="0"/>
              </a:rPr>
              <a:t>（其他资金来源的项目参照执行）</a:t>
            </a:r>
            <a:r>
              <a:rPr lang="zh-CN" altLang="en-US" sz="2000" dirty="0">
                <a:latin typeface="Times New Roman" panose="02020603050405020304" pitchFamily="18" charset="0"/>
                <a:cs typeface="Times New Roman" panose="02020603050405020304" pitchFamily="18" charset="0"/>
              </a:rPr>
              <a:t>将资金支付到投标人账户，不得以机构变动、人员更替、政策调整等为由延迟付款，不得将合同中未规定的义务作为向投标人付款的条件。</a:t>
            </a:r>
            <a:endParaRPr lang="en-US" altLang="zh-CN" sz="20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273324"/>
            <a:ext cx="737132" cy="3503545"/>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加强工程款支付监管</a:t>
            </a:r>
          </a:p>
        </p:txBody>
      </p:sp>
    </p:spTree>
    <p:extLst>
      <p:ext uri="{BB962C8B-B14F-4D97-AF65-F5344CB8AC3E}">
        <p14:creationId xmlns:p14="http://schemas.microsoft.com/office/powerpoint/2010/main" val="131021423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zh-CN" sz="1800" b="0" i="0" u="none" strike="noStrike" kern="1200" cap="none" spc="0" normalizeH="0" baseline="0" noProof="0">
              <a:ln>
                <a:noFill/>
              </a:ln>
              <a:solidFill>
                <a:prstClr val="black"/>
              </a:solidFill>
              <a:effectLst/>
              <a:uLnTx/>
              <a:uFillTx/>
              <a:latin typeface="Arial" charset="0"/>
              <a:ea typeface="宋体" pitchFamily="2" charset="-122"/>
              <a:cs typeface="+mn-cs"/>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zh-CN" sz="2000" b="1" i="0" u="none" strike="noStrike" kern="1200" cap="none" spc="0" normalizeH="0" baseline="0" noProof="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zh-CN" altLang="en-US" sz="2000" b="1" i="0" u="none" strike="noStrike" kern="1200" cap="none" spc="0" normalizeH="0" baseline="0" noProof="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关于做好公路养护工程招标投标工作进一步推动优化营商环境政策落实的通知</a:t>
            </a:r>
            <a:r>
              <a:rPr kumimoji="0" lang="en-US" altLang="zh-CN" sz="2000" b="1" i="0" u="none" strike="noStrike" kern="1200" cap="none" spc="0" normalizeH="0" baseline="0" noProof="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000" b="1" i="0" u="none" strike="noStrike" kern="120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8" name="Rectangle 1436">
            <a:extLst>
              <a:ext uri="{FF2B5EF4-FFF2-40B4-BE49-F238E27FC236}">
                <a16:creationId xmlns:a16="http://schemas.microsoft.com/office/drawing/2014/main" id="{28F036D2-24C4-4802-B7E4-746CFFCCAB49}"/>
              </a:ext>
            </a:extLst>
          </p:cNvPr>
          <p:cNvSpPr>
            <a:spLocks noChangeArrowheads="1"/>
          </p:cNvSpPr>
          <p:nvPr/>
        </p:nvSpPr>
        <p:spPr bwMode="auto">
          <a:xfrm>
            <a:off x="1019499" y="946876"/>
            <a:ext cx="80021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400" b="1" i="0" u="none" strike="noStrike" kern="1200" cap="none" spc="0" normalizeH="0" baseline="0" noProof="0" dirty="0">
                <a:ln>
                  <a:noFill/>
                </a:ln>
                <a:solidFill>
                  <a:srgbClr val="223262"/>
                </a:solidFill>
                <a:effectLst/>
                <a:uLnTx/>
                <a:uFillTx/>
                <a:latin typeface="Arial"/>
                <a:ea typeface="微软雅黑"/>
                <a:cs typeface="+mn-ea"/>
                <a:sym typeface="+mn-lt"/>
              </a:rPr>
              <a:t>《</a:t>
            </a:r>
            <a:r>
              <a:rPr kumimoji="0" lang="zh-CN" altLang="en-US" sz="2400" b="1" i="0" u="none" strike="noStrike" kern="1200" cap="none" spc="0" normalizeH="0" baseline="0" noProof="0" dirty="0">
                <a:ln>
                  <a:noFill/>
                </a:ln>
                <a:solidFill>
                  <a:srgbClr val="223262"/>
                </a:solidFill>
                <a:effectLst/>
                <a:uLnTx/>
                <a:uFillTx/>
                <a:latin typeface="Arial"/>
                <a:ea typeface="微软雅黑"/>
                <a:cs typeface="+mn-ea"/>
                <a:sym typeface="+mn-lt"/>
              </a:rPr>
              <a:t>财政部关于促进政府采购公平竞争优化营商环境的通知</a:t>
            </a:r>
            <a:r>
              <a:rPr kumimoji="0" lang="en-US" altLang="zh-CN" sz="2400" b="1" i="0" u="none" strike="noStrike" kern="1200" cap="none" spc="0" normalizeH="0" baseline="0" noProof="0" dirty="0">
                <a:ln>
                  <a:noFill/>
                </a:ln>
                <a:solidFill>
                  <a:srgbClr val="223262"/>
                </a:solidFill>
                <a:effectLst/>
                <a:uLnTx/>
                <a:uFillTx/>
                <a:latin typeface="Arial"/>
                <a:ea typeface="微软雅黑"/>
                <a:cs typeface="+mn-ea"/>
                <a:sym typeface="+mn-lt"/>
              </a:rPr>
              <a:t>》</a:t>
            </a:r>
            <a:endParaRPr kumimoji="0" lang="zh-CN" altLang="en-US" sz="2400" b="1" i="0" u="none" strike="noStrike" kern="1200" cap="none" spc="0" normalizeH="0" baseline="0" noProof="0" dirty="0">
              <a:ln>
                <a:noFill/>
              </a:ln>
              <a:solidFill>
                <a:srgbClr val="223262"/>
              </a:solidFill>
              <a:effectLst/>
              <a:uLnTx/>
              <a:uFillTx/>
              <a:latin typeface="Arial"/>
              <a:ea typeface="微软雅黑"/>
              <a:cs typeface="+mn-ea"/>
              <a:sym typeface="+mn-lt"/>
            </a:endParaRPr>
          </a:p>
        </p:txBody>
      </p:sp>
      <p:sp>
        <p:nvSpPr>
          <p:cNvPr id="15" name="Content Placeholder 2">
            <a:extLst>
              <a:ext uri="{FF2B5EF4-FFF2-40B4-BE49-F238E27FC236}">
                <a16:creationId xmlns:a16="http://schemas.microsoft.com/office/drawing/2014/main" id="{271B7807-FE94-4CB4-9DF4-D24253FA36A9}"/>
              </a:ext>
            </a:extLst>
          </p:cNvPr>
          <p:cNvSpPr txBox="1">
            <a:spLocks/>
          </p:cNvSpPr>
          <p:nvPr/>
        </p:nvSpPr>
        <p:spPr bwMode="auto">
          <a:xfrm>
            <a:off x="1092969" y="1417340"/>
            <a:ext cx="7655496" cy="2304256"/>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ct val="150000"/>
              </a:lnSpc>
              <a:spcBef>
                <a:spcPts val="0"/>
              </a:spcBef>
              <a:buNone/>
              <a:defRPr/>
            </a:pPr>
            <a:r>
              <a:rPr lang="zh-CN" altLang="en-US" sz="2000" dirty="0">
                <a:solidFill>
                  <a:prstClr val="black">
                    <a:lumMod val="85000"/>
                    <a:lumOff val="15000"/>
                  </a:prstClr>
                </a:solidFill>
                <a:latin typeface="Times New Roman" panose="02020603050405020304" pitchFamily="18" charset="0"/>
                <a:cs typeface="Times New Roman" panose="02020603050405020304" pitchFamily="18" charset="0"/>
                <a:sym typeface="+mn-lt"/>
              </a:rPr>
              <a:t>及时支付采购资金。政府采购合同应当约定资金支付的方式、时间和条件，明确逾期支付资金的违约责任。对于满足合同约定支付条件的，</a:t>
            </a:r>
            <a:r>
              <a:rPr lang="zh-CN" altLang="en-US" sz="2000" b="1" dirty="0">
                <a:solidFill>
                  <a:srgbClr val="0000FF"/>
                </a:solidFill>
                <a:latin typeface="Times New Roman" panose="02020603050405020304" pitchFamily="18" charset="0"/>
                <a:cs typeface="Times New Roman" panose="02020603050405020304" pitchFamily="18" charset="0"/>
                <a:sym typeface="+mn-lt"/>
              </a:rPr>
              <a:t>采购人应当自收到发票后</a:t>
            </a:r>
            <a:r>
              <a:rPr lang="en-US" altLang="zh-CN" sz="2000" b="1" dirty="0">
                <a:solidFill>
                  <a:srgbClr val="0000FF"/>
                </a:solidFill>
                <a:latin typeface="Times New Roman" panose="02020603050405020304" pitchFamily="18" charset="0"/>
                <a:cs typeface="Times New Roman" panose="02020603050405020304" pitchFamily="18" charset="0"/>
                <a:sym typeface="+mn-lt"/>
              </a:rPr>
              <a:t>30</a:t>
            </a:r>
            <a:r>
              <a:rPr lang="zh-CN" altLang="en-US" sz="2000" b="1" dirty="0">
                <a:solidFill>
                  <a:srgbClr val="0000FF"/>
                </a:solidFill>
                <a:latin typeface="Times New Roman" panose="02020603050405020304" pitchFamily="18" charset="0"/>
                <a:cs typeface="Times New Roman" panose="02020603050405020304" pitchFamily="18" charset="0"/>
                <a:sym typeface="+mn-lt"/>
              </a:rPr>
              <a:t>日内将资金支付到合同约定的供应商账户</a:t>
            </a:r>
            <a:r>
              <a:rPr lang="zh-CN" altLang="en-US" sz="2000" dirty="0">
                <a:solidFill>
                  <a:prstClr val="black">
                    <a:lumMod val="85000"/>
                    <a:lumOff val="15000"/>
                  </a:prstClr>
                </a:solidFill>
                <a:latin typeface="Times New Roman" panose="02020603050405020304" pitchFamily="18" charset="0"/>
                <a:cs typeface="Times New Roman" panose="02020603050405020304" pitchFamily="18" charset="0"/>
                <a:sym typeface="+mn-lt"/>
              </a:rPr>
              <a:t>，不得以机构变动、人员更替、政策调整等为由延迟付款，不得将采购文件和合同中未规定的义务作为向供应商付款的条件。</a:t>
            </a:r>
            <a:endParaRPr kumimoji="0" lang="zh-CN" altLang="en-US" sz="20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ea typeface="微软雅黑"/>
              <a:cs typeface="Times New Roman" panose="02020603050405020304" pitchFamily="18" charset="0"/>
              <a:sym typeface="+mn-lt"/>
            </a:endParaRPr>
          </a:p>
        </p:txBody>
      </p:sp>
      <p:sp>
        <p:nvSpPr>
          <p:cNvPr id="8" name="矩形 7">
            <a:extLst>
              <a:ext uri="{FF2B5EF4-FFF2-40B4-BE49-F238E27FC236}">
                <a16:creationId xmlns:a16="http://schemas.microsoft.com/office/drawing/2014/main" id="{73EBF5C1-BCFD-4DF5-B8CA-736A2DED6F88}"/>
              </a:ext>
            </a:extLst>
          </p:cNvPr>
          <p:cNvSpPr>
            <a:spLocks noChangeArrowheads="1"/>
          </p:cNvSpPr>
          <p:nvPr/>
        </p:nvSpPr>
        <p:spPr bwMode="auto">
          <a:xfrm>
            <a:off x="192230" y="1273324"/>
            <a:ext cx="737132" cy="3503545"/>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加强工程款支付监管</a:t>
            </a:r>
          </a:p>
        </p:txBody>
      </p:sp>
    </p:spTree>
    <p:extLst>
      <p:ext uri="{BB962C8B-B14F-4D97-AF65-F5344CB8AC3E}">
        <p14:creationId xmlns:p14="http://schemas.microsoft.com/office/powerpoint/2010/main" val="359731480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图片 1">
            <a:extLst>
              <a:ext uri="{FF2B5EF4-FFF2-40B4-BE49-F238E27FC236}">
                <a16:creationId xmlns:a16="http://schemas.microsoft.com/office/drawing/2014/main" id="{21AE2E29-96B1-48E1-8700-2CA246616F82}"/>
              </a:ext>
            </a:extLst>
          </p:cNvPr>
          <p:cNvPicPr>
            <a:picLocks noChangeAspect="1"/>
          </p:cNvPicPr>
          <p:nvPr/>
        </p:nvPicPr>
        <p:blipFill>
          <a:blip r:embed="rId4"/>
          <a:stretch>
            <a:fillRect/>
          </a:stretch>
        </p:blipFill>
        <p:spPr>
          <a:xfrm>
            <a:off x="-8467" y="770189"/>
            <a:ext cx="1136708" cy="4565255"/>
          </a:xfrm>
          <a:prstGeom prst="rect">
            <a:avLst/>
          </a:prstGeom>
        </p:spPr>
      </p:pic>
      <p:sp>
        <p:nvSpPr>
          <p:cNvPr id="8" name="任意多边形 4">
            <a:extLst>
              <a:ext uri="{FF2B5EF4-FFF2-40B4-BE49-F238E27FC236}">
                <a16:creationId xmlns:a16="http://schemas.microsoft.com/office/drawing/2014/main" id="{6C45187D-4F4B-42C3-8B45-4E2BD60E1391}"/>
              </a:ext>
            </a:extLst>
          </p:cNvPr>
          <p:cNvSpPr/>
          <p:nvPr/>
        </p:nvSpPr>
        <p:spPr>
          <a:xfrm>
            <a:off x="2021797" y="2779622"/>
            <a:ext cx="5358515"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600" b="1" kern="0" dirty="0">
                <a:solidFill>
                  <a:sysClr val="window" lastClr="FFFFFF"/>
                </a:solidFill>
                <a:latin typeface="黑体" panose="02010609060101010101" pitchFamily="49" charset="-122"/>
                <a:ea typeface="黑体" panose="02010609060101010101" pitchFamily="49" charset="-122"/>
                <a:sym typeface="+mn-ea"/>
              </a:rPr>
              <a:t>进一步加强招标投标活动监管</a:t>
            </a:r>
          </a:p>
        </p:txBody>
      </p:sp>
      <p:sp>
        <p:nvSpPr>
          <p:cNvPr id="10" name="椭圆 9">
            <a:extLst>
              <a:ext uri="{FF2B5EF4-FFF2-40B4-BE49-F238E27FC236}">
                <a16:creationId xmlns:a16="http://schemas.microsoft.com/office/drawing/2014/main" id="{044A8A07-06DC-432F-8771-E687C5F5782F}"/>
              </a:ext>
            </a:extLst>
          </p:cNvPr>
          <p:cNvSpPr/>
          <p:nvPr/>
        </p:nvSpPr>
        <p:spPr>
          <a:xfrm>
            <a:off x="1521218" y="2658944"/>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600" dirty="0"/>
          </a:p>
        </p:txBody>
      </p:sp>
      <p:sp>
        <p:nvSpPr>
          <p:cNvPr id="11" name="文本框 10">
            <a:extLst>
              <a:ext uri="{FF2B5EF4-FFF2-40B4-BE49-F238E27FC236}">
                <a16:creationId xmlns:a16="http://schemas.microsoft.com/office/drawing/2014/main" id="{9B979D57-4C36-4A45-8202-189845C807C5}"/>
              </a:ext>
            </a:extLst>
          </p:cNvPr>
          <p:cNvSpPr txBox="1"/>
          <p:nvPr/>
        </p:nvSpPr>
        <p:spPr>
          <a:xfrm>
            <a:off x="1647626" y="2649319"/>
            <a:ext cx="582963" cy="621773"/>
          </a:xfrm>
          <a:prstGeom prst="rect">
            <a:avLst/>
          </a:prstGeom>
        </p:spPr>
        <p:txBody>
          <a:bodyPr wrap="square" rtlCol="0">
            <a:spAutoFit/>
          </a:bodyPr>
          <a:lstStyle/>
          <a:p>
            <a:pPr marL="0" indent="0" algn="just">
              <a:lnSpc>
                <a:spcPct val="150000"/>
              </a:lnSpc>
              <a:spcBef>
                <a:spcPts val="0"/>
              </a:spcBef>
              <a:buNone/>
            </a:pPr>
            <a:r>
              <a:rPr lang="zh-CN" altLang="en-US" sz="2600" b="1" dirty="0">
                <a:solidFill>
                  <a:schemeClr val="bg1"/>
                </a:solidFill>
                <a:latin typeface="微软雅黑" panose="020B0503020204020204" pitchFamily="34" charset="-122"/>
                <a:ea typeface="微软雅黑" panose="020B0503020204020204" pitchFamily="34" charset="-122"/>
              </a:rPr>
              <a:t>四</a:t>
            </a:r>
          </a:p>
        </p:txBody>
      </p:sp>
      <p:sp>
        <p:nvSpPr>
          <p:cNvPr id="25" name="标题 1">
            <a:extLst>
              <a:ext uri="{FF2B5EF4-FFF2-40B4-BE49-F238E27FC236}">
                <a16:creationId xmlns:a16="http://schemas.microsoft.com/office/drawing/2014/main" id="{9DC7D9FF-DED6-48BB-B959-47C24EBB1952}"/>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Tree>
    <p:extLst>
      <p:ext uri="{BB962C8B-B14F-4D97-AF65-F5344CB8AC3E}">
        <p14:creationId xmlns:p14="http://schemas.microsoft.com/office/powerpoint/2010/main" val="388185748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45" name="Content Placeholder 2">
            <a:extLst>
              <a:ext uri="{FF2B5EF4-FFF2-40B4-BE49-F238E27FC236}">
                <a16:creationId xmlns:a16="http://schemas.microsoft.com/office/drawing/2014/main" id="{9B0424AB-B176-475E-8E97-5032808AF4E7}"/>
              </a:ext>
            </a:extLst>
          </p:cNvPr>
          <p:cNvSpPr txBox="1">
            <a:spLocks/>
          </p:cNvSpPr>
          <p:nvPr/>
        </p:nvSpPr>
        <p:spPr bwMode="auto">
          <a:xfrm>
            <a:off x="2770526" y="2086756"/>
            <a:ext cx="5617898"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加强事中事后监管</a:t>
            </a:r>
            <a:endParaRPr lang="zh-CN" altLang="en-US" sz="2400" b="1" dirty="0">
              <a:solidFill>
                <a:srgbClr val="0000FF"/>
              </a:solidFill>
              <a:latin typeface="Arial"/>
              <a:ea typeface="微软雅黑"/>
              <a:cs typeface="+mn-ea"/>
              <a:sym typeface="+mn-lt"/>
            </a:endParaRPr>
          </a:p>
        </p:txBody>
      </p:sp>
      <p:grpSp>
        <p:nvGrpSpPr>
          <p:cNvPr id="46" name="Group 1338">
            <a:extLst>
              <a:ext uri="{FF2B5EF4-FFF2-40B4-BE49-F238E27FC236}">
                <a16:creationId xmlns:a16="http://schemas.microsoft.com/office/drawing/2014/main" id="{9B78B55F-07AA-490A-BE37-3B2DC01D89CD}"/>
              </a:ext>
            </a:extLst>
          </p:cNvPr>
          <p:cNvGrpSpPr/>
          <p:nvPr/>
        </p:nvGrpSpPr>
        <p:grpSpPr>
          <a:xfrm>
            <a:off x="2105277" y="2055077"/>
            <a:ext cx="559901" cy="559901"/>
            <a:chOff x="0" y="0"/>
            <a:chExt cx="1243363" cy="1243363"/>
          </a:xfrm>
        </p:grpSpPr>
        <p:sp>
          <p:nvSpPr>
            <p:cNvPr id="47" name="Shape 1336">
              <a:extLst>
                <a:ext uri="{FF2B5EF4-FFF2-40B4-BE49-F238E27FC236}">
                  <a16:creationId xmlns:a16="http://schemas.microsoft.com/office/drawing/2014/main" id="{4A9F4049-938C-48FA-AA80-A2C937940A9E}"/>
                </a:ext>
              </a:extLst>
            </p:cNvPr>
            <p:cNvSpPr/>
            <p:nvPr/>
          </p:nvSpPr>
          <p:spPr>
            <a:xfrm>
              <a:off x="0" y="0"/>
              <a:ext cx="1243364" cy="1243364"/>
            </a:xfrm>
            <a:prstGeom prst="rect">
              <a:avLst/>
            </a:prstGeom>
            <a:solidFill>
              <a:schemeClr val="accent3"/>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Shape 1337">
              <a:extLst>
                <a:ext uri="{FF2B5EF4-FFF2-40B4-BE49-F238E27FC236}">
                  <a16:creationId xmlns:a16="http://schemas.microsoft.com/office/drawing/2014/main" id="{DF826431-8121-41A4-954D-F46A6C61EFE2}"/>
                </a:ext>
              </a:extLst>
            </p:cNvPr>
            <p:cNvSpPr/>
            <p:nvPr/>
          </p:nvSpPr>
          <p:spPr>
            <a:xfrm>
              <a:off x="384508" y="384509"/>
              <a:ext cx="474347" cy="474346"/>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61" name="矩形 60">
            <a:extLst>
              <a:ext uri="{FF2B5EF4-FFF2-40B4-BE49-F238E27FC236}">
                <a16:creationId xmlns:a16="http://schemas.microsoft.com/office/drawing/2014/main" id="{793DAF8E-6109-4D20-AA6F-AFB01C4AD6BC}"/>
              </a:ext>
            </a:extLst>
          </p:cNvPr>
          <p:cNvSpPr>
            <a:spLocks noChangeArrowheads="1"/>
          </p:cNvSpPr>
          <p:nvPr/>
        </p:nvSpPr>
        <p:spPr bwMode="auto">
          <a:xfrm>
            <a:off x="438692" y="1216782"/>
            <a:ext cx="737132" cy="3728950"/>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加强招标投标活动监管</a:t>
            </a:r>
            <a:endParaRPr kumimoji="0" lang="zh-CN" altLang="en-US" sz="2400" b="0" i="0" u="none" strike="noStrike" kern="1200" cap="none" spc="0" normalizeH="0" baseline="0" noProof="0" dirty="0">
              <a:ln>
                <a:noFill/>
              </a:ln>
              <a:solidFill>
                <a:prstClr val="white"/>
              </a:solidFill>
              <a:effectLst/>
              <a:uLnTx/>
              <a:uFillTx/>
              <a:latin typeface="+mj-ea"/>
              <a:ea typeface="+mj-ea"/>
              <a:cs typeface="+mn-cs"/>
            </a:endParaRPr>
          </a:p>
        </p:txBody>
      </p:sp>
      <p:grpSp>
        <p:nvGrpSpPr>
          <p:cNvPr id="64" name="Group 1335">
            <a:extLst>
              <a:ext uri="{FF2B5EF4-FFF2-40B4-BE49-F238E27FC236}">
                <a16:creationId xmlns:a16="http://schemas.microsoft.com/office/drawing/2014/main" id="{3BBED8D5-7F9B-4C71-82C6-2A8F068A2FA1}"/>
              </a:ext>
            </a:extLst>
          </p:cNvPr>
          <p:cNvGrpSpPr/>
          <p:nvPr/>
        </p:nvGrpSpPr>
        <p:grpSpPr>
          <a:xfrm>
            <a:off x="2083917" y="3339040"/>
            <a:ext cx="559901" cy="559901"/>
            <a:chOff x="0" y="0"/>
            <a:chExt cx="1243363" cy="1243363"/>
          </a:xfrm>
        </p:grpSpPr>
        <p:sp>
          <p:nvSpPr>
            <p:cNvPr id="65" name="Shape 1331">
              <a:extLst>
                <a:ext uri="{FF2B5EF4-FFF2-40B4-BE49-F238E27FC236}">
                  <a16:creationId xmlns:a16="http://schemas.microsoft.com/office/drawing/2014/main" id="{D6079AC5-F933-4411-91AB-019E4500A556}"/>
                </a:ext>
              </a:extLst>
            </p:cNvPr>
            <p:cNvSpPr/>
            <p:nvPr/>
          </p:nvSpPr>
          <p:spPr>
            <a:xfrm>
              <a:off x="0" y="0"/>
              <a:ext cx="1243364" cy="1243364"/>
            </a:xfrm>
            <a:prstGeom prst="rect">
              <a:avLst/>
            </a:prstGeom>
            <a:solidFill>
              <a:schemeClr val="accent2"/>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66" name="Group 1334">
              <a:extLst>
                <a:ext uri="{FF2B5EF4-FFF2-40B4-BE49-F238E27FC236}">
                  <a16:creationId xmlns:a16="http://schemas.microsoft.com/office/drawing/2014/main" id="{F2C5D9A9-9257-4332-AB69-F4624D4A23C4}"/>
                </a:ext>
              </a:extLst>
            </p:cNvPr>
            <p:cNvGrpSpPr/>
            <p:nvPr/>
          </p:nvGrpSpPr>
          <p:grpSpPr>
            <a:xfrm>
              <a:off x="452618" y="384509"/>
              <a:ext cx="335923" cy="474346"/>
              <a:chOff x="0" y="0"/>
              <a:chExt cx="335921" cy="474344"/>
            </a:xfrm>
          </p:grpSpPr>
          <p:sp>
            <p:nvSpPr>
              <p:cNvPr id="67" name="Shape 1332">
                <a:extLst>
                  <a:ext uri="{FF2B5EF4-FFF2-40B4-BE49-F238E27FC236}">
                    <a16:creationId xmlns:a16="http://schemas.microsoft.com/office/drawing/2014/main" id="{4666737B-63E7-42C9-8258-E5F9D2611FA9}"/>
                  </a:ext>
                </a:extLst>
              </p:cNvPr>
              <p:cNvSpPr/>
              <p:nvPr/>
            </p:nvSpPr>
            <p:spPr>
              <a:xfrm>
                <a:off x="0" y="42435"/>
                <a:ext cx="335922" cy="431910"/>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Shape 1333">
                <a:extLst>
                  <a:ext uri="{FF2B5EF4-FFF2-40B4-BE49-F238E27FC236}">
                    <a16:creationId xmlns:a16="http://schemas.microsoft.com/office/drawing/2014/main" id="{5193534D-BFE0-4B89-A8C0-B8581906A921}"/>
                  </a:ext>
                </a:extLst>
              </p:cNvPr>
              <p:cNvSpPr/>
              <p:nvPr/>
            </p:nvSpPr>
            <p:spPr>
              <a:xfrm>
                <a:off x="59175" y="0"/>
                <a:ext cx="215954" cy="95985"/>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grpSp>
      <p:sp>
        <p:nvSpPr>
          <p:cNvPr id="69" name="Freeform 12">
            <a:extLst>
              <a:ext uri="{FF2B5EF4-FFF2-40B4-BE49-F238E27FC236}">
                <a16:creationId xmlns:a16="http://schemas.microsoft.com/office/drawing/2014/main" id="{9B88723F-574E-4987-B213-7233D2067E26}"/>
              </a:ext>
            </a:extLst>
          </p:cNvPr>
          <p:cNvSpPr>
            <a:spLocks noEditPoints="1"/>
          </p:cNvSpPr>
          <p:nvPr/>
        </p:nvSpPr>
        <p:spPr bwMode="auto">
          <a:xfrm>
            <a:off x="2462072" y="3221479"/>
            <a:ext cx="368826" cy="344151"/>
          </a:xfrm>
          <a:custGeom>
            <a:avLst/>
            <a:gdLst>
              <a:gd name="T0" fmla="*/ 9 w 80"/>
              <a:gd name="T1" fmla="*/ 19 h 80"/>
              <a:gd name="T2" fmla="*/ 10 w 80"/>
              <a:gd name="T3" fmla="*/ 26 h 80"/>
              <a:gd name="T4" fmla="*/ 5 w 80"/>
              <a:gd name="T5" fmla="*/ 27 h 80"/>
              <a:gd name="T6" fmla="*/ 0 w 80"/>
              <a:gd name="T7" fmla="*/ 31 h 80"/>
              <a:gd name="T8" fmla="*/ 3 w 80"/>
              <a:gd name="T9" fmla="*/ 37 h 80"/>
              <a:gd name="T10" fmla="*/ 7 w 80"/>
              <a:gd name="T11" fmla="*/ 42 h 80"/>
              <a:gd name="T12" fmla="*/ 3 w 80"/>
              <a:gd name="T13" fmla="*/ 46 h 80"/>
              <a:gd name="T14" fmla="*/ 1 w 80"/>
              <a:gd name="T15" fmla="*/ 52 h 80"/>
              <a:gd name="T16" fmla="*/ 7 w 80"/>
              <a:gd name="T17" fmla="*/ 56 h 80"/>
              <a:gd name="T18" fmla="*/ 11 w 80"/>
              <a:gd name="T19" fmla="*/ 57 h 80"/>
              <a:gd name="T20" fmla="*/ 11 w 80"/>
              <a:gd name="T21" fmla="*/ 63 h 80"/>
              <a:gd name="T22" fmla="*/ 13 w 80"/>
              <a:gd name="T23" fmla="*/ 70 h 80"/>
              <a:gd name="T24" fmla="*/ 19 w 80"/>
              <a:gd name="T25" fmla="*/ 70 h 80"/>
              <a:gd name="T26" fmla="*/ 25 w 80"/>
              <a:gd name="T27" fmla="*/ 70 h 80"/>
              <a:gd name="T28" fmla="*/ 27 w 80"/>
              <a:gd name="T29" fmla="*/ 74 h 80"/>
              <a:gd name="T30" fmla="*/ 31 w 80"/>
              <a:gd name="T31" fmla="*/ 79 h 80"/>
              <a:gd name="T32" fmla="*/ 37 w 80"/>
              <a:gd name="T33" fmla="*/ 76 h 80"/>
              <a:gd name="T34" fmla="*/ 42 w 80"/>
              <a:gd name="T35" fmla="*/ 73 h 80"/>
              <a:gd name="T36" fmla="*/ 46 w 80"/>
              <a:gd name="T37" fmla="*/ 76 h 80"/>
              <a:gd name="T38" fmla="*/ 52 w 80"/>
              <a:gd name="T39" fmla="*/ 78 h 80"/>
              <a:gd name="T40" fmla="*/ 56 w 80"/>
              <a:gd name="T41" fmla="*/ 73 h 80"/>
              <a:gd name="T42" fmla="*/ 58 w 80"/>
              <a:gd name="T43" fmla="*/ 67 h 80"/>
              <a:gd name="T44" fmla="*/ 63 w 80"/>
              <a:gd name="T45" fmla="*/ 68 h 80"/>
              <a:gd name="T46" fmla="*/ 69 w 80"/>
              <a:gd name="T47" fmla="*/ 67 h 80"/>
              <a:gd name="T48" fmla="*/ 70 w 80"/>
              <a:gd name="T49" fmla="*/ 60 h 80"/>
              <a:gd name="T50" fmla="*/ 69 w 80"/>
              <a:gd name="T51" fmla="*/ 54 h 80"/>
              <a:gd name="T52" fmla="*/ 74 w 80"/>
              <a:gd name="T53" fmla="*/ 53 h 80"/>
              <a:gd name="T54" fmla="*/ 79 w 80"/>
              <a:gd name="T55" fmla="*/ 48 h 80"/>
              <a:gd name="T56" fmla="*/ 76 w 80"/>
              <a:gd name="T57" fmla="*/ 42 h 80"/>
              <a:gd name="T58" fmla="*/ 72 w 80"/>
              <a:gd name="T59" fmla="*/ 37 h 80"/>
              <a:gd name="T60" fmla="*/ 76 w 80"/>
              <a:gd name="T61" fmla="*/ 34 h 80"/>
              <a:gd name="T62" fmla="*/ 78 w 80"/>
              <a:gd name="T63" fmla="*/ 27 h 80"/>
              <a:gd name="T64" fmla="*/ 73 w 80"/>
              <a:gd name="T65" fmla="*/ 24 h 80"/>
              <a:gd name="T66" fmla="*/ 67 w 80"/>
              <a:gd name="T67" fmla="*/ 21 h 80"/>
              <a:gd name="T68" fmla="*/ 68 w 80"/>
              <a:gd name="T69" fmla="*/ 16 h 80"/>
              <a:gd name="T70" fmla="*/ 67 w 80"/>
              <a:gd name="T71" fmla="*/ 10 h 80"/>
              <a:gd name="T72" fmla="*/ 60 w 80"/>
              <a:gd name="T73" fmla="*/ 9 h 80"/>
              <a:gd name="T74" fmla="*/ 54 w 80"/>
              <a:gd name="T75" fmla="*/ 10 h 80"/>
              <a:gd name="T76" fmla="*/ 52 w 80"/>
              <a:gd name="T77" fmla="*/ 5 h 80"/>
              <a:gd name="T78" fmla="*/ 48 w 80"/>
              <a:gd name="T79" fmla="*/ 0 h 80"/>
              <a:gd name="T80" fmla="*/ 42 w 80"/>
              <a:gd name="T81" fmla="*/ 3 h 80"/>
              <a:gd name="T82" fmla="*/ 37 w 80"/>
              <a:gd name="T83" fmla="*/ 7 h 80"/>
              <a:gd name="T84" fmla="*/ 33 w 80"/>
              <a:gd name="T85" fmla="*/ 3 h 80"/>
              <a:gd name="T86" fmla="*/ 27 w 80"/>
              <a:gd name="T87" fmla="*/ 1 h 80"/>
              <a:gd name="T88" fmla="*/ 23 w 80"/>
              <a:gd name="T89" fmla="*/ 7 h 80"/>
              <a:gd name="T90" fmla="*/ 21 w 80"/>
              <a:gd name="T91" fmla="*/ 13 h 80"/>
              <a:gd name="T92" fmla="*/ 16 w 80"/>
              <a:gd name="T93" fmla="*/ 11 h 80"/>
              <a:gd name="T94" fmla="*/ 10 w 80"/>
              <a:gd name="T95" fmla="*/ 13 h 80"/>
              <a:gd name="T96" fmla="*/ 9 w 80"/>
              <a:gd name="T97" fmla="*/ 19 h 80"/>
              <a:gd name="T98" fmla="*/ 32 w 80"/>
              <a:gd name="T99" fmla="*/ 18 h 80"/>
              <a:gd name="T100" fmla="*/ 62 w 80"/>
              <a:gd name="T101" fmla="*/ 33 h 80"/>
              <a:gd name="T102" fmla="*/ 47 w 80"/>
              <a:gd name="T103" fmla="*/ 62 h 80"/>
              <a:gd name="T104" fmla="*/ 18 w 80"/>
              <a:gd name="T105" fmla="*/ 47 h 80"/>
              <a:gd name="T106" fmla="*/ 32 w 80"/>
              <a:gd name="T107" fmla="*/ 18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0" h="80">
                <a:moveTo>
                  <a:pt x="9" y="19"/>
                </a:moveTo>
                <a:cubicBezTo>
                  <a:pt x="11" y="21"/>
                  <a:pt x="10" y="25"/>
                  <a:pt x="10" y="26"/>
                </a:cubicBezTo>
                <a:cubicBezTo>
                  <a:pt x="9" y="27"/>
                  <a:pt x="7" y="27"/>
                  <a:pt x="5" y="27"/>
                </a:cubicBezTo>
                <a:cubicBezTo>
                  <a:pt x="3" y="26"/>
                  <a:pt x="1" y="28"/>
                  <a:pt x="0" y="31"/>
                </a:cubicBezTo>
                <a:cubicBezTo>
                  <a:pt x="0" y="34"/>
                  <a:pt x="1" y="37"/>
                  <a:pt x="3" y="37"/>
                </a:cubicBezTo>
                <a:cubicBezTo>
                  <a:pt x="5" y="38"/>
                  <a:pt x="7" y="41"/>
                  <a:pt x="7" y="42"/>
                </a:cubicBezTo>
                <a:cubicBezTo>
                  <a:pt x="7" y="44"/>
                  <a:pt x="5" y="45"/>
                  <a:pt x="3" y="46"/>
                </a:cubicBezTo>
                <a:cubicBezTo>
                  <a:pt x="1" y="47"/>
                  <a:pt x="0" y="49"/>
                  <a:pt x="1" y="52"/>
                </a:cubicBezTo>
                <a:cubicBezTo>
                  <a:pt x="2" y="55"/>
                  <a:pt x="4" y="57"/>
                  <a:pt x="7" y="56"/>
                </a:cubicBezTo>
                <a:cubicBezTo>
                  <a:pt x="9" y="55"/>
                  <a:pt x="11" y="56"/>
                  <a:pt x="11" y="57"/>
                </a:cubicBezTo>
                <a:cubicBezTo>
                  <a:pt x="12" y="58"/>
                  <a:pt x="13" y="62"/>
                  <a:pt x="11" y="63"/>
                </a:cubicBezTo>
                <a:cubicBezTo>
                  <a:pt x="10" y="65"/>
                  <a:pt x="10" y="68"/>
                  <a:pt x="13" y="70"/>
                </a:cubicBezTo>
                <a:cubicBezTo>
                  <a:pt x="15" y="72"/>
                  <a:pt x="18" y="72"/>
                  <a:pt x="19" y="70"/>
                </a:cubicBezTo>
                <a:cubicBezTo>
                  <a:pt x="20" y="69"/>
                  <a:pt x="24" y="69"/>
                  <a:pt x="25" y="70"/>
                </a:cubicBezTo>
                <a:cubicBezTo>
                  <a:pt x="27" y="70"/>
                  <a:pt x="27" y="72"/>
                  <a:pt x="27" y="74"/>
                </a:cubicBezTo>
                <a:cubicBezTo>
                  <a:pt x="26" y="76"/>
                  <a:pt x="28" y="78"/>
                  <a:pt x="31" y="79"/>
                </a:cubicBezTo>
                <a:cubicBezTo>
                  <a:pt x="34" y="80"/>
                  <a:pt x="37" y="79"/>
                  <a:pt x="37" y="76"/>
                </a:cubicBezTo>
                <a:cubicBezTo>
                  <a:pt x="37" y="74"/>
                  <a:pt x="41" y="73"/>
                  <a:pt x="42" y="73"/>
                </a:cubicBezTo>
                <a:cubicBezTo>
                  <a:pt x="43" y="72"/>
                  <a:pt x="45" y="74"/>
                  <a:pt x="46" y="76"/>
                </a:cubicBezTo>
                <a:cubicBezTo>
                  <a:pt x="46" y="78"/>
                  <a:pt x="49" y="79"/>
                  <a:pt x="52" y="78"/>
                </a:cubicBezTo>
                <a:cubicBezTo>
                  <a:pt x="55" y="77"/>
                  <a:pt x="56" y="75"/>
                  <a:pt x="56" y="73"/>
                </a:cubicBezTo>
                <a:cubicBezTo>
                  <a:pt x="55" y="71"/>
                  <a:pt x="57" y="68"/>
                  <a:pt x="58" y="67"/>
                </a:cubicBezTo>
                <a:cubicBezTo>
                  <a:pt x="59" y="66"/>
                  <a:pt x="61" y="67"/>
                  <a:pt x="63" y="68"/>
                </a:cubicBezTo>
                <a:cubicBezTo>
                  <a:pt x="65" y="70"/>
                  <a:pt x="67" y="69"/>
                  <a:pt x="69" y="67"/>
                </a:cubicBezTo>
                <a:cubicBezTo>
                  <a:pt x="71" y="65"/>
                  <a:pt x="72" y="62"/>
                  <a:pt x="70" y="60"/>
                </a:cubicBezTo>
                <a:cubicBezTo>
                  <a:pt x="69" y="59"/>
                  <a:pt x="69" y="55"/>
                  <a:pt x="69" y="54"/>
                </a:cubicBezTo>
                <a:cubicBezTo>
                  <a:pt x="70" y="53"/>
                  <a:pt x="72" y="52"/>
                  <a:pt x="74" y="53"/>
                </a:cubicBezTo>
                <a:cubicBezTo>
                  <a:pt x="76" y="53"/>
                  <a:pt x="78" y="51"/>
                  <a:pt x="79" y="48"/>
                </a:cubicBezTo>
                <a:cubicBezTo>
                  <a:pt x="80" y="45"/>
                  <a:pt x="78" y="43"/>
                  <a:pt x="76" y="42"/>
                </a:cubicBezTo>
                <a:cubicBezTo>
                  <a:pt x="74" y="42"/>
                  <a:pt x="72" y="38"/>
                  <a:pt x="72" y="37"/>
                </a:cubicBezTo>
                <a:cubicBezTo>
                  <a:pt x="72" y="36"/>
                  <a:pt x="74" y="34"/>
                  <a:pt x="76" y="34"/>
                </a:cubicBezTo>
                <a:cubicBezTo>
                  <a:pt x="78" y="33"/>
                  <a:pt x="79" y="30"/>
                  <a:pt x="78" y="27"/>
                </a:cubicBezTo>
                <a:cubicBezTo>
                  <a:pt x="77" y="25"/>
                  <a:pt x="75" y="23"/>
                  <a:pt x="73" y="24"/>
                </a:cubicBezTo>
                <a:cubicBezTo>
                  <a:pt x="71" y="24"/>
                  <a:pt x="67" y="22"/>
                  <a:pt x="67" y="21"/>
                </a:cubicBezTo>
                <a:cubicBezTo>
                  <a:pt x="66" y="20"/>
                  <a:pt x="66" y="18"/>
                  <a:pt x="68" y="16"/>
                </a:cubicBezTo>
                <a:cubicBezTo>
                  <a:pt x="69" y="15"/>
                  <a:pt x="69" y="12"/>
                  <a:pt x="67" y="10"/>
                </a:cubicBezTo>
                <a:cubicBezTo>
                  <a:pt x="64" y="8"/>
                  <a:pt x="61" y="8"/>
                  <a:pt x="60" y="9"/>
                </a:cubicBezTo>
                <a:cubicBezTo>
                  <a:pt x="59" y="11"/>
                  <a:pt x="55" y="10"/>
                  <a:pt x="54" y="10"/>
                </a:cubicBezTo>
                <a:cubicBezTo>
                  <a:pt x="52" y="9"/>
                  <a:pt x="52" y="7"/>
                  <a:pt x="52" y="5"/>
                </a:cubicBezTo>
                <a:cubicBezTo>
                  <a:pt x="53" y="3"/>
                  <a:pt x="51" y="1"/>
                  <a:pt x="48" y="0"/>
                </a:cubicBezTo>
                <a:cubicBezTo>
                  <a:pt x="45" y="0"/>
                  <a:pt x="42" y="1"/>
                  <a:pt x="42" y="3"/>
                </a:cubicBezTo>
                <a:cubicBezTo>
                  <a:pt x="42" y="5"/>
                  <a:pt x="38" y="7"/>
                  <a:pt x="37" y="7"/>
                </a:cubicBezTo>
                <a:cubicBezTo>
                  <a:pt x="36" y="7"/>
                  <a:pt x="34" y="5"/>
                  <a:pt x="33" y="3"/>
                </a:cubicBezTo>
                <a:cubicBezTo>
                  <a:pt x="33" y="1"/>
                  <a:pt x="30" y="1"/>
                  <a:pt x="27" y="1"/>
                </a:cubicBezTo>
                <a:cubicBezTo>
                  <a:pt x="24" y="2"/>
                  <a:pt x="23" y="5"/>
                  <a:pt x="23" y="7"/>
                </a:cubicBezTo>
                <a:cubicBezTo>
                  <a:pt x="24" y="9"/>
                  <a:pt x="22" y="12"/>
                  <a:pt x="21" y="13"/>
                </a:cubicBezTo>
                <a:cubicBezTo>
                  <a:pt x="20" y="13"/>
                  <a:pt x="18" y="13"/>
                  <a:pt x="16" y="11"/>
                </a:cubicBezTo>
                <a:cubicBezTo>
                  <a:pt x="15" y="10"/>
                  <a:pt x="12" y="11"/>
                  <a:pt x="10" y="13"/>
                </a:cubicBezTo>
                <a:cubicBezTo>
                  <a:pt x="8" y="15"/>
                  <a:pt x="7" y="18"/>
                  <a:pt x="9" y="19"/>
                </a:cubicBezTo>
                <a:close/>
                <a:moveTo>
                  <a:pt x="32" y="18"/>
                </a:moveTo>
                <a:cubicBezTo>
                  <a:pt x="45" y="14"/>
                  <a:pt x="58" y="21"/>
                  <a:pt x="62" y="33"/>
                </a:cubicBezTo>
                <a:cubicBezTo>
                  <a:pt x="65" y="45"/>
                  <a:pt x="59" y="58"/>
                  <a:pt x="47" y="62"/>
                </a:cubicBezTo>
                <a:cubicBezTo>
                  <a:pt x="34" y="66"/>
                  <a:pt x="21" y="59"/>
                  <a:pt x="18" y="47"/>
                </a:cubicBezTo>
                <a:cubicBezTo>
                  <a:pt x="14" y="35"/>
                  <a:pt x="20" y="22"/>
                  <a:pt x="32" y="1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Arial"/>
              <a:ea typeface="微软雅黑"/>
              <a:cs typeface="+mn-ea"/>
              <a:sym typeface="+mn-lt"/>
            </a:endParaRPr>
          </a:p>
        </p:txBody>
      </p:sp>
      <p:sp>
        <p:nvSpPr>
          <p:cNvPr id="70" name="Content Placeholder 2">
            <a:extLst>
              <a:ext uri="{FF2B5EF4-FFF2-40B4-BE49-F238E27FC236}">
                <a16:creationId xmlns:a16="http://schemas.microsoft.com/office/drawing/2014/main" id="{038AC872-2549-4067-83B3-7053673D9D71}"/>
              </a:ext>
            </a:extLst>
          </p:cNvPr>
          <p:cNvSpPr txBox="1">
            <a:spLocks/>
          </p:cNvSpPr>
          <p:nvPr/>
        </p:nvSpPr>
        <p:spPr bwMode="auto">
          <a:xfrm>
            <a:off x="2794658" y="3351061"/>
            <a:ext cx="3705526"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建立健全信用管理体系</a:t>
            </a:r>
            <a:endParaRPr lang="zh-CN" altLang="en-US" sz="2400" b="1" dirty="0">
              <a:solidFill>
                <a:srgbClr val="0000FF"/>
              </a:solidFill>
              <a:latin typeface="Arial"/>
              <a:ea typeface="微软雅黑"/>
              <a:cs typeface="+mn-ea"/>
              <a:sym typeface="+mn-lt"/>
            </a:endParaRPr>
          </a:p>
        </p:txBody>
      </p:sp>
    </p:spTree>
    <p:extLst>
      <p:ext uri="{BB962C8B-B14F-4D97-AF65-F5344CB8AC3E}">
        <p14:creationId xmlns:p14="http://schemas.microsoft.com/office/powerpoint/2010/main" val="257950562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dissolve">
                                      <p:cBhvr>
                                        <p:cTn id="1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16009" y="2065412"/>
            <a:ext cx="7980464" cy="25226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各级交通运输主管部门要切实</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转变监管方式</a:t>
            </a:r>
            <a:r>
              <a:rPr lang="zh-CN" altLang="en-US" sz="2400" dirty="0">
                <a:latin typeface="Times New Roman" panose="02020603050405020304" pitchFamily="18" charset="0"/>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强化建设单位主体责任</a:t>
            </a:r>
            <a:r>
              <a:rPr lang="zh-CN" altLang="en-US" sz="2400" dirty="0">
                <a:latin typeface="Times New Roman" panose="02020603050405020304" pitchFamily="18" charset="0"/>
                <a:cs typeface="Times New Roman" panose="02020603050405020304" pitchFamily="18" charset="0"/>
              </a:rPr>
              <a:t>，</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简化或取消事前审核或审批环节</a:t>
            </a:r>
            <a:r>
              <a:rPr lang="zh-CN" altLang="en-US" sz="2400" dirty="0">
                <a:latin typeface="Times New Roman" panose="02020603050405020304" pitchFamily="18" charset="0"/>
                <a:cs typeface="Times New Roman" panose="02020603050405020304" pitchFamily="18" charset="0"/>
              </a:rPr>
              <a:t>，加强事中事后监管。</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561356"/>
            <a:ext cx="737132" cy="309634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加强事中事后监管</a:t>
            </a:r>
          </a:p>
        </p:txBody>
      </p:sp>
    </p:spTree>
    <p:extLst>
      <p:ext uri="{BB962C8B-B14F-4D97-AF65-F5344CB8AC3E}">
        <p14:creationId xmlns:p14="http://schemas.microsoft.com/office/powerpoint/2010/main" val="384913681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16009" y="1633364"/>
            <a:ext cx="7980464" cy="280831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各级交通运输主管部门要</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积极推进公路养护从业单位及从业人员履约信用评价体系建设</a:t>
            </a:r>
            <a:r>
              <a:rPr lang="zh-CN" altLang="en-US" sz="2400" dirty="0">
                <a:latin typeface="Times New Roman" panose="02020603050405020304" pitchFamily="18" charset="0"/>
                <a:cs typeface="Times New Roman" panose="02020603050405020304" pitchFamily="18" charset="0"/>
              </a:rPr>
              <a:t>，逐步</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完善信用评价标准</a:t>
            </a:r>
            <a:r>
              <a:rPr lang="zh-CN" altLang="en-US" sz="2400" dirty="0">
                <a:latin typeface="Times New Roman" panose="02020603050405020304" pitchFamily="18" charset="0"/>
                <a:cs typeface="Times New Roman" panose="02020603050405020304" pitchFamily="18" charset="0"/>
              </a:rPr>
              <a:t>，严格信用评价机制，</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建立电子化信用档案</a:t>
            </a:r>
            <a:r>
              <a:rPr lang="zh-CN" altLang="en-US" sz="2400" dirty="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强化</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失信联合惩戒</a:t>
            </a:r>
            <a:r>
              <a:rPr lang="zh-CN" altLang="en-US" sz="2400" dirty="0">
                <a:latin typeface="Times New Roman" panose="02020603050405020304" pitchFamily="18" charset="0"/>
                <a:cs typeface="Times New Roman" panose="02020603050405020304" pitchFamily="18" charset="0"/>
              </a:rPr>
              <a:t>，对信用等级高的企业给予减免保证金等</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优惠措施</a:t>
            </a:r>
            <a:r>
              <a:rPr lang="zh-CN" altLang="en-US" sz="2400" dirty="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129308"/>
            <a:ext cx="737132" cy="3856789"/>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建立健全信用管理体系</a:t>
            </a:r>
          </a:p>
        </p:txBody>
      </p:sp>
    </p:spTree>
    <p:extLst>
      <p:ext uri="{BB962C8B-B14F-4D97-AF65-F5344CB8AC3E}">
        <p14:creationId xmlns:p14="http://schemas.microsoft.com/office/powerpoint/2010/main" val="324215262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图片 1">
            <a:extLst>
              <a:ext uri="{FF2B5EF4-FFF2-40B4-BE49-F238E27FC236}">
                <a16:creationId xmlns:a16="http://schemas.microsoft.com/office/drawing/2014/main" id="{21AE2E29-96B1-48E1-8700-2CA246616F82}"/>
              </a:ext>
            </a:extLst>
          </p:cNvPr>
          <p:cNvPicPr>
            <a:picLocks noChangeAspect="1"/>
          </p:cNvPicPr>
          <p:nvPr/>
        </p:nvPicPr>
        <p:blipFill>
          <a:blip r:embed="rId4"/>
          <a:stretch>
            <a:fillRect/>
          </a:stretch>
        </p:blipFill>
        <p:spPr>
          <a:xfrm>
            <a:off x="-8467" y="770189"/>
            <a:ext cx="1136708" cy="4565255"/>
          </a:xfrm>
          <a:prstGeom prst="rect">
            <a:avLst/>
          </a:prstGeom>
        </p:spPr>
      </p:pic>
      <p:sp>
        <p:nvSpPr>
          <p:cNvPr id="8" name="任意多边形 4">
            <a:extLst>
              <a:ext uri="{FF2B5EF4-FFF2-40B4-BE49-F238E27FC236}">
                <a16:creationId xmlns:a16="http://schemas.microsoft.com/office/drawing/2014/main" id="{6C45187D-4F4B-42C3-8B45-4E2BD60E1391}"/>
              </a:ext>
            </a:extLst>
          </p:cNvPr>
          <p:cNvSpPr/>
          <p:nvPr/>
        </p:nvSpPr>
        <p:spPr>
          <a:xfrm>
            <a:off x="2021797" y="2779622"/>
            <a:ext cx="2262171"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600" b="1" kern="0" dirty="0">
                <a:solidFill>
                  <a:sysClr val="window" lastClr="FFFFFF"/>
                </a:solidFill>
                <a:latin typeface="黑体" panose="02010609060101010101" pitchFamily="49" charset="-122"/>
                <a:ea typeface="黑体" panose="02010609060101010101" pitchFamily="49" charset="-122"/>
                <a:sym typeface="+mn-ea"/>
              </a:rPr>
              <a:t>工作要求</a:t>
            </a:r>
          </a:p>
        </p:txBody>
      </p:sp>
      <p:sp>
        <p:nvSpPr>
          <p:cNvPr id="10" name="椭圆 9">
            <a:extLst>
              <a:ext uri="{FF2B5EF4-FFF2-40B4-BE49-F238E27FC236}">
                <a16:creationId xmlns:a16="http://schemas.microsoft.com/office/drawing/2014/main" id="{044A8A07-06DC-432F-8771-E687C5F5782F}"/>
              </a:ext>
            </a:extLst>
          </p:cNvPr>
          <p:cNvSpPr/>
          <p:nvPr/>
        </p:nvSpPr>
        <p:spPr>
          <a:xfrm>
            <a:off x="1521218" y="2658944"/>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600" dirty="0"/>
          </a:p>
        </p:txBody>
      </p:sp>
      <p:sp>
        <p:nvSpPr>
          <p:cNvPr id="11" name="文本框 10">
            <a:extLst>
              <a:ext uri="{FF2B5EF4-FFF2-40B4-BE49-F238E27FC236}">
                <a16:creationId xmlns:a16="http://schemas.microsoft.com/office/drawing/2014/main" id="{9B979D57-4C36-4A45-8202-189845C807C5}"/>
              </a:ext>
            </a:extLst>
          </p:cNvPr>
          <p:cNvSpPr txBox="1"/>
          <p:nvPr/>
        </p:nvSpPr>
        <p:spPr>
          <a:xfrm>
            <a:off x="1647626" y="2649319"/>
            <a:ext cx="582963" cy="621773"/>
          </a:xfrm>
          <a:prstGeom prst="rect">
            <a:avLst/>
          </a:prstGeom>
        </p:spPr>
        <p:txBody>
          <a:bodyPr wrap="square" rtlCol="0">
            <a:spAutoFit/>
          </a:bodyPr>
          <a:lstStyle/>
          <a:p>
            <a:pPr marL="0" indent="0" algn="just">
              <a:lnSpc>
                <a:spcPct val="150000"/>
              </a:lnSpc>
              <a:spcBef>
                <a:spcPts val="0"/>
              </a:spcBef>
              <a:buNone/>
            </a:pPr>
            <a:r>
              <a:rPr lang="zh-CN" altLang="en-US" sz="2600" b="1" dirty="0">
                <a:solidFill>
                  <a:schemeClr val="bg1"/>
                </a:solidFill>
                <a:latin typeface="微软雅黑" panose="020B0503020204020204" pitchFamily="34" charset="-122"/>
                <a:ea typeface="微软雅黑" panose="020B0503020204020204" pitchFamily="34" charset="-122"/>
              </a:rPr>
              <a:t>五</a:t>
            </a:r>
          </a:p>
        </p:txBody>
      </p:sp>
      <p:sp>
        <p:nvSpPr>
          <p:cNvPr id="25" name="标题 1">
            <a:extLst>
              <a:ext uri="{FF2B5EF4-FFF2-40B4-BE49-F238E27FC236}">
                <a16:creationId xmlns:a16="http://schemas.microsoft.com/office/drawing/2014/main" id="{9DC7D9FF-DED6-48BB-B959-47C24EBB1952}"/>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Tree>
    <p:extLst>
      <p:ext uri="{BB962C8B-B14F-4D97-AF65-F5344CB8AC3E}">
        <p14:creationId xmlns:p14="http://schemas.microsoft.com/office/powerpoint/2010/main" val="183618027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16009" y="2065412"/>
            <a:ext cx="7980464" cy="25226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各省级交通运输主管部门要高度重视公路养护工程招标投标营商环境优化工作，加强组织领导，落实责任机构和人员，明确工作措施和工作时限，周密安排部署，强化监督检查，确保各项要求落实到位。</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561356"/>
            <a:ext cx="737132" cy="309634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工作要求</a:t>
            </a:r>
            <a:endParaRPr lang="en-US" altLang="zh-CN" sz="2400" dirty="0">
              <a:solidFill>
                <a:prstClr val="white"/>
              </a:solidFill>
              <a:latin typeface="+mj-ea"/>
              <a:ea typeface="+mj-ea"/>
            </a:endParaRPr>
          </a:p>
          <a:p>
            <a:pPr lvl="0" algn="ctr" defTabSz="1219200" fontAlgn="base">
              <a:spcBef>
                <a:spcPct val="0"/>
              </a:spcBef>
              <a:spcAft>
                <a:spcPct val="0"/>
              </a:spcAft>
              <a:defRPr/>
            </a:pPr>
            <a:endParaRPr lang="en-US" altLang="zh-CN" sz="2400" dirty="0">
              <a:solidFill>
                <a:prstClr val="white"/>
              </a:solidFill>
              <a:latin typeface="+mj-ea"/>
              <a:ea typeface="+mj-ea"/>
            </a:endParaRPr>
          </a:p>
          <a:p>
            <a:pPr lvl="0" algn="ctr" defTabSz="1219200" fontAlgn="base">
              <a:spcBef>
                <a:spcPct val="0"/>
              </a:spcBef>
              <a:spcAft>
                <a:spcPct val="0"/>
              </a:spcAft>
              <a:defRPr/>
            </a:pPr>
            <a:r>
              <a:rPr lang="zh-CN" altLang="en-US" sz="2400" dirty="0">
                <a:solidFill>
                  <a:prstClr val="white"/>
                </a:solidFill>
                <a:latin typeface="+mj-ea"/>
                <a:ea typeface="+mj-ea"/>
              </a:rPr>
              <a:t>一</a:t>
            </a:r>
          </a:p>
        </p:txBody>
      </p:sp>
    </p:spTree>
    <p:extLst>
      <p:ext uri="{BB962C8B-B14F-4D97-AF65-F5344CB8AC3E}">
        <p14:creationId xmlns:p14="http://schemas.microsoft.com/office/powerpoint/2010/main" val="199163424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16009" y="2207087"/>
            <a:ext cx="7980464" cy="25226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各省级交通运输主管部门要根据本</a:t>
            </a:r>
            <a:r>
              <a:rPr lang="en-US" altLang="zh-CN" sz="2400" dirty="0">
                <a:latin typeface="Times New Roman" panose="02020603050405020304" pitchFamily="18" charset="0"/>
                <a:cs typeface="Times New Roman" panose="02020603050405020304" pitchFamily="18" charset="0"/>
              </a:rPr>
              <a:t>《</a:t>
            </a:r>
            <a:r>
              <a:rPr lang="zh-CN" altLang="en-US" sz="2400" dirty="0">
                <a:latin typeface="Times New Roman" panose="02020603050405020304" pitchFamily="18" charset="0"/>
                <a:cs typeface="Times New Roman" panose="02020603050405020304" pitchFamily="18" charset="0"/>
              </a:rPr>
              <a:t>通知</a:t>
            </a:r>
            <a:r>
              <a:rPr lang="en-US" altLang="zh-CN" sz="2400" dirty="0">
                <a:latin typeface="Times New Roman" panose="02020603050405020304" pitchFamily="18" charset="0"/>
                <a:cs typeface="Times New Roman" panose="02020603050405020304" pitchFamily="18" charset="0"/>
              </a:rPr>
              <a:t>》</a:t>
            </a:r>
            <a:r>
              <a:rPr lang="zh-CN" altLang="en-US" sz="2400" dirty="0">
                <a:latin typeface="Times New Roman" panose="02020603050405020304" pitchFamily="18" charset="0"/>
                <a:cs typeface="Times New Roman" panose="02020603050405020304" pitchFamily="18" charset="0"/>
              </a:rPr>
              <a:t>要求，结合实际，</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研究具体落实措施</a:t>
            </a:r>
            <a:r>
              <a:rPr lang="zh-CN" altLang="en-US" sz="2400" dirty="0">
                <a:latin typeface="Times New Roman" panose="02020603050405020304" pitchFamily="18" charset="0"/>
                <a:cs typeface="Times New Roman" panose="02020603050405020304" pitchFamily="18" charset="0"/>
              </a:rPr>
              <a:t>，及时跟进解读，准确传递政策导向，合理引导预期。</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561356"/>
            <a:ext cx="737132" cy="309634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工作要求</a:t>
            </a:r>
            <a:endParaRPr lang="en-US" altLang="zh-CN" sz="2400" dirty="0">
              <a:solidFill>
                <a:prstClr val="white"/>
              </a:solidFill>
              <a:latin typeface="+mj-ea"/>
              <a:ea typeface="+mj-ea"/>
            </a:endParaRPr>
          </a:p>
          <a:p>
            <a:pPr lvl="0" algn="ctr" defTabSz="1219200" fontAlgn="base">
              <a:spcBef>
                <a:spcPct val="0"/>
              </a:spcBef>
              <a:spcAft>
                <a:spcPct val="0"/>
              </a:spcAft>
              <a:defRPr/>
            </a:pPr>
            <a:endParaRPr lang="en-US" altLang="zh-CN" sz="2400" dirty="0">
              <a:solidFill>
                <a:prstClr val="white"/>
              </a:solidFill>
              <a:latin typeface="+mj-ea"/>
              <a:ea typeface="+mj-ea"/>
            </a:endParaRPr>
          </a:p>
          <a:p>
            <a:pPr lvl="0" algn="ctr" defTabSz="1219200" fontAlgn="base">
              <a:spcBef>
                <a:spcPct val="0"/>
              </a:spcBef>
              <a:spcAft>
                <a:spcPct val="0"/>
              </a:spcAft>
              <a:defRPr/>
            </a:pPr>
            <a:r>
              <a:rPr lang="zh-CN" altLang="en-US" sz="2400" dirty="0">
                <a:solidFill>
                  <a:prstClr val="white"/>
                </a:solidFill>
                <a:latin typeface="+mj-ea"/>
                <a:ea typeface="+mj-ea"/>
              </a:rPr>
              <a:t>二</a:t>
            </a:r>
          </a:p>
        </p:txBody>
      </p:sp>
    </p:spTree>
    <p:extLst>
      <p:ext uri="{BB962C8B-B14F-4D97-AF65-F5344CB8AC3E}">
        <p14:creationId xmlns:p14="http://schemas.microsoft.com/office/powerpoint/2010/main" val="178814650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16009" y="1777380"/>
            <a:ext cx="7980464" cy="25226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Times New Roman" panose="02020603050405020304" pitchFamily="18" charset="0"/>
                <a:cs typeface="Times New Roman" panose="02020603050405020304" pitchFamily="18" charset="0"/>
              </a:rPr>
              <a:t>各省级交通运输主管部门要</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在</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2020</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年</a:t>
            </a:r>
            <a:r>
              <a:rPr lang="en-US" altLang="zh-CN" sz="2400" b="1" dirty="0">
                <a:solidFill>
                  <a:srgbClr val="0000FF"/>
                </a:solidFill>
                <a:latin typeface="Times New Roman" panose="02020603050405020304" pitchFamily="18" charset="0"/>
                <a:ea typeface="微软雅黑"/>
                <a:cs typeface="Times New Roman" panose="02020603050405020304" pitchFamily="18" charset="0"/>
              </a:rPr>
              <a:t>7</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月底前，向社会公布落实具体措施</a:t>
            </a:r>
            <a:r>
              <a:rPr lang="zh-CN" altLang="en-US" sz="2400" dirty="0">
                <a:latin typeface="Times New Roman" panose="02020603050405020304" pitchFamily="18" charset="0"/>
                <a:cs typeface="Times New Roman" panose="02020603050405020304" pitchFamily="18" charset="0"/>
              </a:rPr>
              <a:t>，完善公路养护工程招标投标营商环境投诉举报和回应制度，接受社会监督，及时纠正发现的问题。各地公路养护工程</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招标投标营商环境评价情况</a:t>
            </a:r>
            <a:r>
              <a:rPr lang="zh-CN" altLang="en-US" sz="2400" dirty="0">
                <a:latin typeface="Times New Roman" panose="02020603050405020304" pitchFamily="18" charset="0"/>
                <a:cs typeface="Times New Roman" panose="02020603050405020304" pitchFamily="18" charset="0"/>
              </a:rPr>
              <a:t>将纳入“十三五”</a:t>
            </a:r>
            <a:r>
              <a:rPr lang="zh-CN" altLang="en-US" sz="2400" b="1" dirty="0">
                <a:solidFill>
                  <a:srgbClr val="0000FF"/>
                </a:solidFill>
                <a:latin typeface="Times New Roman" panose="02020603050405020304" pitchFamily="18" charset="0"/>
                <a:ea typeface="微软雅黑"/>
                <a:cs typeface="Times New Roman" panose="02020603050405020304" pitchFamily="18" charset="0"/>
              </a:rPr>
              <a:t>全国公路养护管理评价</a:t>
            </a:r>
            <a:r>
              <a:rPr lang="zh-CN" altLang="en-US" sz="2400" dirty="0">
                <a:latin typeface="Times New Roman" panose="02020603050405020304" pitchFamily="18" charset="0"/>
                <a:cs typeface="Times New Roman" panose="02020603050405020304" pitchFamily="18" charset="0"/>
              </a:rPr>
              <a:t>工作。</a:t>
            </a:r>
            <a:endParaRPr lang="en-US" altLang="zh-CN" sz="2400" dirty="0">
              <a:latin typeface="Times New Roman" panose="02020603050405020304" pitchFamily="18" charset="0"/>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1561356"/>
            <a:ext cx="737132" cy="3096344"/>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工作要求</a:t>
            </a:r>
            <a:endParaRPr lang="en-US" altLang="zh-CN" sz="2400" dirty="0">
              <a:solidFill>
                <a:prstClr val="white"/>
              </a:solidFill>
              <a:latin typeface="+mj-ea"/>
              <a:ea typeface="+mj-ea"/>
            </a:endParaRPr>
          </a:p>
          <a:p>
            <a:pPr lvl="0" algn="ctr" defTabSz="1219200" fontAlgn="base">
              <a:spcBef>
                <a:spcPct val="0"/>
              </a:spcBef>
              <a:spcAft>
                <a:spcPct val="0"/>
              </a:spcAft>
              <a:defRPr/>
            </a:pPr>
            <a:endParaRPr lang="en-US" altLang="zh-CN" sz="2400" dirty="0">
              <a:solidFill>
                <a:prstClr val="white"/>
              </a:solidFill>
              <a:latin typeface="+mj-ea"/>
              <a:ea typeface="+mj-ea"/>
            </a:endParaRPr>
          </a:p>
          <a:p>
            <a:pPr lvl="0" algn="ctr" defTabSz="1219200" fontAlgn="base">
              <a:spcBef>
                <a:spcPct val="0"/>
              </a:spcBef>
              <a:spcAft>
                <a:spcPct val="0"/>
              </a:spcAft>
              <a:defRPr/>
            </a:pPr>
            <a:r>
              <a:rPr lang="zh-CN" altLang="en-US" sz="2400" dirty="0">
                <a:solidFill>
                  <a:prstClr val="white"/>
                </a:solidFill>
                <a:latin typeface="+mj-ea"/>
                <a:ea typeface="+mj-ea"/>
              </a:rPr>
              <a:t>三</a:t>
            </a:r>
          </a:p>
        </p:txBody>
      </p:sp>
    </p:spTree>
    <p:extLst>
      <p:ext uri="{BB962C8B-B14F-4D97-AF65-F5344CB8AC3E}">
        <p14:creationId xmlns:p14="http://schemas.microsoft.com/office/powerpoint/2010/main" val="405588063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21AE2E29-96B1-48E1-8700-2CA246616F82}"/>
              </a:ext>
            </a:extLst>
          </p:cNvPr>
          <p:cNvPicPr>
            <a:picLocks noChangeAspect="1"/>
          </p:cNvPicPr>
          <p:nvPr/>
        </p:nvPicPr>
        <p:blipFill>
          <a:blip r:embed="rId3"/>
          <a:stretch>
            <a:fillRect/>
          </a:stretch>
        </p:blipFill>
        <p:spPr>
          <a:xfrm>
            <a:off x="-8467" y="770189"/>
            <a:ext cx="1136708" cy="4565255"/>
          </a:xfrm>
          <a:prstGeom prst="rect">
            <a:avLst/>
          </a:prstGeom>
        </p:spPr>
      </p:pic>
      <p:grpSp>
        <p:nvGrpSpPr>
          <p:cNvPr id="3" name="组合 2">
            <a:extLst>
              <a:ext uri="{FF2B5EF4-FFF2-40B4-BE49-F238E27FC236}">
                <a16:creationId xmlns:a16="http://schemas.microsoft.com/office/drawing/2014/main" id="{2DB85CBE-8FEB-4F97-9D6D-C3F879C688F8}"/>
              </a:ext>
            </a:extLst>
          </p:cNvPr>
          <p:cNvGrpSpPr/>
          <p:nvPr/>
        </p:nvGrpSpPr>
        <p:grpSpPr>
          <a:xfrm>
            <a:off x="1521218" y="2658944"/>
            <a:ext cx="4490942" cy="702612"/>
            <a:chOff x="1521218" y="2658944"/>
            <a:chExt cx="4490942" cy="702612"/>
          </a:xfrm>
        </p:grpSpPr>
        <p:sp>
          <p:nvSpPr>
            <p:cNvPr id="8" name="任意多边形 4">
              <a:extLst>
                <a:ext uri="{FF2B5EF4-FFF2-40B4-BE49-F238E27FC236}">
                  <a16:creationId xmlns:a16="http://schemas.microsoft.com/office/drawing/2014/main" id="{6C45187D-4F4B-42C3-8B45-4E2BD60E1391}"/>
                </a:ext>
              </a:extLst>
            </p:cNvPr>
            <p:cNvSpPr/>
            <p:nvPr/>
          </p:nvSpPr>
          <p:spPr>
            <a:xfrm>
              <a:off x="2021797" y="2779622"/>
              <a:ext cx="3990363"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600" b="1" kern="0" dirty="0">
                  <a:solidFill>
                    <a:sysClr val="window" lastClr="FFFFFF"/>
                  </a:solidFill>
                  <a:latin typeface="黑体" panose="02010609060101010101" pitchFamily="49" charset="-122"/>
                  <a:ea typeface="黑体" panose="02010609060101010101" pitchFamily="49" charset="-122"/>
                  <a:sym typeface="+mn-ea"/>
                </a:rPr>
                <a:t>高度重视优化营商环境</a:t>
              </a:r>
            </a:p>
          </p:txBody>
        </p:sp>
        <p:sp>
          <p:nvSpPr>
            <p:cNvPr id="10" name="椭圆 9">
              <a:extLst>
                <a:ext uri="{FF2B5EF4-FFF2-40B4-BE49-F238E27FC236}">
                  <a16:creationId xmlns:a16="http://schemas.microsoft.com/office/drawing/2014/main" id="{044A8A07-06DC-432F-8771-E687C5F5782F}"/>
                </a:ext>
              </a:extLst>
            </p:cNvPr>
            <p:cNvSpPr/>
            <p:nvPr/>
          </p:nvSpPr>
          <p:spPr>
            <a:xfrm>
              <a:off x="1521218" y="2658944"/>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600" dirty="0"/>
            </a:p>
          </p:txBody>
        </p:sp>
        <p:sp>
          <p:nvSpPr>
            <p:cNvPr id="11" name="文本框 10">
              <a:extLst>
                <a:ext uri="{FF2B5EF4-FFF2-40B4-BE49-F238E27FC236}">
                  <a16:creationId xmlns:a16="http://schemas.microsoft.com/office/drawing/2014/main" id="{9B979D57-4C36-4A45-8202-189845C807C5}"/>
                </a:ext>
              </a:extLst>
            </p:cNvPr>
            <p:cNvSpPr txBox="1"/>
            <p:nvPr/>
          </p:nvSpPr>
          <p:spPr>
            <a:xfrm>
              <a:off x="1666876" y="2658944"/>
              <a:ext cx="582963" cy="621773"/>
            </a:xfrm>
            <a:prstGeom prst="rect">
              <a:avLst/>
            </a:prstGeom>
          </p:spPr>
          <p:txBody>
            <a:bodyPr wrap="square" rtlCol="0">
              <a:spAutoFit/>
            </a:bodyPr>
            <a:lstStyle/>
            <a:p>
              <a:pPr marL="0" indent="0" algn="just">
                <a:lnSpc>
                  <a:spcPct val="150000"/>
                </a:lnSpc>
                <a:spcBef>
                  <a:spcPts val="0"/>
                </a:spcBef>
                <a:buNone/>
              </a:pPr>
              <a:r>
                <a:rPr lang="zh-CN" altLang="en-US" sz="2600" b="1" dirty="0">
                  <a:solidFill>
                    <a:schemeClr val="bg1"/>
                  </a:solidFill>
                  <a:latin typeface="微软雅黑" panose="020B0503020204020204" pitchFamily="34" charset="-122"/>
                  <a:ea typeface="微软雅黑" panose="020B0503020204020204" pitchFamily="34" charset="-122"/>
                </a:rPr>
                <a:t>一</a:t>
              </a:r>
            </a:p>
          </p:txBody>
        </p:sp>
      </p:grpSp>
      <p:sp>
        <p:nvSpPr>
          <p:cNvPr id="25" name="标题 1">
            <a:extLst>
              <a:ext uri="{FF2B5EF4-FFF2-40B4-BE49-F238E27FC236}">
                <a16:creationId xmlns:a16="http://schemas.microsoft.com/office/drawing/2014/main" id="{9DC7D9FF-DED6-48BB-B959-47C24EBB1952}"/>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Tree>
    <p:extLst>
      <p:ext uri="{BB962C8B-B14F-4D97-AF65-F5344CB8AC3E}">
        <p14:creationId xmlns:p14="http://schemas.microsoft.com/office/powerpoint/2010/main" val="337142798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3"/>
          <p:cNvSpPr/>
          <p:nvPr/>
        </p:nvSpPr>
        <p:spPr>
          <a:xfrm>
            <a:off x="2557468" y="1309686"/>
            <a:ext cx="6585957" cy="1403817"/>
          </a:xfrm>
          <a:custGeom>
            <a:avLst/>
            <a:gdLst/>
            <a:ahLst/>
            <a:cxnLst/>
            <a:rect l="l" t="t" r="r" b="b"/>
            <a:pathLst>
              <a:path w="6586815" h="1404000">
                <a:moveTo>
                  <a:pt x="810600" y="0"/>
                </a:moveTo>
                <a:lnTo>
                  <a:pt x="6586815" y="0"/>
                </a:lnTo>
                <a:lnTo>
                  <a:pt x="6586815" y="1404000"/>
                </a:lnTo>
                <a:lnTo>
                  <a:pt x="0" y="140400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latin typeface="Arial" panose="020B0604020202020204"/>
              <a:ea typeface="微软雅黑" panose="020B0503020204020204" pitchFamily="34" charset="-122"/>
            </a:endParaRPr>
          </a:p>
        </p:txBody>
      </p:sp>
      <p:sp>
        <p:nvSpPr>
          <p:cNvPr id="3" name="矩形 6"/>
          <p:cNvSpPr/>
          <p:nvPr/>
        </p:nvSpPr>
        <p:spPr>
          <a:xfrm>
            <a:off x="595" y="3562369"/>
            <a:ext cx="4283711" cy="1058941"/>
          </a:xfrm>
          <a:custGeom>
            <a:avLst/>
            <a:gdLst/>
            <a:ahLst/>
            <a:cxnLst/>
            <a:rect l="l" t="t" r="r" b="b"/>
            <a:pathLst>
              <a:path w="4284268" h="1404000">
                <a:moveTo>
                  <a:pt x="0" y="0"/>
                </a:moveTo>
                <a:lnTo>
                  <a:pt x="4284268" y="0"/>
                </a:lnTo>
                <a:lnTo>
                  <a:pt x="3473668" y="1404000"/>
                </a:lnTo>
                <a:lnTo>
                  <a:pt x="0" y="140400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4" name="矩形 7"/>
          <p:cNvSpPr/>
          <p:nvPr/>
        </p:nvSpPr>
        <p:spPr>
          <a:xfrm>
            <a:off x="33377" y="2702728"/>
            <a:ext cx="7958891" cy="848866"/>
          </a:xfrm>
          <a:custGeom>
            <a:avLst/>
            <a:gdLst/>
            <a:ahLst/>
            <a:cxnLst/>
            <a:rect l="l" t="t" r="r" b="b"/>
            <a:pathLst>
              <a:path w="7959928" h="2268000">
                <a:moveTo>
                  <a:pt x="0" y="0"/>
                </a:moveTo>
                <a:lnTo>
                  <a:pt x="7959928" y="0"/>
                </a:lnTo>
                <a:lnTo>
                  <a:pt x="6650498" y="2268000"/>
                </a:lnTo>
                <a:lnTo>
                  <a:pt x="0" y="2268000"/>
                </a:lnTo>
                <a:close/>
              </a:path>
            </a:pathLst>
          </a:custGeom>
          <a:solidFill>
            <a:srgbClr val="0763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6" name="TextBox 10"/>
          <p:cNvSpPr txBox="1"/>
          <p:nvPr/>
        </p:nvSpPr>
        <p:spPr>
          <a:xfrm>
            <a:off x="812522" y="2820925"/>
            <a:ext cx="5736431" cy="646331"/>
          </a:xfrm>
          <a:prstGeom prst="rect">
            <a:avLst/>
          </a:prstGeom>
          <a:noFill/>
        </p:spPr>
        <p:txBody>
          <a:bodyPr wrap="square" rtlCol="0">
            <a:spAutoFit/>
          </a:bodyPr>
          <a:lstStyle/>
          <a:p>
            <a:pPr algn="ctr">
              <a:defRPr/>
            </a:pPr>
            <a:r>
              <a:rPr lang="zh-CN" altLang="en-US" sz="3600" dirty="0">
                <a:solidFill>
                  <a:srgbClr val="FFFFFF"/>
                </a:solidFill>
                <a:latin typeface="Arial" panose="020B0604020202020204" pitchFamily="34" charset="0"/>
                <a:ea typeface="微软雅黑" panose="020B0503020204020204" pitchFamily="34" charset="-122"/>
                <a:cs typeface="Arial" panose="020B0604020202020204" pitchFamily="34" charset="0"/>
              </a:rPr>
              <a:t>谢谢！</a:t>
            </a:r>
          </a:p>
        </p:txBody>
      </p:sp>
      <p:sp>
        <p:nvSpPr>
          <p:cNvPr id="12" name="矩形 20"/>
          <p:cNvSpPr/>
          <p:nvPr/>
        </p:nvSpPr>
        <p:spPr>
          <a:xfrm>
            <a:off x="8250676" y="1642547"/>
            <a:ext cx="446999" cy="738096"/>
          </a:xfrm>
          <a:custGeom>
            <a:avLst/>
            <a:gdLst/>
            <a:ahLst/>
            <a:cxnLst/>
            <a:rect l="l" t="t" r="r" b="b"/>
            <a:pathLst>
              <a:path w="447057" h="738192">
                <a:moveTo>
                  <a:pt x="77961" y="0"/>
                </a:moveTo>
                <a:lnTo>
                  <a:pt x="447057" y="369096"/>
                </a:lnTo>
                <a:lnTo>
                  <a:pt x="77961" y="738192"/>
                </a:lnTo>
                <a:lnTo>
                  <a:pt x="0" y="660231"/>
                </a:lnTo>
                <a:lnTo>
                  <a:pt x="293910" y="366322"/>
                </a:lnTo>
                <a:lnTo>
                  <a:pt x="2775" y="7518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a:solidFill>
                <a:srgbClr val="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7" name="矩形 6">
            <a:extLst>
              <a:ext uri="{FF2B5EF4-FFF2-40B4-BE49-F238E27FC236}">
                <a16:creationId xmlns:a16="http://schemas.microsoft.com/office/drawing/2014/main" id="{1779D0ED-6512-4708-A3C2-1DD011B7758A}"/>
              </a:ext>
            </a:extLst>
          </p:cNvPr>
          <p:cNvSpPr/>
          <p:nvPr/>
        </p:nvSpPr>
        <p:spPr>
          <a:xfrm>
            <a:off x="595" y="4513803"/>
            <a:ext cx="9142810" cy="915447"/>
          </a:xfrm>
          <a:prstGeom prst="rect">
            <a:avLst/>
          </a:prstGeom>
          <a:solidFill>
            <a:srgbClr val="0763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zh-CN" b="1" dirty="0">
                <a:solidFill>
                  <a:srgbClr val="FFFFFF"/>
                </a:solidFill>
                <a:latin typeface="Arial" panose="020B0604020202020204"/>
                <a:ea typeface="微软雅黑" panose="020B0503020204020204" pitchFamily="34" charset="-122"/>
              </a:rPr>
              <a:t>2022</a:t>
            </a:r>
            <a:r>
              <a:rPr lang="zh-CN" altLang="en-US" b="1" dirty="0">
                <a:solidFill>
                  <a:srgbClr val="FFFFFF"/>
                </a:solidFill>
                <a:latin typeface="Arial" panose="020B0604020202020204"/>
                <a:ea typeface="微软雅黑" panose="020B0503020204020204" pitchFamily="34" charset="-122"/>
              </a:rPr>
              <a:t>年</a:t>
            </a:r>
            <a:r>
              <a:rPr lang="en-US" altLang="zh-CN" b="1" dirty="0">
                <a:solidFill>
                  <a:srgbClr val="FFFFFF"/>
                </a:solidFill>
                <a:latin typeface="Arial" panose="020B0604020202020204"/>
                <a:ea typeface="微软雅黑" panose="020B0503020204020204" pitchFamily="34" charset="-122"/>
              </a:rPr>
              <a:t>5</a:t>
            </a:r>
            <a:r>
              <a:rPr lang="zh-CN" altLang="en-US" b="1" dirty="0">
                <a:solidFill>
                  <a:srgbClr val="FFFFFF"/>
                </a:solidFill>
                <a:latin typeface="Arial" panose="020B0604020202020204"/>
                <a:ea typeface="微软雅黑" panose="020B0503020204020204" pitchFamily="34" charset="-122"/>
              </a:rPr>
              <a:t>月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108084" y="1345332"/>
            <a:ext cx="7954438" cy="3600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200" dirty="0">
                <a:latin typeface="Times New Roman" panose="02020603050405020304" pitchFamily="18" charset="0"/>
                <a:ea typeface="+mj-ea"/>
                <a:cs typeface="Times New Roman" panose="02020603050405020304" pitchFamily="18" charset="0"/>
              </a:rPr>
              <a:t>优化营商环境是当前我国全面深化改革、建设开放型经济新体制、促进经济高质量发展的重要举措。</a:t>
            </a:r>
            <a:endParaRPr lang="en-US" altLang="zh-CN" sz="2200" dirty="0">
              <a:latin typeface="Times New Roman" panose="02020603050405020304" pitchFamily="18" charset="0"/>
              <a:ea typeface="+mj-ea"/>
              <a:cs typeface="Times New Roman" panose="02020603050405020304" pitchFamily="18" charset="0"/>
            </a:endParaRPr>
          </a:p>
          <a:p>
            <a:pPr marL="0" indent="0">
              <a:lnSpc>
                <a:spcPts val="4000"/>
              </a:lnSpc>
              <a:spcBef>
                <a:spcPts val="0"/>
              </a:spcBef>
              <a:spcAft>
                <a:spcPts val="1200"/>
              </a:spcAft>
              <a:buNone/>
            </a:pPr>
            <a:r>
              <a:rPr lang="zh-CN" altLang="en-US" sz="2200" dirty="0">
                <a:latin typeface="Times New Roman" panose="02020603050405020304" pitchFamily="18" charset="0"/>
                <a:ea typeface="+mj-ea"/>
                <a:cs typeface="Times New Roman" panose="02020603050405020304" pitchFamily="18" charset="0"/>
              </a:rPr>
              <a:t>公路行业是我国最早全面开放市场、最先实行招标投标制度的行业之一，</a:t>
            </a:r>
            <a:r>
              <a:rPr lang="en-US" altLang="zh-CN" sz="2200" b="1" dirty="0">
                <a:solidFill>
                  <a:srgbClr val="0000FF"/>
                </a:solidFill>
                <a:latin typeface="Times New Roman" panose="02020603050405020304" pitchFamily="18" charset="0"/>
                <a:ea typeface="+mj-ea"/>
                <a:cs typeface="Times New Roman" panose="02020603050405020304" pitchFamily="18" charset="0"/>
              </a:rPr>
              <a:t>2003</a:t>
            </a:r>
            <a:r>
              <a:rPr lang="zh-CN" altLang="en-US" sz="2200" b="1" dirty="0">
                <a:solidFill>
                  <a:srgbClr val="0000FF"/>
                </a:solidFill>
                <a:latin typeface="Times New Roman" panose="02020603050405020304" pitchFamily="18" charset="0"/>
                <a:ea typeface="+mj-ea"/>
                <a:cs typeface="Times New Roman" panose="02020603050405020304" pitchFamily="18" charset="0"/>
              </a:rPr>
              <a:t>年</a:t>
            </a:r>
            <a:r>
              <a:rPr lang="zh-CN" altLang="en-US" sz="2200" dirty="0">
                <a:latin typeface="Times New Roman" panose="02020603050405020304" pitchFamily="18" charset="0"/>
                <a:ea typeface="+mj-ea"/>
                <a:cs typeface="Times New Roman" panose="02020603050405020304" pitchFamily="18" charset="0"/>
              </a:rPr>
              <a:t>，原交通部颁布实施</a:t>
            </a:r>
            <a:r>
              <a:rPr lang="en-US" altLang="zh-CN" sz="2200" b="1" dirty="0">
                <a:solidFill>
                  <a:srgbClr val="0000FF"/>
                </a:solidFill>
                <a:latin typeface="Times New Roman" panose="02020603050405020304" pitchFamily="18" charset="0"/>
                <a:ea typeface="+mj-ea"/>
                <a:cs typeface="Times New Roman" panose="02020603050405020304" pitchFamily="18" charset="0"/>
              </a:rPr>
              <a:t>《</a:t>
            </a:r>
            <a:r>
              <a:rPr lang="zh-CN" altLang="en-US" sz="2200" b="1" dirty="0">
                <a:solidFill>
                  <a:srgbClr val="0000FF"/>
                </a:solidFill>
                <a:latin typeface="Times New Roman" panose="02020603050405020304" pitchFamily="18" charset="0"/>
                <a:ea typeface="+mj-ea"/>
                <a:cs typeface="Times New Roman" panose="02020603050405020304" pitchFamily="18" charset="0"/>
              </a:rPr>
              <a:t>公路养护工程施工招标投标管理暂行规定</a:t>
            </a:r>
            <a:r>
              <a:rPr lang="en-US" altLang="zh-CN" sz="2200" b="1" dirty="0">
                <a:solidFill>
                  <a:srgbClr val="0000FF"/>
                </a:solidFill>
                <a:latin typeface="Times New Roman" panose="02020603050405020304" pitchFamily="18" charset="0"/>
                <a:ea typeface="+mj-ea"/>
                <a:cs typeface="Times New Roman" panose="02020603050405020304" pitchFamily="18" charset="0"/>
              </a:rPr>
              <a:t>》</a:t>
            </a:r>
            <a:r>
              <a:rPr lang="zh-CN" altLang="en-US" sz="2200" dirty="0">
                <a:latin typeface="Times New Roman" panose="02020603050405020304" pitchFamily="18" charset="0"/>
                <a:ea typeface="+mj-ea"/>
                <a:cs typeface="Times New Roman" panose="02020603050405020304" pitchFamily="18" charset="0"/>
              </a:rPr>
              <a:t>，对加强公路养护工程施工招标投标管理，规范公路养护工程施工招投标活动发挥了积极作用。</a:t>
            </a:r>
            <a:endParaRPr lang="en-US" altLang="zh-CN" sz="2200" dirty="0">
              <a:latin typeface="Times New Roman" panose="02020603050405020304" pitchFamily="18" charset="0"/>
              <a:ea typeface="+mj-ea"/>
              <a:cs typeface="Times New Roman" panose="02020603050405020304" pitchFamily="18" charset="0"/>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
        <p:nvSpPr>
          <p:cNvPr id="15" name="矩形 14">
            <a:extLst>
              <a:ext uri="{FF2B5EF4-FFF2-40B4-BE49-F238E27FC236}">
                <a16:creationId xmlns:a16="http://schemas.microsoft.com/office/drawing/2014/main" id="{6319A1EB-4FE3-48A8-88CB-E95AC0245D1E}"/>
              </a:ext>
            </a:extLst>
          </p:cNvPr>
          <p:cNvSpPr>
            <a:spLocks noChangeArrowheads="1"/>
          </p:cNvSpPr>
          <p:nvPr/>
        </p:nvSpPr>
        <p:spPr bwMode="auto">
          <a:xfrm>
            <a:off x="194595" y="1126153"/>
            <a:ext cx="737132" cy="3863387"/>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高度重视优化营商环境</a:t>
            </a:r>
          </a:p>
        </p:txBody>
      </p:sp>
    </p:spTree>
    <p:extLst>
      <p:ext uri="{BB962C8B-B14F-4D97-AF65-F5344CB8AC3E}">
        <p14:creationId xmlns:p14="http://schemas.microsoft.com/office/powerpoint/2010/main" val="185289324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016009" y="874034"/>
            <a:ext cx="7933396" cy="411550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3800"/>
              </a:lnSpc>
              <a:spcBef>
                <a:spcPts val="0"/>
              </a:spcBef>
              <a:spcAft>
                <a:spcPts val="1200"/>
              </a:spcAft>
              <a:buNone/>
            </a:pPr>
            <a:r>
              <a:rPr lang="zh-CN" altLang="en-US" sz="2000" dirty="0">
                <a:latin typeface="+mn-ea"/>
              </a:rPr>
              <a:t>但随着我国经济社会发展，公路养护工程招标投标活动的外部环境和内在要素发生重大变化，市场竞争不充分不平衡的矛盾日益凸显，与市场化、法治化、国际化的营商环境要求存在一定差距。</a:t>
            </a:r>
            <a:endParaRPr lang="en-US" altLang="zh-CN" sz="2000" dirty="0">
              <a:latin typeface="+mn-ea"/>
            </a:endParaRPr>
          </a:p>
          <a:p>
            <a:pPr marL="0" indent="0">
              <a:lnSpc>
                <a:spcPts val="3800"/>
              </a:lnSpc>
              <a:spcBef>
                <a:spcPts val="0"/>
              </a:spcBef>
              <a:spcAft>
                <a:spcPts val="1200"/>
              </a:spcAft>
              <a:buNone/>
            </a:pPr>
            <a:r>
              <a:rPr lang="zh-CN" altLang="en-US" sz="2000" dirty="0">
                <a:latin typeface="+mn-ea"/>
              </a:rPr>
              <a:t>各级交通运输主管部门要高度</a:t>
            </a:r>
            <a:r>
              <a:rPr lang="zh-CN" altLang="en-US" sz="2000" b="1" dirty="0">
                <a:solidFill>
                  <a:srgbClr val="0000FF"/>
                </a:solidFill>
                <a:latin typeface="Arial"/>
                <a:ea typeface="微软雅黑"/>
                <a:cs typeface="+mn-ea"/>
              </a:rPr>
              <a:t>重视优化营商环境</a:t>
            </a:r>
            <a:r>
              <a:rPr lang="zh-CN" altLang="en-US" sz="2000" dirty="0">
                <a:latin typeface="+mn-ea"/>
              </a:rPr>
              <a:t>工作，查找公路养护工程招标投标活动中存在的各类不</a:t>
            </a:r>
            <a:r>
              <a:rPr lang="zh-CN" altLang="en-US" sz="2000" b="1" dirty="0">
                <a:solidFill>
                  <a:srgbClr val="0000FF"/>
                </a:solidFill>
                <a:latin typeface="Arial"/>
                <a:ea typeface="微软雅黑"/>
                <a:cs typeface="+mn-ea"/>
              </a:rPr>
              <a:t>合理限制</a:t>
            </a:r>
            <a:r>
              <a:rPr lang="zh-CN" altLang="en-US" sz="2000" dirty="0">
                <a:latin typeface="+mn-ea"/>
              </a:rPr>
              <a:t>和</a:t>
            </a:r>
            <a:r>
              <a:rPr lang="zh-CN" altLang="en-US" sz="2000" b="1" dirty="0">
                <a:solidFill>
                  <a:srgbClr val="0000FF"/>
                </a:solidFill>
                <a:latin typeface="Arial"/>
                <a:ea typeface="微软雅黑"/>
                <a:cs typeface="+mn-ea"/>
              </a:rPr>
              <a:t>市场壁垒</a:t>
            </a:r>
            <a:r>
              <a:rPr lang="zh-CN" altLang="en-US" sz="2000" dirty="0">
                <a:latin typeface="+mn-ea"/>
              </a:rPr>
              <a:t>，深入分析原因，通过健全制度、完善机制、强化监督等措施，扎实</a:t>
            </a:r>
            <a:r>
              <a:rPr lang="zh-CN" altLang="en-US" sz="2000" b="1" dirty="0">
                <a:solidFill>
                  <a:srgbClr val="0000FF"/>
                </a:solidFill>
                <a:latin typeface="+mn-ea"/>
              </a:rPr>
              <a:t>推进</a:t>
            </a:r>
            <a:r>
              <a:rPr lang="zh-CN" altLang="en-US" sz="2000" b="1" dirty="0">
                <a:solidFill>
                  <a:srgbClr val="0000FF"/>
                </a:solidFill>
                <a:latin typeface="Arial"/>
                <a:ea typeface="微软雅黑"/>
                <a:cs typeface="+mn-ea"/>
              </a:rPr>
              <a:t>公路养护市场化水平</a:t>
            </a:r>
            <a:r>
              <a:rPr lang="zh-CN" altLang="en-US" sz="2000" b="1" dirty="0">
                <a:solidFill>
                  <a:srgbClr val="0000FF"/>
                </a:solidFill>
                <a:latin typeface="+mn-ea"/>
              </a:rPr>
              <a:t>，规范</a:t>
            </a:r>
            <a:r>
              <a:rPr lang="zh-CN" altLang="en-US" sz="2000" b="1" dirty="0">
                <a:solidFill>
                  <a:srgbClr val="0000FF"/>
                </a:solidFill>
                <a:latin typeface="Arial"/>
                <a:ea typeface="微软雅黑"/>
                <a:cs typeface="+mn-ea"/>
              </a:rPr>
              <a:t>公路养护工程招标投标</a:t>
            </a:r>
            <a:r>
              <a:rPr lang="zh-CN" altLang="en-US" sz="2000" b="1" dirty="0">
                <a:solidFill>
                  <a:srgbClr val="0000FF"/>
                </a:solidFill>
                <a:latin typeface="+mn-ea"/>
              </a:rPr>
              <a:t>行为，优化养护工程</a:t>
            </a:r>
            <a:r>
              <a:rPr lang="zh-CN" altLang="en-US" sz="2000" b="1" dirty="0">
                <a:solidFill>
                  <a:srgbClr val="0000FF"/>
                </a:solidFill>
                <a:latin typeface="Arial"/>
                <a:ea typeface="微软雅黑"/>
                <a:cs typeface="+mn-ea"/>
              </a:rPr>
              <a:t>项目管理</a:t>
            </a:r>
            <a:r>
              <a:rPr lang="zh-CN" altLang="en-US" sz="2000" b="1" dirty="0">
                <a:solidFill>
                  <a:srgbClr val="0000FF"/>
                </a:solidFill>
                <a:latin typeface="+mn-ea"/>
              </a:rPr>
              <a:t>，推动公路养护</a:t>
            </a:r>
            <a:r>
              <a:rPr lang="zh-CN" altLang="en-US" sz="2000" b="1" dirty="0">
                <a:solidFill>
                  <a:srgbClr val="0000FF"/>
                </a:solidFill>
                <a:latin typeface="Arial"/>
                <a:ea typeface="微软雅黑"/>
                <a:cs typeface="+mn-ea"/>
              </a:rPr>
              <a:t>高质量发展。</a:t>
            </a:r>
            <a:endParaRPr lang="en-US" altLang="zh-CN" sz="2000" b="1" dirty="0">
              <a:solidFill>
                <a:srgbClr val="0000FF"/>
              </a:solidFill>
              <a:latin typeface="Arial"/>
              <a:ea typeface="微软雅黑"/>
              <a:cs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6" name="矩形 5">
            <a:extLst>
              <a:ext uri="{FF2B5EF4-FFF2-40B4-BE49-F238E27FC236}">
                <a16:creationId xmlns:a16="http://schemas.microsoft.com/office/drawing/2014/main" id="{2F4C0A26-F99F-4CF9-AD53-EACA50BD59AF}"/>
              </a:ext>
            </a:extLst>
          </p:cNvPr>
          <p:cNvSpPr>
            <a:spLocks noChangeArrowheads="1"/>
          </p:cNvSpPr>
          <p:nvPr/>
        </p:nvSpPr>
        <p:spPr bwMode="auto">
          <a:xfrm>
            <a:off x="194595" y="1126153"/>
            <a:ext cx="737132" cy="3863387"/>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高度重视优化营商环境</a:t>
            </a:r>
          </a:p>
        </p:txBody>
      </p:sp>
    </p:spTree>
    <p:extLst>
      <p:ext uri="{BB962C8B-B14F-4D97-AF65-F5344CB8AC3E}">
        <p14:creationId xmlns:p14="http://schemas.microsoft.com/office/powerpoint/2010/main" val="128377780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图片 1">
            <a:extLst>
              <a:ext uri="{FF2B5EF4-FFF2-40B4-BE49-F238E27FC236}">
                <a16:creationId xmlns:a16="http://schemas.microsoft.com/office/drawing/2014/main" id="{21AE2E29-96B1-48E1-8700-2CA246616F82}"/>
              </a:ext>
            </a:extLst>
          </p:cNvPr>
          <p:cNvPicPr>
            <a:picLocks noChangeAspect="1"/>
          </p:cNvPicPr>
          <p:nvPr/>
        </p:nvPicPr>
        <p:blipFill>
          <a:blip r:embed="rId4"/>
          <a:stretch>
            <a:fillRect/>
          </a:stretch>
        </p:blipFill>
        <p:spPr>
          <a:xfrm>
            <a:off x="-8467" y="770189"/>
            <a:ext cx="1136708" cy="4565255"/>
          </a:xfrm>
          <a:prstGeom prst="rect">
            <a:avLst/>
          </a:prstGeom>
        </p:spPr>
      </p:pic>
      <p:sp>
        <p:nvSpPr>
          <p:cNvPr id="8" name="任意多边形 4">
            <a:extLst>
              <a:ext uri="{FF2B5EF4-FFF2-40B4-BE49-F238E27FC236}">
                <a16:creationId xmlns:a16="http://schemas.microsoft.com/office/drawing/2014/main" id="{6C45187D-4F4B-42C3-8B45-4E2BD60E1391}"/>
              </a:ext>
            </a:extLst>
          </p:cNvPr>
          <p:cNvSpPr/>
          <p:nvPr/>
        </p:nvSpPr>
        <p:spPr>
          <a:xfrm>
            <a:off x="2021797" y="2779622"/>
            <a:ext cx="6510643" cy="529640"/>
          </a:xfrm>
          <a:custGeom>
            <a:avLst/>
            <a:gdLst>
              <a:gd name="connsiteX0" fmla="*/ 0 w 4245928"/>
              <a:gd name="connsiteY0" fmla="*/ 0 h 665176"/>
              <a:gd name="connsiteX1" fmla="*/ 4245928 w 4245928"/>
              <a:gd name="connsiteY1" fmla="*/ 0 h 665176"/>
              <a:gd name="connsiteX2" fmla="*/ 4245928 w 4245928"/>
              <a:gd name="connsiteY2" fmla="*/ 665176 h 665176"/>
              <a:gd name="connsiteX3" fmla="*/ 0 w 4245928"/>
              <a:gd name="connsiteY3" fmla="*/ 665176 h 665176"/>
              <a:gd name="connsiteX4" fmla="*/ 0 w 4245928"/>
              <a:gd name="connsiteY4" fmla="*/ 0 h 665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45928" h="665176">
                <a:moveTo>
                  <a:pt x="0" y="0"/>
                </a:moveTo>
                <a:lnTo>
                  <a:pt x="4245928" y="0"/>
                </a:lnTo>
                <a:lnTo>
                  <a:pt x="4245928" y="665176"/>
                </a:lnTo>
                <a:lnTo>
                  <a:pt x="0" y="665176"/>
                </a:lnTo>
                <a:lnTo>
                  <a:pt x="0" y="0"/>
                </a:lnTo>
                <a:close/>
              </a:path>
            </a:pathLst>
          </a:custGeom>
          <a:solidFill>
            <a:srgbClr val="0070C0"/>
          </a:solidFill>
        </p:spPr>
        <p:style>
          <a:lnRef idx="1">
            <a:schemeClr val="accent4"/>
          </a:lnRef>
          <a:fillRef idx="3">
            <a:schemeClr val="accent4"/>
          </a:fillRef>
          <a:effectRef idx="2">
            <a:schemeClr val="accent4"/>
          </a:effectRef>
          <a:fontRef idx="minor">
            <a:schemeClr val="lt1"/>
          </a:fontRef>
        </p:style>
        <p:txBody>
          <a:bodyPr lIns="527984" tIns="71120" rIns="71120" bIns="71120" spcCol="1270" anchor="ctr"/>
          <a:lstStyle/>
          <a:p>
            <a:pPr defTabSz="1244600">
              <a:lnSpc>
                <a:spcPct val="90000"/>
              </a:lnSpc>
              <a:spcAft>
                <a:spcPct val="35000"/>
              </a:spcAft>
              <a:defRPr/>
            </a:pPr>
            <a:r>
              <a:rPr lang="zh-CN" altLang="en-US" sz="2600" b="1" kern="0" dirty="0">
                <a:solidFill>
                  <a:sysClr val="window" lastClr="FFFFFF"/>
                </a:solidFill>
                <a:latin typeface="黑体" panose="02010609060101010101" pitchFamily="49" charset="-122"/>
                <a:ea typeface="黑体" panose="02010609060101010101" pitchFamily="49" charset="-122"/>
                <a:sym typeface="+mn-ea"/>
              </a:rPr>
              <a:t>进一步规范公路养护工程招标投标活动</a:t>
            </a:r>
          </a:p>
        </p:txBody>
      </p:sp>
      <p:sp>
        <p:nvSpPr>
          <p:cNvPr id="10" name="椭圆 9">
            <a:extLst>
              <a:ext uri="{FF2B5EF4-FFF2-40B4-BE49-F238E27FC236}">
                <a16:creationId xmlns:a16="http://schemas.microsoft.com/office/drawing/2014/main" id="{044A8A07-06DC-432F-8771-E687C5F5782F}"/>
              </a:ext>
            </a:extLst>
          </p:cNvPr>
          <p:cNvSpPr/>
          <p:nvPr/>
        </p:nvSpPr>
        <p:spPr>
          <a:xfrm>
            <a:off x="1521218" y="2658944"/>
            <a:ext cx="728620" cy="702612"/>
          </a:xfrm>
          <a:prstGeom prst="ellipse">
            <a:avLst/>
          </a:prstGeom>
        </p:spPr>
        <p:style>
          <a:lnRef idx="3">
            <a:schemeClr val="lt1"/>
          </a:lnRef>
          <a:fillRef idx="1">
            <a:schemeClr val="accent2"/>
          </a:fillRef>
          <a:effectRef idx="1">
            <a:schemeClr val="accent2"/>
          </a:effectRef>
          <a:fontRef idx="minor">
            <a:schemeClr val="lt1"/>
          </a:fontRef>
        </p:style>
        <p:txBody>
          <a:bodyPr/>
          <a:lstStyle/>
          <a:p>
            <a:endParaRPr lang="zh-CN" altLang="en-US" sz="2600" dirty="0"/>
          </a:p>
        </p:txBody>
      </p:sp>
      <p:sp>
        <p:nvSpPr>
          <p:cNvPr id="11" name="文本框 10">
            <a:extLst>
              <a:ext uri="{FF2B5EF4-FFF2-40B4-BE49-F238E27FC236}">
                <a16:creationId xmlns:a16="http://schemas.microsoft.com/office/drawing/2014/main" id="{9B979D57-4C36-4A45-8202-189845C807C5}"/>
              </a:ext>
            </a:extLst>
          </p:cNvPr>
          <p:cNvSpPr txBox="1"/>
          <p:nvPr/>
        </p:nvSpPr>
        <p:spPr>
          <a:xfrm>
            <a:off x="1647626" y="2649319"/>
            <a:ext cx="582963" cy="621773"/>
          </a:xfrm>
          <a:prstGeom prst="rect">
            <a:avLst/>
          </a:prstGeom>
        </p:spPr>
        <p:txBody>
          <a:bodyPr wrap="square" rtlCol="0">
            <a:spAutoFit/>
          </a:bodyPr>
          <a:lstStyle/>
          <a:p>
            <a:pPr marL="0" indent="0" algn="just">
              <a:lnSpc>
                <a:spcPct val="150000"/>
              </a:lnSpc>
              <a:spcBef>
                <a:spcPts val="0"/>
              </a:spcBef>
              <a:buNone/>
            </a:pPr>
            <a:r>
              <a:rPr lang="zh-CN" altLang="en-US" sz="2600" b="1" dirty="0">
                <a:solidFill>
                  <a:schemeClr val="bg1"/>
                </a:solidFill>
                <a:latin typeface="微软雅黑" panose="020B0503020204020204" pitchFamily="34" charset="-122"/>
                <a:ea typeface="微软雅黑" panose="020B0503020204020204" pitchFamily="34" charset="-122"/>
              </a:rPr>
              <a:t>二</a:t>
            </a:r>
          </a:p>
        </p:txBody>
      </p:sp>
      <p:sp>
        <p:nvSpPr>
          <p:cNvPr id="25" name="标题 1">
            <a:extLst>
              <a:ext uri="{FF2B5EF4-FFF2-40B4-BE49-F238E27FC236}">
                <a16:creationId xmlns:a16="http://schemas.microsoft.com/office/drawing/2014/main" id="{9DC7D9FF-DED6-48BB-B959-47C24EBB1952}"/>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dirty="0"/>
              <a:t>《</a:t>
            </a:r>
            <a:r>
              <a:rPr lang="zh-CN" altLang="en-US" sz="2000" dirty="0"/>
              <a:t>关于做好公路养护工程招标投标工作进一步推动优化营商环境政策落实的通知</a:t>
            </a:r>
            <a:r>
              <a:rPr lang="en-US" altLang="zh-CN" sz="2000" dirty="0"/>
              <a:t>》</a:t>
            </a:r>
            <a:endParaRPr lang="zh-CN" altLang="en-US" sz="2000" dirty="0"/>
          </a:p>
        </p:txBody>
      </p:sp>
    </p:spTree>
    <p:extLst>
      <p:ext uri="{BB962C8B-B14F-4D97-AF65-F5344CB8AC3E}">
        <p14:creationId xmlns:p14="http://schemas.microsoft.com/office/powerpoint/2010/main" val="263951836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45" name="Content Placeholder 2">
            <a:extLst>
              <a:ext uri="{FF2B5EF4-FFF2-40B4-BE49-F238E27FC236}">
                <a16:creationId xmlns:a16="http://schemas.microsoft.com/office/drawing/2014/main" id="{9B0424AB-B176-475E-8E97-5032808AF4E7}"/>
              </a:ext>
            </a:extLst>
          </p:cNvPr>
          <p:cNvSpPr txBox="1">
            <a:spLocks/>
          </p:cNvSpPr>
          <p:nvPr/>
        </p:nvSpPr>
        <p:spPr bwMode="auto">
          <a:xfrm>
            <a:off x="2297750" y="962511"/>
            <a:ext cx="2160240"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ea typeface="微软雅黑"/>
                <a:cs typeface="+mn-ea"/>
                <a:sym typeface="+mn-lt"/>
              </a:rPr>
              <a:t>促进公路养护市场公平竞争</a:t>
            </a:r>
          </a:p>
        </p:txBody>
      </p:sp>
      <p:grpSp>
        <p:nvGrpSpPr>
          <p:cNvPr id="46" name="Group 1338">
            <a:extLst>
              <a:ext uri="{FF2B5EF4-FFF2-40B4-BE49-F238E27FC236}">
                <a16:creationId xmlns:a16="http://schemas.microsoft.com/office/drawing/2014/main" id="{9B78B55F-07AA-490A-BE37-3B2DC01D89CD}"/>
              </a:ext>
            </a:extLst>
          </p:cNvPr>
          <p:cNvGrpSpPr/>
          <p:nvPr/>
        </p:nvGrpSpPr>
        <p:grpSpPr>
          <a:xfrm>
            <a:off x="1601004" y="1082642"/>
            <a:ext cx="559901" cy="559901"/>
            <a:chOff x="0" y="0"/>
            <a:chExt cx="1243363" cy="1243363"/>
          </a:xfrm>
        </p:grpSpPr>
        <p:sp>
          <p:nvSpPr>
            <p:cNvPr id="47" name="Shape 1336">
              <a:extLst>
                <a:ext uri="{FF2B5EF4-FFF2-40B4-BE49-F238E27FC236}">
                  <a16:creationId xmlns:a16="http://schemas.microsoft.com/office/drawing/2014/main" id="{4A9F4049-938C-48FA-AA80-A2C937940A9E}"/>
                </a:ext>
              </a:extLst>
            </p:cNvPr>
            <p:cNvSpPr/>
            <p:nvPr/>
          </p:nvSpPr>
          <p:spPr>
            <a:xfrm>
              <a:off x="0" y="0"/>
              <a:ext cx="1243364" cy="1243364"/>
            </a:xfrm>
            <a:prstGeom prst="rect">
              <a:avLst/>
            </a:prstGeom>
            <a:solidFill>
              <a:schemeClr val="accent3"/>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Shape 1337">
              <a:extLst>
                <a:ext uri="{FF2B5EF4-FFF2-40B4-BE49-F238E27FC236}">
                  <a16:creationId xmlns:a16="http://schemas.microsoft.com/office/drawing/2014/main" id="{DF826431-8121-41A4-954D-F46A6C61EFE2}"/>
                </a:ext>
              </a:extLst>
            </p:cNvPr>
            <p:cNvSpPr/>
            <p:nvPr/>
          </p:nvSpPr>
          <p:spPr>
            <a:xfrm>
              <a:off x="384508" y="384509"/>
              <a:ext cx="474347" cy="474346"/>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9" name="Group 1350">
            <a:extLst>
              <a:ext uri="{FF2B5EF4-FFF2-40B4-BE49-F238E27FC236}">
                <a16:creationId xmlns:a16="http://schemas.microsoft.com/office/drawing/2014/main" id="{91BC0793-DA5E-41C2-AC9A-51BD06A0424C}"/>
              </a:ext>
            </a:extLst>
          </p:cNvPr>
          <p:cNvGrpSpPr/>
          <p:nvPr/>
        </p:nvGrpSpPr>
        <p:grpSpPr>
          <a:xfrm>
            <a:off x="1601003" y="2237966"/>
            <a:ext cx="559901" cy="559901"/>
            <a:chOff x="0" y="0"/>
            <a:chExt cx="1243363" cy="1243363"/>
          </a:xfrm>
        </p:grpSpPr>
        <p:sp>
          <p:nvSpPr>
            <p:cNvPr id="50" name="Shape 1348">
              <a:extLst>
                <a:ext uri="{FF2B5EF4-FFF2-40B4-BE49-F238E27FC236}">
                  <a16:creationId xmlns:a16="http://schemas.microsoft.com/office/drawing/2014/main" id="{59E1FE6C-F44E-4E87-BE7A-A55D49B9168E}"/>
                </a:ext>
              </a:extLst>
            </p:cNvPr>
            <p:cNvSpPr/>
            <p:nvPr/>
          </p:nvSpPr>
          <p:spPr>
            <a:xfrm>
              <a:off x="0" y="0"/>
              <a:ext cx="1243364" cy="1243364"/>
            </a:xfrm>
            <a:prstGeom prst="rect">
              <a:avLst/>
            </a:prstGeom>
            <a:solidFill>
              <a:schemeClr val="accent2"/>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1" name="Shape 1349">
              <a:extLst>
                <a:ext uri="{FF2B5EF4-FFF2-40B4-BE49-F238E27FC236}">
                  <a16:creationId xmlns:a16="http://schemas.microsoft.com/office/drawing/2014/main" id="{A6783C18-7553-4CB7-A24F-E55264D4E1CE}"/>
                </a:ext>
              </a:extLst>
            </p:cNvPr>
            <p:cNvSpPr/>
            <p:nvPr/>
          </p:nvSpPr>
          <p:spPr>
            <a:xfrm>
              <a:off x="351222" y="393269"/>
              <a:ext cx="540919" cy="499310"/>
            </a:xfrm>
            <a:custGeom>
              <a:avLst/>
              <a:gdLst/>
              <a:ahLst/>
              <a:cxnLst>
                <a:cxn ang="0">
                  <a:pos x="wd2" y="hd2"/>
                </a:cxn>
                <a:cxn ang="5400000">
                  <a:pos x="wd2" y="hd2"/>
                </a:cxn>
                <a:cxn ang="10800000">
                  <a:pos x="wd2" y="hd2"/>
                </a:cxn>
                <a:cxn ang="16200000">
                  <a:pos x="wd2" y="hd2"/>
                </a:cxn>
              </a:cxnLst>
              <a:rect l="0" t="0" r="r" b="b"/>
              <a:pathLst>
                <a:path w="21600" h="21600" extrusionOk="0">
                  <a:moveTo>
                    <a:pt x="19692" y="12333"/>
                  </a:moveTo>
                  <a:cubicBezTo>
                    <a:pt x="19528" y="12511"/>
                    <a:pt x="19333" y="12600"/>
                    <a:pt x="19107" y="12600"/>
                  </a:cubicBezTo>
                  <a:cubicBezTo>
                    <a:pt x="18882" y="12600"/>
                    <a:pt x="18688" y="12511"/>
                    <a:pt x="18524" y="12333"/>
                  </a:cubicBezTo>
                  <a:cubicBezTo>
                    <a:pt x="18360" y="12155"/>
                    <a:pt x="18277" y="11944"/>
                    <a:pt x="18277" y="11700"/>
                  </a:cubicBezTo>
                  <a:cubicBezTo>
                    <a:pt x="18277" y="11456"/>
                    <a:pt x="18360" y="11245"/>
                    <a:pt x="18524" y="11067"/>
                  </a:cubicBezTo>
                  <a:cubicBezTo>
                    <a:pt x="18688" y="10889"/>
                    <a:pt x="18882" y="10800"/>
                    <a:pt x="19107" y="10800"/>
                  </a:cubicBezTo>
                  <a:cubicBezTo>
                    <a:pt x="19333" y="10800"/>
                    <a:pt x="19528" y="10889"/>
                    <a:pt x="19692" y="11067"/>
                  </a:cubicBezTo>
                  <a:cubicBezTo>
                    <a:pt x="19857" y="11245"/>
                    <a:pt x="19938" y="11456"/>
                    <a:pt x="19938" y="11700"/>
                  </a:cubicBezTo>
                  <a:cubicBezTo>
                    <a:pt x="19938" y="11944"/>
                    <a:pt x="19857" y="12155"/>
                    <a:pt x="19692" y="12333"/>
                  </a:cubicBezTo>
                  <a:cubicBezTo>
                    <a:pt x="19692" y="12333"/>
                    <a:pt x="19692" y="12333"/>
                    <a:pt x="19692" y="12333"/>
                  </a:cubicBezTo>
                  <a:close/>
                  <a:moveTo>
                    <a:pt x="16616" y="10800"/>
                  </a:moveTo>
                  <a:lnTo>
                    <a:pt x="4984" y="10800"/>
                  </a:lnTo>
                  <a:lnTo>
                    <a:pt x="4984" y="1800"/>
                  </a:lnTo>
                  <a:lnTo>
                    <a:pt x="13292" y="1800"/>
                  </a:lnTo>
                  <a:lnTo>
                    <a:pt x="13292" y="4050"/>
                  </a:lnTo>
                  <a:cubicBezTo>
                    <a:pt x="13292" y="4425"/>
                    <a:pt x="13414" y="4744"/>
                    <a:pt x="13655" y="5006"/>
                  </a:cubicBezTo>
                  <a:cubicBezTo>
                    <a:pt x="13898" y="5269"/>
                    <a:pt x="14192" y="5400"/>
                    <a:pt x="14538" y="5400"/>
                  </a:cubicBezTo>
                  <a:lnTo>
                    <a:pt x="16616" y="5400"/>
                  </a:lnTo>
                  <a:cubicBezTo>
                    <a:pt x="16616" y="5400"/>
                    <a:pt x="16616" y="10800"/>
                    <a:pt x="16616" y="10800"/>
                  </a:cubicBezTo>
                  <a:close/>
                  <a:moveTo>
                    <a:pt x="16616" y="19800"/>
                  </a:moveTo>
                  <a:lnTo>
                    <a:pt x="4984" y="19800"/>
                  </a:lnTo>
                  <a:lnTo>
                    <a:pt x="4984" y="16200"/>
                  </a:lnTo>
                  <a:lnTo>
                    <a:pt x="16616" y="16200"/>
                  </a:lnTo>
                  <a:cubicBezTo>
                    <a:pt x="16616" y="16200"/>
                    <a:pt x="16616" y="19800"/>
                    <a:pt x="16616" y="19800"/>
                  </a:cubicBezTo>
                  <a:close/>
                  <a:moveTo>
                    <a:pt x="20867" y="9795"/>
                  </a:moveTo>
                  <a:cubicBezTo>
                    <a:pt x="20378" y="9265"/>
                    <a:pt x="19791" y="9000"/>
                    <a:pt x="19107" y="9000"/>
                  </a:cubicBezTo>
                  <a:lnTo>
                    <a:pt x="18277" y="9000"/>
                  </a:lnTo>
                  <a:lnTo>
                    <a:pt x="18277" y="5400"/>
                  </a:lnTo>
                  <a:cubicBezTo>
                    <a:pt x="18277" y="5025"/>
                    <a:pt x="18190" y="4613"/>
                    <a:pt x="18018" y="4163"/>
                  </a:cubicBezTo>
                  <a:cubicBezTo>
                    <a:pt x="17844" y="3712"/>
                    <a:pt x="17637" y="3356"/>
                    <a:pt x="17394" y="3094"/>
                  </a:cubicBezTo>
                  <a:lnTo>
                    <a:pt x="15421" y="957"/>
                  </a:lnTo>
                  <a:cubicBezTo>
                    <a:pt x="15179" y="694"/>
                    <a:pt x="14850" y="469"/>
                    <a:pt x="14435" y="281"/>
                  </a:cubicBezTo>
                  <a:cubicBezTo>
                    <a:pt x="14020" y="94"/>
                    <a:pt x="13638" y="0"/>
                    <a:pt x="13292" y="0"/>
                  </a:cubicBezTo>
                  <a:lnTo>
                    <a:pt x="4569" y="0"/>
                  </a:lnTo>
                  <a:cubicBezTo>
                    <a:pt x="4223" y="0"/>
                    <a:pt x="3929" y="132"/>
                    <a:pt x="3687" y="394"/>
                  </a:cubicBezTo>
                  <a:cubicBezTo>
                    <a:pt x="3444" y="656"/>
                    <a:pt x="3323" y="975"/>
                    <a:pt x="3323" y="1350"/>
                  </a:cubicBezTo>
                  <a:lnTo>
                    <a:pt x="3323" y="9000"/>
                  </a:lnTo>
                  <a:lnTo>
                    <a:pt x="2493" y="9000"/>
                  </a:lnTo>
                  <a:cubicBezTo>
                    <a:pt x="1809" y="9000"/>
                    <a:pt x="1222" y="9265"/>
                    <a:pt x="734" y="9795"/>
                  </a:cubicBezTo>
                  <a:cubicBezTo>
                    <a:pt x="244" y="10324"/>
                    <a:pt x="0" y="10960"/>
                    <a:pt x="0" y="11700"/>
                  </a:cubicBezTo>
                  <a:lnTo>
                    <a:pt x="0" y="17550"/>
                  </a:lnTo>
                  <a:cubicBezTo>
                    <a:pt x="0" y="17673"/>
                    <a:pt x="41" y="17777"/>
                    <a:pt x="124" y="17866"/>
                  </a:cubicBezTo>
                  <a:cubicBezTo>
                    <a:pt x="205" y="17956"/>
                    <a:pt x="303" y="18000"/>
                    <a:pt x="415" y="18000"/>
                  </a:cubicBezTo>
                  <a:lnTo>
                    <a:pt x="3323" y="18000"/>
                  </a:lnTo>
                  <a:lnTo>
                    <a:pt x="3323" y="20250"/>
                  </a:lnTo>
                  <a:cubicBezTo>
                    <a:pt x="3323" y="20625"/>
                    <a:pt x="3444" y="20944"/>
                    <a:pt x="3687" y="21206"/>
                  </a:cubicBezTo>
                  <a:cubicBezTo>
                    <a:pt x="3929" y="21468"/>
                    <a:pt x="4223" y="21600"/>
                    <a:pt x="4569" y="21600"/>
                  </a:cubicBezTo>
                  <a:lnTo>
                    <a:pt x="17031" y="21600"/>
                  </a:lnTo>
                  <a:cubicBezTo>
                    <a:pt x="17377" y="21600"/>
                    <a:pt x="17671" y="21468"/>
                    <a:pt x="17913" y="21206"/>
                  </a:cubicBezTo>
                  <a:cubicBezTo>
                    <a:pt x="18156" y="20943"/>
                    <a:pt x="18277" y="20625"/>
                    <a:pt x="18277" y="20250"/>
                  </a:cubicBezTo>
                  <a:lnTo>
                    <a:pt x="18277" y="18000"/>
                  </a:lnTo>
                  <a:lnTo>
                    <a:pt x="21185" y="18000"/>
                  </a:lnTo>
                  <a:cubicBezTo>
                    <a:pt x="21297" y="18000"/>
                    <a:pt x="21395" y="17956"/>
                    <a:pt x="21476" y="17866"/>
                  </a:cubicBezTo>
                  <a:cubicBezTo>
                    <a:pt x="21559" y="17777"/>
                    <a:pt x="21600" y="17673"/>
                    <a:pt x="21600" y="17550"/>
                  </a:cubicBezTo>
                  <a:lnTo>
                    <a:pt x="21600" y="11700"/>
                  </a:lnTo>
                  <a:cubicBezTo>
                    <a:pt x="21600" y="10960"/>
                    <a:pt x="21356" y="10324"/>
                    <a:pt x="20867" y="9795"/>
                  </a:cubicBezTo>
                  <a:cubicBezTo>
                    <a:pt x="20867" y="9795"/>
                    <a:pt x="20867" y="9795"/>
                    <a:pt x="20867" y="9795"/>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52" name="Content Placeholder 2">
            <a:extLst>
              <a:ext uri="{FF2B5EF4-FFF2-40B4-BE49-F238E27FC236}">
                <a16:creationId xmlns:a16="http://schemas.microsoft.com/office/drawing/2014/main" id="{3D8866D1-C744-47E7-9E5F-07B438021924}"/>
              </a:ext>
            </a:extLst>
          </p:cNvPr>
          <p:cNvSpPr txBox="1">
            <a:spLocks/>
          </p:cNvSpPr>
          <p:nvPr/>
        </p:nvSpPr>
        <p:spPr bwMode="auto">
          <a:xfrm>
            <a:off x="2088895" y="2061017"/>
            <a:ext cx="2483105"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zh-CN" altLang="en-US" sz="2400" b="1" dirty="0">
                <a:solidFill>
                  <a:srgbClr val="0000FF"/>
                </a:solidFill>
                <a:latin typeface="Arial"/>
                <a:ea typeface="微软雅黑"/>
                <a:cs typeface="+mn-ea"/>
                <a:sym typeface="+mn-lt"/>
              </a:rPr>
              <a:t>简化招标投标</a:t>
            </a:r>
            <a:endParaRPr lang="en-US" altLang="zh-CN" sz="2400" b="1" dirty="0">
              <a:solidFill>
                <a:srgbClr val="0000FF"/>
              </a:solidFill>
              <a:latin typeface="Arial"/>
              <a:ea typeface="微软雅黑"/>
              <a:cs typeface="+mn-ea"/>
              <a:sym typeface="+mn-lt"/>
            </a:endParaRPr>
          </a:p>
          <a:p>
            <a:pPr marL="0" indent="0" algn="ctr">
              <a:buNone/>
              <a:defRPr/>
            </a:pPr>
            <a:r>
              <a:rPr lang="zh-CN" altLang="en-US" sz="2400" b="1" dirty="0">
                <a:solidFill>
                  <a:srgbClr val="0000FF"/>
                </a:solidFill>
                <a:latin typeface="Arial"/>
                <a:ea typeface="微软雅黑"/>
                <a:cs typeface="+mn-ea"/>
                <a:sym typeface="+mn-lt"/>
              </a:rPr>
              <a:t>流程和证明材料</a:t>
            </a:r>
          </a:p>
        </p:txBody>
      </p:sp>
      <p:grpSp>
        <p:nvGrpSpPr>
          <p:cNvPr id="53" name="Group 1347">
            <a:extLst>
              <a:ext uri="{FF2B5EF4-FFF2-40B4-BE49-F238E27FC236}">
                <a16:creationId xmlns:a16="http://schemas.microsoft.com/office/drawing/2014/main" id="{1CBC9B51-D4AA-4673-AB2F-A504714037F8}"/>
              </a:ext>
            </a:extLst>
          </p:cNvPr>
          <p:cNvGrpSpPr/>
          <p:nvPr/>
        </p:nvGrpSpPr>
        <p:grpSpPr>
          <a:xfrm>
            <a:off x="1601003" y="3398815"/>
            <a:ext cx="559901" cy="559901"/>
            <a:chOff x="0" y="0"/>
            <a:chExt cx="1243363" cy="1243363"/>
          </a:xfrm>
        </p:grpSpPr>
        <p:sp>
          <p:nvSpPr>
            <p:cNvPr id="54" name="Shape 1345">
              <a:extLst>
                <a:ext uri="{FF2B5EF4-FFF2-40B4-BE49-F238E27FC236}">
                  <a16:creationId xmlns:a16="http://schemas.microsoft.com/office/drawing/2014/main" id="{DEC91C9B-079E-48F7-932C-2E13870E72AD}"/>
                </a:ext>
              </a:extLst>
            </p:cNvPr>
            <p:cNvSpPr/>
            <p:nvPr/>
          </p:nvSpPr>
          <p:spPr>
            <a:xfrm>
              <a:off x="0" y="0"/>
              <a:ext cx="1243364" cy="1243364"/>
            </a:xfrm>
            <a:prstGeom prst="rect">
              <a:avLst/>
            </a:prstGeom>
            <a:solidFill>
              <a:srgbClr val="FF0000"/>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5" name="Shape 1346">
              <a:extLst>
                <a:ext uri="{FF2B5EF4-FFF2-40B4-BE49-F238E27FC236}">
                  <a16:creationId xmlns:a16="http://schemas.microsoft.com/office/drawing/2014/main" id="{363406CD-0178-46DB-98CF-BF2929F5C7C4}"/>
                </a:ext>
              </a:extLst>
            </p:cNvPr>
            <p:cNvSpPr/>
            <p:nvPr/>
          </p:nvSpPr>
          <p:spPr>
            <a:xfrm>
              <a:off x="351222" y="372464"/>
              <a:ext cx="540919" cy="540920"/>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8" name="Group 1341">
            <a:extLst>
              <a:ext uri="{FF2B5EF4-FFF2-40B4-BE49-F238E27FC236}">
                <a16:creationId xmlns:a16="http://schemas.microsoft.com/office/drawing/2014/main" id="{80656361-A103-40E2-88E7-81CC32E8CD49}"/>
              </a:ext>
            </a:extLst>
          </p:cNvPr>
          <p:cNvGrpSpPr/>
          <p:nvPr/>
        </p:nvGrpSpPr>
        <p:grpSpPr>
          <a:xfrm>
            <a:off x="1616585" y="4484076"/>
            <a:ext cx="559901" cy="559901"/>
            <a:chOff x="0" y="0"/>
            <a:chExt cx="1243363" cy="1243363"/>
          </a:xfrm>
        </p:grpSpPr>
        <p:sp>
          <p:nvSpPr>
            <p:cNvPr id="59" name="Shape 1339">
              <a:extLst>
                <a:ext uri="{FF2B5EF4-FFF2-40B4-BE49-F238E27FC236}">
                  <a16:creationId xmlns:a16="http://schemas.microsoft.com/office/drawing/2014/main" id="{784E918E-0FF5-41C8-9F00-CB2DCF7E793F}"/>
                </a:ext>
              </a:extLst>
            </p:cNvPr>
            <p:cNvSpPr/>
            <p:nvPr/>
          </p:nvSpPr>
          <p:spPr>
            <a:xfrm>
              <a:off x="0" y="0"/>
              <a:ext cx="1243364" cy="1243364"/>
            </a:xfrm>
            <a:prstGeom prst="rect">
              <a:avLst/>
            </a:prstGeom>
            <a:solidFill>
              <a:schemeClr val="accent4"/>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Shape 1340">
              <a:extLst>
                <a:ext uri="{FF2B5EF4-FFF2-40B4-BE49-F238E27FC236}">
                  <a16:creationId xmlns:a16="http://schemas.microsoft.com/office/drawing/2014/main" id="{2E7F6B11-0DC3-41EF-8C2B-347A8A1465C9}"/>
                </a:ext>
              </a:extLst>
            </p:cNvPr>
            <p:cNvSpPr/>
            <p:nvPr/>
          </p:nvSpPr>
          <p:spPr>
            <a:xfrm>
              <a:off x="383421" y="384509"/>
              <a:ext cx="474315" cy="474346"/>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61" name="矩形 60">
            <a:extLst>
              <a:ext uri="{FF2B5EF4-FFF2-40B4-BE49-F238E27FC236}">
                <a16:creationId xmlns:a16="http://schemas.microsoft.com/office/drawing/2014/main" id="{793DAF8E-6109-4D20-AA6F-AFB01C4AD6BC}"/>
              </a:ext>
            </a:extLst>
          </p:cNvPr>
          <p:cNvSpPr>
            <a:spLocks noChangeArrowheads="1"/>
          </p:cNvSpPr>
          <p:nvPr/>
        </p:nvSpPr>
        <p:spPr bwMode="auto">
          <a:xfrm>
            <a:off x="438692" y="1402020"/>
            <a:ext cx="737132" cy="3127841"/>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规范招标投标活动</a:t>
            </a:r>
            <a:endParaRPr kumimoji="0" lang="zh-CN" altLang="en-US" sz="2400" b="0" i="0" u="none" strike="noStrike" kern="1200" cap="none" spc="0" normalizeH="0" baseline="0" noProof="0" dirty="0">
              <a:ln>
                <a:noFill/>
              </a:ln>
              <a:solidFill>
                <a:prstClr val="white"/>
              </a:solidFill>
              <a:effectLst/>
              <a:uLnTx/>
              <a:uFillTx/>
              <a:latin typeface="+mj-ea"/>
              <a:ea typeface="+mj-ea"/>
              <a:cs typeface="+mn-cs"/>
            </a:endParaRPr>
          </a:p>
        </p:txBody>
      </p:sp>
      <p:sp>
        <p:nvSpPr>
          <p:cNvPr id="62" name="Content Placeholder 2">
            <a:extLst>
              <a:ext uri="{FF2B5EF4-FFF2-40B4-BE49-F238E27FC236}">
                <a16:creationId xmlns:a16="http://schemas.microsoft.com/office/drawing/2014/main" id="{15B15005-DC14-4515-9697-1599D4620B35}"/>
              </a:ext>
            </a:extLst>
          </p:cNvPr>
          <p:cNvSpPr txBox="1">
            <a:spLocks/>
          </p:cNvSpPr>
          <p:nvPr/>
        </p:nvSpPr>
        <p:spPr bwMode="auto">
          <a:xfrm>
            <a:off x="2131513" y="3242999"/>
            <a:ext cx="2483105"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zh-CN" altLang="en-US" sz="2400" b="1" dirty="0">
                <a:solidFill>
                  <a:srgbClr val="0000FF"/>
                </a:solidFill>
                <a:latin typeface="Arial"/>
                <a:cs typeface="+mn-ea"/>
                <a:sym typeface="+mn-lt"/>
              </a:rPr>
              <a:t>全面实施招标</a:t>
            </a:r>
            <a:endParaRPr lang="en-US" altLang="zh-CN" sz="2400" b="1" dirty="0">
              <a:solidFill>
                <a:srgbClr val="0000FF"/>
              </a:solidFill>
              <a:latin typeface="Arial"/>
              <a:cs typeface="+mn-ea"/>
              <a:sym typeface="+mn-lt"/>
            </a:endParaRPr>
          </a:p>
          <a:p>
            <a:pPr marL="0" indent="0" algn="ctr">
              <a:buNone/>
              <a:defRPr/>
            </a:pPr>
            <a:r>
              <a:rPr lang="zh-CN" altLang="en-US" sz="2400" b="1" dirty="0">
                <a:solidFill>
                  <a:srgbClr val="0000FF"/>
                </a:solidFill>
                <a:latin typeface="Arial"/>
                <a:cs typeface="+mn-ea"/>
                <a:sym typeface="+mn-lt"/>
              </a:rPr>
              <a:t>投标信息公开</a:t>
            </a:r>
            <a:endParaRPr lang="zh-CN" altLang="en-US" sz="2400" b="1" dirty="0">
              <a:solidFill>
                <a:srgbClr val="0000FF"/>
              </a:solidFill>
              <a:latin typeface="Arial"/>
              <a:ea typeface="微软雅黑"/>
              <a:cs typeface="+mn-ea"/>
              <a:sym typeface="+mn-lt"/>
            </a:endParaRPr>
          </a:p>
        </p:txBody>
      </p:sp>
      <p:sp>
        <p:nvSpPr>
          <p:cNvPr id="63" name="Content Placeholder 2">
            <a:extLst>
              <a:ext uri="{FF2B5EF4-FFF2-40B4-BE49-F238E27FC236}">
                <a16:creationId xmlns:a16="http://schemas.microsoft.com/office/drawing/2014/main" id="{2A0CDA93-7EE2-49E0-9214-45AD7296A6D1}"/>
              </a:ext>
            </a:extLst>
          </p:cNvPr>
          <p:cNvSpPr txBox="1">
            <a:spLocks/>
          </p:cNvSpPr>
          <p:nvPr/>
        </p:nvSpPr>
        <p:spPr bwMode="auto">
          <a:xfrm>
            <a:off x="2095704" y="4538460"/>
            <a:ext cx="2483105"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zh-CN" altLang="en-US" sz="2400" b="1" dirty="0">
                <a:solidFill>
                  <a:srgbClr val="0000FF"/>
                </a:solidFill>
                <a:latin typeface="Arial"/>
                <a:cs typeface="+mn-ea"/>
                <a:sym typeface="+mn-lt"/>
              </a:rPr>
              <a:t>合理划分标段</a:t>
            </a:r>
            <a:endParaRPr lang="zh-CN" altLang="en-US" sz="2400" b="1" dirty="0">
              <a:solidFill>
                <a:srgbClr val="0000FF"/>
              </a:solidFill>
              <a:latin typeface="Arial"/>
              <a:ea typeface="微软雅黑"/>
              <a:cs typeface="+mn-ea"/>
              <a:sym typeface="+mn-lt"/>
            </a:endParaRPr>
          </a:p>
        </p:txBody>
      </p:sp>
      <p:grpSp>
        <p:nvGrpSpPr>
          <p:cNvPr id="64" name="Group 1335">
            <a:extLst>
              <a:ext uri="{FF2B5EF4-FFF2-40B4-BE49-F238E27FC236}">
                <a16:creationId xmlns:a16="http://schemas.microsoft.com/office/drawing/2014/main" id="{3BBED8D5-7F9B-4C71-82C6-2A8F068A2FA1}"/>
              </a:ext>
            </a:extLst>
          </p:cNvPr>
          <p:cNvGrpSpPr/>
          <p:nvPr/>
        </p:nvGrpSpPr>
        <p:grpSpPr>
          <a:xfrm>
            <a:off x="4854446" y="1082642"/>
            <a:ext cx="559901" cy="559901"/>
            <a:chOff x="0" y="0"/>
            <a:chExt cx="1243363" cy="1243363"/>
          </a:xfrm>
        </p:grpSpPr>
        <p:sp>
          <p:nvSpPr>
            <p:cNvPr id="65" name="Shape 1331">
              <a:extLst>
                <a:ext uri="{FF2B5EF4-FFF2-40B4-BE49-F238E27FC236}">
                  <a16:creationId xmlns:a16="http://schemas.microsoft.com/office/drawing/2014/main" id="{D6079AC5-F933-4411-91AB-019E4500A556}"/>
                </a:ext>
              </a:extLst>
            </p:cNvPr>
            <p:cNvSpPr/>
            <p:nvPr/>
          </p:nvSpPr>
          <p:spPr>
            <a:xfrm>
              <a:off x="0" y="0"/>
              <a:ext cx="1243364" cy="1243364"/>
            </a:xfrm>
            <a:prstGeom prst="rect">
              <a:avLst/>
            </a:prstGeom>
            <a:solidFill>
              <a:schemeClr val="accent2"/>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66" name="Group 1334">
              <a:extLst>
                <a:ext uri="{FF2B5EF4-FFF2-40B4-BE49-F238E27FC236}">
                  <a16:creationId xmlns:a16="http://schemas.microsoft.com/office/drawing/2014/main" id="{F2C5D9A9-9257-4332-AB69-F4624D4A23C4}"/>
                </a:ext>
              </a:extLst>
            </p:cNvPr>
            <p:cNvGrpSpPr/>
            <p:nvPr/>
          </p:nvGrpSpPr>
          <p:grpSpPr>
            <a:xfrm>
              <a:off x="452618" y="384509"/>
              <a:ext cx="335923" cy="474346"/>
              <a:chOff x="0" y="0"/>
              <a:chExt cx="335921" cy="474344"/>
            </a:xfrm>
          </p:grpSpPr>
          <p:sp>
            <p:nvSpPr>
              <p:cNvPr id="67" name="Shape 1332">
                <a:extLst>
                  <a:ext uri="{FF2B5EF4-FFF2-40B4-BE49-F238E27FC236}">
                    <a16:creationId xmlns:a16="http://schemas.microsoft.com/office/drawing/2014/main" id="{4666737B-63E7-42C9-8258-E5F9D2611FA9}"/>
                  </a:ext>
                </a:extLst>
              </p:cNvPr>
              <p:cNvSpPr/>
              <p:nvPr/>
            </p:nvSpPr>
            <p:spPr>
              <a:xfrm>
                <a:off x="0" y="42435"/>
                <a:ext cx="335922" cy="431910"/>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Shape 1333">
                <a:extLst>
                  <a:ext uri="{FF2B5EF4-FFF2-40B4-BE49-F238E27FC236}">
                    <a16:creationId xmlns:a16="http://schemas.microsoft.com/office/drawing/2014/main" id="{5193534D-BFE0-4B89-A8C0-B8581906A921}"/>
                  </a:ext>
                </a:extLst>
              </p:cNvPr>
              <p:cNvSpPr/>
              <p:nvPr/>
            </p:nvSpPr>
            <p:spPr>
              <a:xfrm>
                <a:off x="59175" y="0"/>
                <a:ext cx="215954" cy="95985"/>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grpSp>
      <p:sp>
        <p:nvSpPr>
          <p:cNvPr id="69" name="Freeform 12">
            <a:extLst>
              <a:ext uri="{FF2B5EF4-FFF2-40B4-BE49-F238E27FC236}">
                <a16:creationId xmlns:a16="http://schemas.microsoft.com/office/drawing/2014/main" id="{9B88723F-574E-4987-B213-7233D2067E26}"/>
              </a:ext>
            </a:extLst>
          </p:cNvPr>
          <p:cNvSpPr>
            <a:spLocks noEditPoints="1"/>
          </p:cNvSpPr>
          <p:nvPr/>
        </p:nvSpPr>
        <p:spPr bwMode="auto">
          <a:xfrm>
            <a:off x="5232601" y="965081"/>
            <a:ext cx="368826" cy="344151"/>
          </a:xfrm>
          <a:custGeom>
            <a:avLst/>
            <a:gdLst>
              <a:gd name="T0" fmla="*/ 9 w 80"/>
              <a:gd name="T1" fmla="*/ 19 h 80"/>
              <a:gd name="T2" fmla="*/ 10 w 80"/>
              <a:gd name="T3" fmla="*/ 26 h 80"/>
              <a:gd name="T4" fmla="*/ 5 w 80"/>
              <a:gd name="T5" fmla="*/ 27 h 80"/>
              <a:gd name="T6" fmla="*/ 0 w 80"/>
              <a:gd name="T7" fmla="*/ 31 h 80"/>
              <a:gd name="T8" fmla="*/ 3 w 80"/>
              <a:gd name="T9" fmla="*/ 37 h 80"/>
              <a:gd name="T10" fmla="*/ 7 w 80"/>
              <a:gd name="T11" fmla="*/ 42 h 80"/>
              <a:gd name="T12" fmla="*/ 3 w 80"/>
              <a:gd name="T13" fmla="*/ 46 h 80"/>
              <a:gd name="T14" fmla="*/ 1 w 80"/>
              <a:gd name="T15" fmla="*/ 52 h 80"/>
              <a:gd name="T16" fmla="*/ 7 w 80"/>
              <a:gd name="T17" fmla="*/ 56 h 80"/>
              <a:gd name="T18" fmla="*/ 11 w 80"/>
              <a:gd name="T19" fmla="*/ 57 h 80"/>
              <a:gd name="T20" fmla="*/ 11 w 80"/>
              <a:gd name="T21" fmla="*/ 63 h 80"/>
              <a:gd name="T22" fmla="*/ 13 w 80"/>
              <a:gd name="T23" fmla="*/ 70 h 80"/>
              <a:gd name="T24" fmla="*/ 19 w 80"/>
              <a:gd name="T25" fmla="*/ 70 h 80"/>
              <a:gd name="T26" fmla="*/ 25 w 80"/>
              <a:gd name="T27" fmla="*/ 70 h 80"/>
              <a:gd name="T28" fmla="*/ 27 w 80"/>
              <a:gd name="T29" fmla="*/ 74 h 80"/>
              <a:gd name="T30" fmla="*/ 31 w 80"/>
              <a:gd name="T31" fmla="*/ 79 h 80"/>
              <a:gd name="T32" fmla="*/ 37 w 80"/>
              <a:gd name="T33" fmla="*/ 76 h 80"/>
              <a:gd name="T34" fmla="*/ 42 w 80"/>
              <a:gd name="T35" fmla="*/ 73 h 80"/>
              <a:gd name="T36" fmla="*/ 46 w 80"/>
              <a:gd name="T37" fmla="*/ 76 h 80"/>
              <a:gd name="T38" fmla="*/ 52 w 80"/>
              <a:gd name="T39" fmla="*/ 78 h 80"/>
              <a:gd name="T40" fmla="*/ 56 w 80"/>
              <a:gd name="T41" fmla="*/ 73 h 80"/>
              <a:gd name="T42" fmla="*/ 58 w 80"/>
              <a:gd name="T43" fmla="*/ 67 h 80"/>
              <a:gd name="T44" fmla="*/ 63 w 80"/>
              <a:gd name="T45" fmla="*/ 68 h 80"/>
              <a:gd name="T46" fmla="*/ 69 w 80"/>
              <a:gd name="T47" fmla="*/ 67 h 80"/>
              <a:gd name="T48" fmla="*/ 70 w 80"/>
              <a:gd name="T49" fmla="*/ 60 h 80"/>
              <a:gd name="T50" fmla="*/ 69 w 80"/>
              <a:gd name="T51" fmla="*/ 54 h 80"/>
              <a:gd name="T52" fmla="*/ 74 w 80"/>
              <a:gd name="T53" fmla="*/ 53 h 80"/>
              <a:gd name="T54" fmla="*/ 79 w 80"/>
              <a:gd name="T55" fmla="*/ 48 h 80"/>
              <a:gd name="T56" fmla="*/ 76 w 80"/>
              <a:gd name="T57" fmla="*/ 42 h 80"/>
              <a:gd name="T58" fmla="*/ 72 w 80"/>
              <a:gd name="T59" fmla="*/ 37 h 80"/>
              <a:gd name="T60" fmla="*/ 76 w 80"/>
              <a:gd name="T61" fmla="*/ 34 h 80"/>
              <a:gd name="T62" fmla="*/ 78 w 80"/>
              <a:gd name="T63" fmla="*/ 27 h 80"/>
              <a:gd name="T64" fmla="*/ 73 w 80"/>
              <a:gd name="T65" fmla="*/ 24 h 80"/>
              <a:gd name="T66" fmla="*/ 67 w 80"/>
              <a:gd name="T67" fmla="*/ 21 h 80"/>
              <a:gd name="T68" fmla="*/ 68 w 80"/>
              <a:gd name="T69" fmla="*/ 16 h 80"/>
              <a:gd name="T70" fmla="*/ 67 w 80"/>
              <a:gd name="T71" fmla="*/ 10 h 80"/>
              <a:gd name="T72" fmla="*/ 60 w 80"/>
              <a:gd name="T73" fmla="*/ 9 h 80"/>
              <a:gd name="T74" fmla="*/ 54 w 80"/>
              <a:gd name="T75" fmla="*/ 10 h 80"/>
              <a:gd name="T76" fmla="*/ 52 w 80"/>
              <a:gd name="T77" fmla="*/ 5 h 80"/>
              <a:gd name="T78" fmla="*/ 48 w 80"/>
              <a:gd name="T79" fmla="*/ 0 h 80"/>
              <a:gd name="T80" fmla="*/ 42 w 80"/>
              <a:gd name="T81" fmla="*/ 3 h 80"/>
              <a:gd name="T82" fmla="*/ 37 w 80"/>
              <a:gd name="T83" fmla="*/ 7 h 80"/>
              <a:gd name="T84" fmla="*/ 33 w 80"/>
              <a:gd name="T85" fmla="*/ 3 h 80"/>
              <a:gd name="T86" fmla="*/ 27 w 80"/>
              <a:gd name="T87" fmla="*/ 1 h 80"/>
              <a:gd name="T88" fmla="*/ 23 w 80"/>
              <a:gd name="T89" fmla="*/ 7 h 80"/>
              <a:gd name="T90" fmla="*/ 21 w 80"/>
              <a:gd name="T91" fmla="*/ 13 h 80"/>
              <a:gd name="T92" fmla="*/ 16 w 80"/>
              <a:gd name="T93" fmla="*/ 11 h 80"/>
              <a:gd name="T94" fmla="*/ 10 w 80"/>
              <a:gd name="T95" fmla="*/ 13 h 80"/>
              <a:gd name="T96" fmla="*/ 9 w 80"/>
              <a:gd name="T97" fmla="*/ 19 h 80"/>
              <a:gd name="T98" fmla="*/ 32 w 80"/>
              <a:gd name="T99" fmla="*/ 18 h 80"/>
              <a:gd name="T100" fmla="*/ 62 w 80"/>
              <a:gd name="T101" fmla="*/ 33 h 80"/>
              <a:gd name="T102" fmla="*/ 47 w 80"/>
              <a:gd name="T103" fmla="*/ 62 h 80"/>
              <a:gd name="T104" fmla="*/ 18 w 80"/>
              <a:gd name="T105" fmla="*/ 47 h 80"/>
              <a:gd name="T106" fmla="*/ 32 w 80"/>
              <a:gd name="T107" fmla="*/ 18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0" h="80">
                <a:moveTo>
                  <a:pt x="9" y="19"/>
                </a:moveTo>
                <a:cubicBezTo>
                  <a:pt x="11" y="21"/>
                  <a:pt x="10" y="25"/>
                  <a:pt x="10" y="26"/>
                </a:cubicBezTo>
                <a:cubicBezTo>
                  <a:pt x="9" y="27"/>
                  <a:pt x="7" y="27"/>
                  <a:pt x="5" y="27"/>
                </a:cubicBezTo>
                <a:cubicBezTo>
                  <a:pt x="3" y="26"/>
                  <a:pt x="1" y="28"/>
                  <a:pt x="0" y="31"/>
                </a:cubicBezTo>
                <a:cubicBezTo>
                  <a:pt x="0" y="34"/>
                  <a:pt x="1" y="37"/>
                  <a:pt x="3" y="37"/>
                </a:cubicBezTo>
                <a:cubicBezTo>
                  <a:pt x="5" y="38"/>
                  <a:pt x="7" y="41"/>
                  <a:pt x="7" y="42"/>
                </a:cubicBezTo>
                <a:cubicBezTo>
                  <a:pt x="7" y="44"/>
                  <a:pt x="5" y="45"/>
                  <a:pt x="3" y="46"/>
                </a:cubicBezTo>
                <a:cubicBezTo>
                  <a:pt x="1" y="47"/>
                  <a:pt x="0" y="49"/>
                  <a:pt x="1" y="52"/>
                </a:cubicBezTo>
                <a:cubicBezTo>
                  <a:pt x="2" y="55"/>
                  <a:pt x="4" y="57"/>
                  <a:pt x="7" y="56"/>
                </a:cubicBezTo>
                <a:cubicBezTo>
                  <a:pt x="9" y="55"/>
                  <a:pt x="11" y="56"/>
                  <a:pt x="11" y="57"/>
                </a:cubicBezTo>
                <a:cubicBezTo>
                  <a:pt x="12" y="58"/>
                  <a:pt x="13" y="62"/>
                  <a:pt x="11" y="63"/>
                </a:cubicBezTo>
                <a:cubicBezTo>
                  <a:pt x="10" y="65"/>
                  <a:pt x="10" y="68"/>
                  <a:pt x="13" y="70"/>
                </a:cubicBezTo>
                <a:cubicBezTo>
                  <a:pt x="15" y="72"/>
                  <a:pt x="18" y="72"/>
                  <a:pt x="19" y="70"/>
                </a:cubicBezTo>
                <a:cubicBezTo>
                  <a:pt x="20" y="69"/>
                  <a:pt x="24" y="69"/>
                  <a:pt x="25" y="70"/>
                </a:cubicBezTo>
                <a:cubicBezTo>
                  <a:pt x="27" y="70"/>
                  <a:pt x="27" y="72"/>
                  <a:pt x="27" y="74"/>
                </a:cubicBezTo>
                <a:cubicBezTo>
                  <a:pt x="26" y="76"/>
                  <a:pt x="28" y="78"/>
                  <a:pt x="31" y="79"/>
                </a:cubicBezTo>
                <a:cubicBezTo>
                  <a:pt x="34" y="80"/>
                  <a:pt x="37" y="79"/>
                  <a:pt x="37" y="76"/>
                </a:cubicBezTo>
                <a:cubicBezTo>
                  <a:pt x="37" y="74"/>
                  <a:pt x="41" y="73"/>
                  <a:pt x="42" y="73"/>
                </a:cubicBezTo>
                <a:cubicBezTo>
                  <a:pt x="43" y="72"/>
                  <a:pt x="45" y="74"/>
                  <a:pt x="46" y="76"/>
                </a:cubicBezTo>
                <a:cubicBezTo>
                  <a:pt x="46" y="78"/>
                  <a:pt x="49" y="79"/>
                  <a:pt x="52" y="78"/>
                </a:cubicBezTo>
                <a:cubicBezTo>
                  <a:pt x="55" y="77"/>
                  <a:pt x="56" y="75"/>
                  <a:pt x="56" y="73"/>
                </a:cubicBezTo>
                <a:cubicBezTo>
                  <a:pt x="55" y="71"/>
                  <a:pt x="57" y="68"/>
                  <a:pt x="58" y="67"/>
                </a:cubicBezTo>
                <a:cubicBezTo>
                  <a:pt x="59" y="66"/>
                  <a:pt x="61" y="67"/>
                  <a:pt x="63" y="68"/>
                </a:cubicBezTo>
                <a:cubicBezTo>
                  <a:pt x="65" y="70"/>
                  <a:pt x="67" y="69"/>
                  <a:pt x="69" y="67"/>
                </a:cubicBezTo>
                <a:cubicBezTo>
                  <a:pt x="71" y="65"/>
                  <a:pt x="72" y="62"/>
                  <a:pt x="70" y="60"/>
                </a:cubicBezTo>
                <a:cubicBezTo>
                  <a:pt x="69" y="59"/>
                  <a:pt x="69" y="55"/>
                  <a:pt x="69" y="54"/>
                </a:cubicBezTo>
                <a:cubicBezTo>
                  <a:pt x="70" y="53"/>
                  <a:pt x="72" y="52"/>
                  <a:pt x="74" y="53"/>
                </a:cubicBezTo>
                <a:cubicBezTo>
                  <a:pt x="76" y="53"/>
                  <a:pt x="78" y="51"/>
                  <a:pt x="79" y="48"/>
                </a:cubicBezTo>
                <a:cubicBezTo>
                  <a:pt x="80" y="45"/>
                  <a:pt x="78" y="43"/>
                  <a:pt x="76" y="42"/>
                </a:cubicBezTo>
                <a:cubicBezTo>
                  <a:pt x="74" y="42"/>
                  <a:pt x="72" y="38"/>
                  <a:pt x="72" y="37"/>
                </a:cubicBezTo>
                <a:cubicBezTo>
                  <a:pt x="72" y="36"/>
                  <a:pt x="74" y="34"/>
                  <a:pt x="76" y="34"/>
                </a:cubicBezTo>
                <a:cubicBezTo>
                  <a:pt x="78" y="33"/>
                  <a:pt x="79" y="30"/>
                  <a:pt x="78" y="27"/>
                </a:cubicBezTo>
                <a:cubicBezTo>
                  <a:pt x="77" y="25"/>
                  <a:pt x="75" y="23"/>
                  <a:pt x="73" y="24"/>
                </a:cubicBezTo>
                <a:cubicBezTo>
                  <a:pt x="71" y="24"/>
                  <a:pt x="67" y="22"/>
                  <a:pt x="67" y="21"/>
                </a:cubicBezTo>
                <a:cubicBezTo>
                  <a:pt x="66" y="20"/>
                  <a:pt x="66" y="18"/>
                  <a:pt x="68" y="16"/>
                </a:cubicBezTo>
                <a:cubicBezTo>
                  <a:pt x="69" y="15"/>
                  <a:pt x="69" y="12"/>
                  <a:pt x="67" y="10"/>
                </a:cubicBezTo>
                <a:cubicBezTo>
                  <a:pt x="64" y="8"/>
                  <a:pt x="61" y="8"/>
                  <a:pt x="60" y="9"/>
                </a:cubicBezTo>
                <a:cubicBezTo>
                  <a:pt x="59" y="11"/>
                  <a:pt x="55" y="10"/>
                  <a:pt x="54" y="10"/>
                </a:cubicBezTo>
                <a:cubicBezTo>
                  <a:pt x="52" y="9"/>
                  <a:pt x="52" y="7"/>
                  <a:pt x="52" y="5"/>
                </a:cubicBezTo>
                <a:cubicBezTo>
                  <a:pt x="53" y="3"/>
                  <a:pt x="51" y="1"/>
                  <a:pt x="48" y="0"/>
                </a:cubicBezTo>
                <a:cubicBezTo>
                  <a:pt x="45" y="0"/>
                  <a:pt x="42" y="1"/>
                  <a:pt x="42" y="3"/>
                </a:cubicBezTo>
                <a:cubicBezTo>
                  <a:pt x="42" y="5"/>
                  <a:pt x="38" y="7"/>
                  <a:pt x="37" y="7"/>
                </a:cubicBezTo>
                <a:cubicBezTo>
                  <a:pt x="36" y="7"/>
                  <a:pt x="34" y="5"/>
                  <a:pt x="33" y="3"/>
                </a:cubicBezTo>
                <a:cubicBezTo>
                  <a:pt x="33" y="1"/>
                  <a:pt x="30" y="1"/>
                  <a:pt x="27" y="1"/>
                </a:cubicBezTo>
                <a:cubicBezTo>
                  <a:pt x="24" y="2"/>
                  <a:pt x="23" y="5"/>
                  <a:pt x="23" y="7"/>
                </a:cubicBezTo>
                <a:cubicBezTo>
                  <a:pt x="24" y="9"/>
                  <a:pt x="22" y="12"/>
                  <a:pt x="21" y="13"/>
                </a:cubicBezTo>
                <a:cubicBezTo>
                  <a:pt x="20" y="13"/>
                  <a:pt x="18" y="13"/>
                  <a:pt x="16" y="11"/>
                </a:cubicBezTo>
                <a:cubicBezTo>
                  <a:pt x="15" y="10"/>
                  <a:pt x="12" y="11"/>
                  <a:pt x="10" y="13"/>
                </a:cubicBezTo>
                <a:cubicBezTo>
                  <a:pt x="8" y="15"/>
                  <a:pt x="7" y="18"/>
                  <a:pt x="9" y="19"/>
                </a:cubicBezTo>
                <a:close/>
                <a:moveTo>
                  <a:pt x="32" y="18"/>
                </a:moveTo>
                <a:cubicBezTo>
                  <a:pt x="45" y="14"/>
                  <a:pt x="58" y="21"/>
                  <a:pt x="62" y="33"/>
                </a:cubicBezTo>
                <a:cubicBezTo>
                  <a:pt x="65" y="45"/>
                  <a:pt x="59" y="58"/>
                  <a:pt x="47" y="62"/>
                </a:cubicBezTo>
                <a:cubicBezTo>
                  <a:pt x="34" y="66"/>
                  <a:pt x="21" y="59"/>
                  <a:pt x="18" y="47"/>
                </a:cubicBezTo>
                <a:cubicBezTo>
                  <a:pt x="14" y="35"/>
                  <a:pt x="20" y="22"/>
                  <a:pt x="32" y="1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latin typeface="Arial"/>
              <a:ea typeface="微软雅黑"/>
              <a:cs typeface="+mn-ea"/>
              <a:sym typeface="+mn-lt"/>
            </a:endParaRPr>
          </a:p>
        </p:txBody>
      </p:sp>
      <p:sp>
        <p:nvSpPr>
          <p:cNvPr id="70" name="Content Placeholder 2">
            <a:extLst>
              <a:ext uri="{FF2B5EF4-FFF2-40B4-BE49-F238E27FC236}">
                <a16:creationId xmlns:a16="http://schemas.microsoft.com/office/drawing/2014/main" id="{038AC872-2549-4067-83B3-7053673D9D71}"/>
              </a:ext>
            </a:extLst>
          </p:cNvPr>
          <p:cNvSpPr txBox="1">
            <a:spLocks/>
          </p:cNvSpPr>
          <p:nvPr/>
        </p:nvSpPr>
        <p:spPr bwMode="auto">
          <a:xfrm>
            <a:off x="5530262" y="1094663"/>
            <a:ext cx="2878115"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合理分担合同风险</a:t>
            </a:r>
            <a:endParaRPr lang="zh-CN" altLang="en-US" sz="2400" b="1" dirty="0">
              <a:solidFill>
                <a:srgbClr val="0000FF"/>
              </a:solidFill>
              <a:latin typeface="Arial"/>
              <a:ea typeface="微软雅黑"/>
              <a:cs typeface="+mn-ea"/>
              <a:sym typeface="+mn-lt"/>
            </a:endParaRPr>
          </a:p>
        </p:txBody>
      </p:sp>
      <p:grpSp>
        <p:nvGrpSpPr>
          <p:cNvPr id="71" name="Group 1344">
            <a:extLst>
              <a:ext uri="{FF2B5EF4-FFF2-40B4-BE49-F238E27FC236}">
                <a16:creationId xmlns:a16="http://schemas.microsoft.com/office/drawing/2014/main" id="{D6F8D1A3-F425-4DB7-B07A-03AFD01CEBFA}"/>
              </a:ext>
            </a:extLst>
          </p:cNvPr>
          <p:cNvGrpSpPr/>
          <p:nvPr/>
        </p:nvGrpSpPr>
        <p:grpSpPr>
          <a:xfrm>
            <a:off x="4854446" y="2247531"/>
            <a:ext cx="559901" cy="559901"/>
            <a:chOff x="0" y="0"/>
            <a:chExt cx="1243363" cy="1243363"/>
          </a:xfrm>
        </p:grpSpPr>
        <p:sp>
          <p:nvSpPr>
            <p:cNvPr id="72" name="Shape 1342">
              <a:extLst>
                <a:ext uri="{FF2B5EF4-FFF2-40B4-BE49-F238E27FC236}">
                  <a16:creationId xmlns:a16="http://schemas.microsoft.com/office/drawing/2014/main" id="{6237EFAE-E5D1-45CE-9A97-A5BE89D64F17}"/>
                </a:ext>
              </a:extLst>
            </p:cNvPr>
            <p:cNvSpPr/>
            <p:nvPr/>
          </p:nvSpPr>
          <p:spPr>
            <a:xfrm>
              <a:off x="0" y="0"/>
              <a:ext cx="1243364" cy="1243364"/>
            </a:xfrm>
            <a:prstGeom prst="rect">
              <a:avLst/>
            </a:prstGeom>
            <a:solidFill>
              <a:schemeClr val="accent4"/>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3" name="Shape 1343">
              <a:extLst>
                <a:ext uri="{FF2B5EF4-FFF2-40B4-BE49-F238E27FC236}">
                  <a16:creationId xmlns:a16="http://schemas.microsoft.com/office/drawing/2014/main" id="{2ED04C35-A864-4CF1-B9F2-74E260B40A3F}"/>
                </a:ext>
              </a:extLst>
            </p:cNvPr>
            <p:cNvSpPr/>
            <p:nvPr/>
          </p:nvSpPr>
          <p:spPr>
            <a:xfrm>
              <a:off x="431257" y="349682"/>
              <a:ext cx="378644" cy="540919"/>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74" name="Content Placeholder 2">
            <a:extLst>
              <a:ext uri="{FF2B5EF4-FFF2-40B4-BE49-F238E27FC236}">
                <a16:creationId xmlns:a16="http://schemas.microsoft.com/office/drawing/2014/main" id="{72BC8E2C-03CD-4ACE-8623-B4F24BF96584}"/>
              </a:ext>
            </a:extLst>
          </p:cNvPr>
          <p:cNvSpPr txBox="1">
            <a:spLocks/>
          </p:cNvSpPr>
          <p:nvPr/>
        </p:nvSpPr>
        <p:spPr bwMode="auto">
          <a:xfrm>
            <a:off x="5543589" y="2270941"/>
            <a:ext cx="3420899"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规范保证金收取和退还</a:t>
            </a:r>
            <a:endParaRPr lang="zh-CN" altLang="en-US" sz="2400" b="1" dirty="0">
              <a:solidFill>
                <a:srgbClr val="0000FF"/>
              </a:solidFill>
              <a:latin typeface="Arial"/>
              <a:ea typeface="微软雅黑"/>
              <a:cs typeface="+mn-ea"/>
              <a:sym typeface="+mn-lt"/>
            </a:endParaRPr>
          </a:p>
        </p:txBody>
      </p:sp>
      <p:grpSp>
        <p:nvGrpSpPr>
          <p:cNvPr id="78" name="Group 1294">
            <a:extLst>
              <a:ext uri="{FF2B5EF4-FFF2-40B4-BE49-F238E27FC236}">
                <a16:creationId xmlns:a16="http://schemas.microsoft.com/office/drawing/2014/main" id="{AD793E2C-D9D1-4984-BB8E-6CCD33A6F2C5}"/>
              </a:ext>
            </a:extLst>
          </p:cNvPr>
          <p:cNvGrpSpPr/>
          <p:nvPr/>
        </p:nvGrpSpPr>
        <p:grpSpPr>
          <a:xfrm>
            <a:off x="4854446" y="3397779"/>
            <a:ext cx="559901" cy="559901"/>
            <a:chOff x="0" y="0"/>
            <a:chExt cx="1243363" cy="1243363"/>
          </a:xfrm>
        </p:grpSpPr>
        <p:sp>
          <p:nvSpPr>
            <p:cNvPr id="79" name="Shape 1290">
              <a:extLst>
                <a:ext uri="{FF2B5EF4-FFF2-40B4-BE49-F238E27FC236}">
                  <a16:creationId xmlns:a16="http://schemas.microsoft.com/office/drawing/2014/main" id="{C9F56347-512A-4447-BD36-7782F2559B57}"/>
                </a:ext>
              </a:extLst>
            </p:cNvPr>
            <p:cNvSpPr/>
            <p:nvPr/>
          </p:nvSpPr>
          <p:spPr>
            <a:xfrm>
              <a:off x="0" y="0"/>
              <a:ext cx="1243364" cy="1243364"/>
            </a:xfrm>
            <a:prstGeom prst="rect">
              <a:avLst/>
            </a:prstGeom>
            <a:solidFill>
              <a:schemeClr val="accent1"/>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80" name="Group 1293">
              <a:extLst>
                <a:ext uri="{FF2B5EF4-FFF2-40B4-BE49-F238E27FC236}">
                  <a16:creationId xmlns:a16="http://schemas.microsoft.com/office/drawing/2014/main" id="{F628B092-A7AA-4541-9580-3BD8736C9CDB}"/>
                </a:ext>
              </a:extLst>
            </p:cNvPr>
            <p:cNvGrpSpPr/>
            <p:nvPr/>
          </p:nvGrpSpPr>
          <p:grpSpPr>
            <a:xfrm>
              <a:off x="374055" y="351222"/>
              <a:ext cx="495253" cy="540919"/>
              <a:chOff x="0" y="0"/>
              <a:chExt cx="495252" cy="540918"/>
            </a:xfrm>
          </p:grpSpPr>
          <p:sp>
            <p:nvSpPr>
              <p:cNvPr id="81" name="Shape 1291">
                <a:extLst>
                  <a:ext uri="{FF2B5EF4-FFF2-40B4-BE49-F238E27FC236}">
                    <a16:creationId xmlns:a16="http://schemas.microsoft.com/office/drawing/2014/main" id="{70E362E2-1711-4958-9D77-889336495608}"/>
                  </a:ext>
                </a:extLst>
              </p:cNvPr>
              <p:cNvSpPr/>
              <p:nvPr/>
            </p:nvSpPr>
            <p:spPr>
              <a:xfrm>
                <a:off x="107933" y="0"/>
                <a:ext cx="270131" cy="270131"/>
              </a:xfrm>
              <a:custGeom>
                <a:avLst/>
                <a:gdLst/>
                <a:ahLst/>
                <a:cxnLst>
                  <a:cxn ang="0">
                    <a:pos x="wd2" y="hd2"/>
                  </a:cxn>
                  <a:cxn ang="5400000">
                    <a:pos x="wd2" y="hd2"/>
                  </a:cxn>
                  <a:cxn ang="10800000">
                    <a:pos x="wd2" y="hd2"/>
                  </a:cxn>
                  <a:cxn ang="16200000">
                    <a:pos x="wd2" y="hd2"/>
                  </a:cxn>
                </a:cxnLst>
                <a:rect l="0" t="0" r="r" b="b"/>
                <a:pathLst>
                  <a:path w="21600" h="21600" extrusionOk="0">
                    <a:moveTo>
                      <a:pt x="3164" y="18436"/>
                    </a:moveTo>
                    <a:cubicBezTo>
                      <a:pt x="5273" y="20546"/>
                      <a:pt x="7818" y="21600"/>
                      <a:pt x="10800" y="21600"/>
                    </a:cubicBezTo>
                    <a:cubicBezTo>
                      <a:pt x="13782" y="21600"/>
                      <a:pt x="16327" y="20546"/>
                      <a:pt x="18436" y="18436"/>
                    </a:cubicBezTo>
                    <a:cubicBezTo>
                      <a:pt x="20546" y="16327"/>
                      <a:pt x="21600" y="13782"/>
                      <a:pt x="21600" y="10800"/>
                    </a:cubicBezTo>
                    <a:cubicBezTo>
                      <a:pt x="21600" y="7818"/>
                      <a:pt x="20546" y="5273"/>
                      <a:pt x="18436" y="3164"/>
                    </a:cubicBezTo>
                    <a:cubicBezTo>
                      <a:pt x="16327" y="1054"/>
                      <a:pt x="13782" y="0"/>
                      <a:pt x="10800" y="0"/>
                    </a:cubicBezTo>
                    <a:cubicBezTo>
                      <a:pt x="7818" y="0"/>
                      <a:pt x="5273" y="1055"/>
                      <a:pt x="3164" y="3164"/>
                    </a:cubicBezTo>
                    <a:cubicBezTo>
                      <a:pt x="1055" y="5273"/>
                      <a:pt x="0" y="7818"/>
                      <a:pt x="0" y="10800"/>
                    </a:cubicBezTo>
                    <a:cubicBezTo>
                      <a:pt x="0" y="13782"/>
                      <a:pt x="1055" y="16327"/>
                      <a:pt x="3164" y="18436"/>
                    </a:cubicBezTo>
                    <a:cubicBezTo>
                      <a:pt x="3164" y="18436"/>
                      <a:pt x="3164" y="18436"/>
                      <a:pt x="3164" y="18436"/>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2" name="Shape 1292">
                <a:extLst>
                  <a:ext uri="{FF2B5EF4-FFF2-40B4-BE49-F238E27FC236}">
                    <a16:creationId xmlns:a16="http://schemas.microsoft.com/office/drawing/2014/main" id="{AAFEDA14-47A3-46F6-9950-A95824217F4C}"/>
                  </a:ext>
                </a:extLst>
              </p:cNvPr>
              <p:cNvSpPr/>
              <p:nvPr/>
            </p:nvSpPr>
            <p:spPr>
              <a:xfrm>
                <a:off x="0" y="248248"/>
                <a:ext cx="495253" cy="292671"/>
              </a:xfrm>
              <a:custGeom>
                <a:avLst/>
                <a:gdLst/>
                <a:ahLst/>
                <a:cxnLst>
                  <a:cxn ang="0">
                    <a:pos x="wd2" y="hd2"/>
                  </a:cxn>
                  <a:cxn ang="5400000">
                    <a:pos x="wd2" y="hd2"/>
                  </a:cxn>
                  <a:cxn ang="10800000">
                    <a:pos x="wd2" y="hd2"/>
                  </a:cxn>
                  <a:cxn ang="16200000">
                    <a:pos x="wd2" y="hd2"/>
                  </a:cxn>
                </a:cxnLst>
                <a:rect l="0" t="0" r="r" b="b"/>
                <a:pathLst>
                  <a:path w="21600" h="21600" extrusionOk="0">
                    <a:moveTo>
                      <a:pt x="21332" y="9360"/>
                    </a:moveTo>
                    <a:cubicBezTo>
                      <a:pt x="21225" y="8347"/>
                      <a:pt x="21089" y="7408"/>
                      <a:pt x="20925" y="6543"/>
                    </a:cubicBezTo>
                    <a:cubicBezTo>
                      <a:pt x="20761" y="5678"/>
                      <a:pt x="20542" y="4834"/>
                      <a:pt x="20266" y="4011"/>
                    </a:cubicBezTo>
                    <a:cubicBezTo>
                      <a:pt x="19989" y="3190"/>
                      <a:pt x="19673" y="2489"/>
                      <a:pt x="19314" y="1909"/>
                    </a:cubicBezTo>
                    <a:cubicBezTo>
                      <a:pt x="18957" y="1329"/>
                      <a:pt x="18519" y="867"/>
                      <a:pt x="18002" y="520"/>
                    </a:cubicBezTo>
                    <a:cubicBezTo>
                      <a:pt x="17487" y="175"/>
                      <a:pt x="16916" y="0"/>
                      <a:pt x="16292" y="0"/>
                    </a:cubicBezTo>
                    <a:cubicBezTo>
                      <a:pt x="16190" y="0"/>
                      <a:pt x="15970" y="187"/>
                      <a:pt x="15632" y="559"/>
                    </a:cubicBezTo>
                    <a:cubicBezTo>
                      <a:pt x="15295" y="931"/>
                      <a:pt x="14922" y="1348"/>
                      <a:pt x="14512" y="1805"/>
                    </a:cubicBezTo>
                    <a:cubicBezTo>
                      <a:pt x="14103" y="2264"/>
                      <a:pt x="13557" y="2680"/>
                      <a:pt x="12871" y="3051"/>
                    </a:cubicBezTo>
                    <a:cubicBezTo>
                      <a:pt x="12185" y="3423"/>
                      <a:pt x="11496" y="3610"/>
                      <a:pt x="10800" y="3610"/>
                    </a:cubicBezTo>
                    <a:cubicBezTo>
                      <a:pt x="10104" y="3610"/>
                      <a:pt x="9414" y="3423"/>
                      <a:pt x="8729" y="3051"/>
                    </a:cubicBezTo>
                    <a:cubicBezTo>
                      <a:pt x="8043" y="2680"/>
                      <a:pt x="7496" y="2264"/>
                      <a:pt x="7087" y="1805"/>
                    </a:cubicBezTo>
                    <a:cubicBezTo>
                      <a:pt x="6678" y="1348"/>
                      <a:pt x="6304" y="931"/>
                      <a:pt x="5967" y="559"/>
                    </a:cubicBezTo>
                    <a:cubicBezTo>
                      <a:pt x="5630" y="187"/>
                      <a:pt x="5410" y="0"/>
                      <a:pt x="5308" y="0"/>
                    </a:cubicBezTo>
                    <a:cubicBezTo>
                      <a:pt x="4684" y="0"/>
                      <a:pt x="4113" y="175"/>
                      <a:pt x="3597" y="520"/>
                    </a:cubicBezTo>
                    <a:cubicBezTo>
                      <a:pt x="3081" y="867"/>
                      <a:pt x="2643" y="1329"/>
                      <a:pt x="2286" y="1909"/>
                    </a:cubicBezTo>
                    <a:cubicBezTo>
                      <a:pt x="1927" y="2488"/>
                      <a:pt x="1611" y="3190"/>
                      <a:pt x="1334" y="4011"/>
                    </a:cubicBezTo>
                    <a:cubicBezTo>
                      <a:pt x="1058" y="4834"/>
                      <a:pt x="839" y="5678"/>
                      <a:pt x="675" y="6543"/>
                    </a:cubicBezTo>
                    <a:cubicBezTo>
                      <a:pt x="511" y="7408"/>
                      <a:pt x="375" y="8347"/>
                      <a:pt x="268" y="9360"/>
                    </a:cubicBezTo>
                    <a:cubicBezTo>
                      <a:pt x="161" y="10371"/>
                      <a:pt x="89" y="11314"/>
                      <a:pt x="53" y="12189"/>
                    </a:cubicBezTo>
                    <a:cubicBezTo>
                      <a:pt x="17" y="13063"/>
                      <a:pt x="0" y="13959"/>
                      <a:pt x="0" y="14877"/>
                    </a:cubicBezTo>
                    <a:cubicBezTo>
                      <a:pt x="0" y="16953"/>
                      <a:pt x="372" y="18593"/>
                      <a:pt x="1119" y="19795"/>
                    </a:cubicBezTo>
                    <a:cubicBezTo>
                      <a:pt x="1866" y="20998"/>
                      <a:pt x="2858" y="21600"/>
                      <a:pt x="4096" y="21600"/>
                    </a:cubicBezTo>
                    <a:lnTo>
                      <a:pt x="17504" y="21600"/>
                    </a:lnTo>
                    <a:cubicBezTo>
                      <a:pt x="18741" y="21600"/>
                      <a:pt x="19734" y="20998"/>
                      <a:pt x="20480" y="19795"/>
                    </a:cubicBezTo>
                    <a:cubicBezTo>
                      <a:pt x="21227" y="18593"/>
                      <a:pt x="21600" y="16953"/>
                      <a:pt x="21600" y="14877"/>
                    </a:cubicBezTo>
                    <a:cubicBezTo>
                      <a:pt x="21600" y="13959"/>
                      <a:pt x="21582" y="13063"/>
                      <a:pt x="21547" y="12189"/>
                    </a:cubicBezTo>
                    <a:cubicBezTo>
                      <a:pt x="21511" y="11314"/>
                      <a:pt x="21439" y="10371"/>
                      <a:pt x="21332" y="9360"/>
                    </a:cubicBezTo>
                    <a:cubicBezTo>
                      <a:pt x="21332" y="9360"/>
                      <a:pt x="21332" y="9360"/>
                      <a:pt x="21332" y="936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grpSp>
      <p:sp>
        <p:nvSpPr>
          <p:cNvPr id="83" name="Content Placeholder 2">
            <a:extLst>
              <a:ext uri="{FF2B5EF4-FFF2-40B4-BE49-F238E27FC236}">
                <a16:creationId xmlns:a16="http://schemas.microsoft.com/office/drawing/2014/main" id="{5D18560D-DC1D-4454-B2AC-B0ADCD0A2685}"/>
              </a:ext>
            </a:extLst>
          </p:cNvPr>
          <p:cNvSpPr txBox="1">
            <a:spLocks/>
          </p:cNvSpPr>
          <p:nvPr/>
        </p:nvSpPr>
        <p:spPr bwMode="auto">
          <a:xfrm>
            <a:off x="5534696" y="4459654"/>
            <a:ext cx="3600411"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加速推进电子招标投标</a:t>
            </a:r>
            <a:endParaRPr lang="zh-CN" altLang="en-US" sz="2400" b="1" dirty="0">
              <a:solidFill>
                <a:srgbClr val="0000FF"/>
              </a:solidFill>
              <a:latin typeface="Arial"/>
              <a:ea typeface="微软雅黑"/>
              <a:cs typeface="+mn-ea"/>
              <a:sym typeface="+mn-lt"/>
            </a:endParaRPr>
          </a:p>
        </p:txBody>
      </p:sp>
      <p:grpSp>
        <p:nvGrpSpPr>
          <p:cNvPr id="84" name="Group 1338">
            <a:extLst>
              <a:ext uri="{FF2B5EF4-FFF2-40B4-BE49-F238E27FC236}">
                <a16:creationId xmlns:a16="http://schemas.microsoft.com/office/drawing/2014/main" id="{6E628894-E48E-47F7-A79B-91A536D464DF}"/>
              </a:ext>
            </a:extLst>
          </p:cNvPr>
          <p:cNvGrpSpPr/>
          <p:nvPr/>
        </p:nvGrpSpPr>
        <p:grpSpPr>
          <a:xfrm>
            <a:off x="4846843" y="4459209"/>
            <a:ext cx="559901" cy="559901"/>
            <a:chOff x="0" y="0"/>
            <a:chExt cx="1243363" cy="1243363"/>
          </a:xfrm>
        </p:grpSpPr>
        <p:sp>
          <p:nvSpPr>
            <p:cNvPr id="85" name="Shape 1336">
              <a:extLst>
                <a:ext uri="{FF2B5EF4-FFF2-40B4-BE49-F238E27FC236}">
                  <a16:creationId xmlns:a16="http://schemas.microsoft.com/office/drawing/2014/main" id="{940C189E-5500-4144-9DB8-CA017D152895}"/>
                </a:ext>
              </a:extLst>
            </p:cNvPr>
            <p:cNvSpPr/>
            <p:nvPr/>
          </p:nvSpPr>
          <p:spPr>
            <a:xfrm>
              <a:off x="0" y="0"/>
              <a:ext cx="1243364" cy="1243364"/>
            </a:xfrm>
            <a:prstGeom prst="rect">
              <a:avLst/>
            </a:prstGeom>
            <a:solidFill>
              <a:srgbClr val="FFC000"/>
            </a:solidFill>
            <a:ln w="12700" cap="flat">
              <a:noFill/>
              <a:miter lim="400000"/>
            </a:ln>
            <a:effectLst/>
          </p:spPr>
          <p:txBody>
            <a:bodyPr wrap="square" lIns="71430" tIns="71430" rIns="71430" bIns="71430"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6" name="Shape 1337">
              <a:extLst>
                <a:ext uri="{FF2B5EF4-FFF2-40B4-BE49-F238E27FC236}">
                  <a16:creationId xmlns:a16="http://schemas.microsoft.com/office/drawing/2014/main" id="{C94AA49F-59F1-4300-ACF6-E386E2B83411}"/>
                </a:ext>
              </a:extLst>
            </p:cNvPr>
            <p:cNvSpPr/>
            <p:nvPr/>
          </p:nvSpPr>
          <p:spPr>
            <a:xfrm>
              <a:off x="384508" y="384509"/>
              <a:ext cx="474347" cy="474346"/>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w="12700" cap="flat">
              <a:noFill/>
              <a:miter lim="400000"/>
            </a:ln>
            <a:effectLst/>
          </p:spPr>
          <p:txBody>
            <a:bodyPr wrap="square" lIns="53572" tIns="53572" rIns="53572" bIns="53572" numCol="1" anchor="ctr">
              <a:noAutofit/>
            </a:bodyPr>
            <a:lstStyle/>
            <a:p>
              <a:pPr lvl="0">
                <a:lnSpc>
                  <a:spcPct val="120000"/>
                </a:lnSpc>
                <a:defRPr sz="3200">
                  <a:solidFill>
                    <a:srgbClr val="FFFFFF"/>
                  </a:solidFill>
                  <a:latin typeface="+mn-lt"/>
                  <a:ea typeface="+mn-ea"/>
                  <a:cs typeface="+mn-cs"/>
                  <a:sym typeface="Helvetica Light"/>
                </a:defRPr>
              </a:pPr>
              <a:endParaRPr sz="450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87" name="Content Placeholder 2">
            <a:extLst>
              <a:ext uri="{FF2B5EF4-FFF2-40B4-BE49-F238E27FC236}">
                <a16:creationId xmlns:a16="http://schemas.microsoft.com/office/drawing/2014/main" id="{0BBB0EB0-A767-4522-8FBA-1E7D8403878B}"/>
              </a:ext>
            </a:extLst>
          </p:cNvPr>
          <p:cNvSpPr txBox="1">
            <a:spLocks/>
          </p:cNvSpPr>
          <p:nvPr/>
        </p:nvSpPr>
        <p:spPr bwMode="auto">
          <a:xfrm>
            <a:off x="5543589" y="3423069"/>
            <a:ext cx="3600411" cy="586559"/>
          </a:xfrm>
          <a:prstGeom prst="rect">
            <a:avLst/>
          </a:prstGeom>
        </p:spPr>
        <p:txBody>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b="1" dirty="0">
                <a:solidFill>
                  <a:srgbClr val="0000FF"/>
                </a:solidFill>
                <a:latin typeface="Arial"/>
                <a:cs typeface="+mn-ea"/>
                <a:sym typeface="+mn-lt"/>
              </a:rPr>
              <a:t>畅通异议和投诉处理渠道</a:t>
            </a:r>
            <a:endParaRPr lang="zh-CN" altLang="en-US" sz="2400" b="1" dirty="0">
              <a:solidFill>
                <a:srgbClr val="0000FF"/>
              </a:solidFill>
              <a:latin typeface="Arial"/>
              <a:ea typeface="微软雅黑"/>
              <a:cs typeface="+mn-ea"/>
              <a:sym typeface="+mn-lt"/>
            </a:endParaRPr>
          </a:p>
        </p:txBody>
      </p:sp>
    </p:spTree>
    <p:extLst>
      <p:ext uri="{BB962C8B-B14F-4D97-AF65-F5344CB8AC3E}">
        <p14:creationId xmlns:p14="http://schemas.microsoft.com/office/powerpoint/2010/main" val="94613788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dissolve">
                                      <p:cBhvr>
                                        <p:cTn id="11" dur="500"/>
                                        <p:tgtEl>
                                          <p:spTgt spid="49"/>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dissolve">
                                      <p:cBhvr>
                                        <p:cTn id="15" dur="500"/>
                                        <p:tgtEl>
                                          <p:spTgt spid="53"/>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dissolve">
                                      <p:cBhvr>
                                        <p:cTn id="19" dur="500"/>
                                        <p:tgtEl>
                                          <p:spTgt spid="58"/>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64"/>
                                        </p:tgtEl>
                                        <p:attrNameLst>
                                          <p:attrName>style.visibility</p:attrName>
                                        </p:attrNameLst>
                                      </p:cBhvr>
                                      <p:to>
                                        <p:strVal val="visible"/>
                                      </p:to>
                                    </p:set>
                                    <p:animEffect transition="in" filter="dissolve">
                                      <p:cBhvr>
                                        <p:cTn id="23" dur="500"/>
                                        <p:tgtEl>
                                          <p:spTgt spid="64"/>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71"/>
                                        </p:tgtEl>
                                        <p:attrNameLst>
                                          <p:attrName>style.visibility</p:attrName>
                                        </p:attrNameLst>
                                      </p:cBhvr>
                                      <p:to>
                                        <p:strVal val="visible"/>
                                      </p:to>
                                    </p:set>
                                    <p:animEffect transition="in" filter="dissolve">
                                      <p:cBhvr>
                                        <p:cTn id="27" dur="500"/>
                                        <p:tgtEl>
                                          <p:spTgt spid="71"/>
                                        </p:tgtEl>
                                      </p:cBhvr>
                                    </p:animEffect>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dissolve">
                                      <p:cBhvr>
                                        <p:cTn id="31" dur="500"/>
                                        <p:tgtEl>
                                          <p:spTgt spid="78"/>
                                        </p:tgtEl>
                                      </p:cBhvr>
                                    </p:animEffect>
                                  </p:childTnLst>
                                </p:cTn>
                              </p:par>
                            </p:childTnLst>
                          </p:cTn>
                        </p:par>
                        <p:par>
                          <p:cTn id="32" fill="hold">
                            <p:stCondLst>
                              <p:cond delay="3500"/>
                            </p:stCondLst>
                            <p:childTnLst>
                              <p:par>
                                <p:cTn id="33" presetID="9" presetClass="entr" presetSubtype="0" fill="hold" nodeType="afterEffect">
                                  <p:stCondLst>
                                    <p:cond delay="0"/>
                                  </p:stCondLst>
                                  <p:childTnLst>
                                    <p:set>
                                      <p:cBhvr>
                                        <p:cTn id="34" dur="1" fill="hold">
                                          <p:stCondLst>
                                            <p:cond delay="0"/>
                                          </p:stCondLst>
                                        </p:cTn>
                                        <p:tgtEl>
                                          <p:spTgt spid="84"/>
                                        </p:tgtEl>
                                        <p:attrNameLst>
                                          <p:attrName>style.visibility</p:attrName>
                                        </p:attrNameLst>
                                      </p:cBhvr>
                                      <p:to>
                                        <p:strVal val="visible"/>
                                      </p:to>
                                    </p:set>
                                    <p:animEffect transition="in" filter="dissolve">
                                      <p:cBhvr>
                                        <p:cTn id="35"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08377" y="0"/>
            <a:ext cx="680171" cy="692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31">
            <a:extLst>
              <a:ext uri="{FF2B5EF4-FFF2-40B4-BE49-F238E27FC236}">
                <a16:creationId xmlns:a16="http://schemas.microsoft.com/office/drawing/2014/main" id="{A09C5826-6FAE-4FCC-8AA8-365A513BD92B}"/>
              </a:ext>
            </a:extLst>
          </p:cNvPr>
          <p:cNvSpPr txBox="1">
            <a:spLocks noChangeArrowheads="1"/>
          </p:cNvSpPr>
          <p:nvPr/>
        </p:nvSpPr>
        <p:spPr bwMode="auto">
          <a:xfrm>
            <a:off x="923934" y="569910"/>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endParaRPr lang="zh-CN" altLang="zh-CN"/>
          </a:p>
        </p:txBody>
      </p:sp>
      <p:sp>
        <p:nvSpPr>
          <p:cNvPr id="8" name="内容占位符 2">
            <a:extLst>
              <a:ext uri="{FF2B5EF4-FFF2-40B4-BE49-F238E27FC236}">
                <a16:creationId xmlns:a16="http://schemas.microsoft.com/office/drawing/2014/main" id="{D8EBC4ED-E3BB-4CD3-9DB6-DAB3958B0DDD}"/>
              </a:ext>
            </a:extLst>
          </p:cNvPr>
          <p:cNvSpPr txBox="1">
            <a:spLocks/>
          </p:cNvSpPr>
          <p:nvPr/>
        </p:nvSpPr>
        <p:spPr>
          <a:xfrm>
            <a:off x="1108085" y="1596189"/>
            <a:ext cx="7980464" cy="252262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4000"/>
              </a:lnSpc>
              <a:spcBef>
                <a:spcPts val="0"/>
              </a:spcBef>
              <a:spcAft>
                <a:spcPts val="1200"/>
              </a:spcAft>
              <a:buNone/>
            </a:pPr>
            <a:r>
              <a:rPr lang="zh-CN" altLang="en-US" sz="2400" dirty="0">
                <a:latin typeface="+mn-ea"/>
              </a:rPr>
              <a:t>地方各级</a:t>
            </a:r>
            <a:r>
              <a:rPr lang="zh-CN" altLang="en-US" sz="2400" b="1" dirty="0">
                <a:solidFill>
                  <a:srgbClr val="0000FF"/>
                </a:solidFill>
                <a:latin typeface="Arial"/>
                <a:ea typeface="微软雅黑"/>
                <a:cs typeface="+mn-ea"/>
              </a:rPr>
              <a:t>交通运输主管部门</a:t>
            </a:r>
            <a:r>
              <a:rPr lang="zh-CN" altLang="en-US" sz="2400" dirty="0">
                <a:latin typeface="+mn-ea"/>
              </a:rPr>
              <a:t>要督促招标人严格按照</a:t>
            </a:r>
            <a:r>
              <a:rPr lang="en-US" altLang="zh-CN" sz="2400" b="1" dirty="0">
                <a:solidFill>
                  <a:srgbClr val="0000FF"/>
                </a:solidFill>
                <a:latin typeface="+mn-ea"/>
              </a:rPr>
              <a:t>《</a:t>
            </a:r>
            <a:r>
              <a:rPr lang="zh-CN" altLang="en-US" sz="2400" b="1" dirty="0">
                <a:solidFill>
                  <a:srgbClr val="0000FF"/>
                </a:solidFill>
                <a:latin typeface="+mn-ea"/>
              </a:rPr>
              <a:t>中华人民共和国</a:t>
            </a:r>
            <a:r>
              <a:rPr lang="zh-CN" altLang="en-US" sz="2400" b="1" dirty="0">
                <a:solidFill>
                  <a:srgbClr val="0000FF"/>
                </a:solidFill>
                <a:latin typeface="Arial"/>
                <a:ea typeface="微软雅黑"/>
                <a:cs typeface="+mn-ea"/>
              </a:rPr>
              <a:t>招标投标法</a:t>
            </a:r>
            <a:r>
              <a:rPr lang="en-US" altLang="zh-CN" sz="2400" b="1" dirty="0">
                <a:solidFill>
                  <a:srgbClr val="0000FF"/>
                </a:solidFill>
                <a:latin typeface="+mn-ea"/>
              </a:rPr>
              <a:t>》《</a:t>
            </a:r>
            <a:r>
              <a:rPr lang="zh-CN" altLang="en-US" sz="2400" b="1" dirty="0">
                <a:solidFill>
                  <a:srgbClr val="0000FF"/>
                </a:solidFill>
                <a:latin typeface="+mn-ea"/>
              </a:rPr>
              <a:t>中华人民共和国</a:t>
            </a:r>
            <a:r>
              <a:rPr lang="zh-CN" altLang="en-US" sz="2400" b="1" dirty="0">
                <a:solidFill>
                  <a:srgbClr val="0000FF"/>
                </a:solidFill>
                <a:latin typeface="Arial"/>
                <a:ea typeface="微软雅黑"/>
                <a:cs typeface="+mn-ea"/>
              </a:rPr>
              <a:t>政府采购法</a:t>
            </a:r>
            <a:r>
              <a:rPr lang="en-US" altLang="zh-CN" sz="2400" b="1" dirty="0">
                <a:solidFill>
                  <a:srgbClr val="0000FF"/>
                </a:solidFill>
                <a:latin typeface="+mn-ea"/>
              </a:rPr>
              <a:t>》</a:t>
            </a:r>
            <a:r>
              <a:rPr lang="zh-CN" altLang="en-US" sz="2400" dirty="0">
                <a:latin typeface="+mn-ea"/>
              </a:rPr>
              <a:t>等相关法律法规的要求，有序开展公路养护工程招标投标活动，严禁尚不具备法定招标条件的项目开展招标投标。</a:t>
            </a:r>
            <a:endParaRPr lang="en-US" altLang="zh-CN" sz="2400" dirty="0">
              <a:latin typeface="+mn-ea"/>
            </a:endParaRPr>
          </a:p>
        </p:txBody>
      </p:sp>
      <p:sp>
        <p:nvSpPr>
          <p:cNvPr id="11" name="标题 1">
            <a:extLst>
              <a:ext uri="{FF2B5EF4-FFF2-40B4-BE49-F238E27FC236}">
                <a16:creationId xmlns:a16="http://schemas.microsoft.com/office/drawing/2014/main" id="{E9AE21AE-77F9-4CF8-A04A-A1D1A5A5E679}"/>
              </a:ext>
            </a:extLst>
          </p:cNvPr>
          <p:cNvSpPr txBox="1">
            <a:spLocks/>
          </p:cNvSpPr>
          <p:nvPr/>
        </p:nvSpPr>
        <p:spPr>
          <a:xfrm>
            <a:off x="55452" y="108333"/>
            <a:ext cx="8382328" cy="584245"/>
          </a:xfrm>
          <a:prstGeom prst="rect">
            <a:avLst/>
          </a:prstGeom>
        </p:spPr>
        <p:txBody>
          <a:bodyPr vert="horz" lIns="91440" tIns="45720" rIns="91440" bIns="45720" rtlCol="0" anchor="ctr">
            <a:normAutofit fontScale="90000"/>
          </a:bodyPr>
          <a:lstStyle>
            <a:lvl1pPr algn="l" defTabSz="914400" rtl="0" eaLnBrk="1" latinLnBrk="0" hangingPunct="1">
              <a:spcBef>
                <a:spcPct val="0"/>
              </a:spcBef>
              <a:buNone/>
              <a:defRPr sz="2200" b="1" kern="12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r>
              <a:rPr lang="en-US" altLang="zh-CN" sz="2000"/>
              <a:t>《</a:t>
            </a:r>
            <a:r>
              <a:rPr lang="zh-CN" altLang="en-US" sz="2000"/>
              <a:t>关于做好公路养护工程招标投标工作进一步推动优化营商环境政策落实的通知</a:t>
            </a:r>
            <a:r>
              <a:rPr lang="en-US" altLang="zh-CN" sz="2000"/>
              <a:t>》</a:t>
            </a:r>
            <a:endParaRPr lang="zh-CN" altLang="en-US" sz="2000" dirty="0"/>
          </a:p>
        </p:txBody>
      </p:sp>
      <p:sp>
        <p:nvSpPr>
          <p:cNvPr id="7" name="矩形 6">
            <a:extLst>
              <a:ext uri="{FF2B5EF4-FFF2-40B4-BE49-F238E27FC236}">
                <a16:creationId xmlns:a16="http://schemas.microsoft.com/office/drawing/2014/main" id="{EE2E9FD4-04B1-4321-804F-2C177C00D55F}"/>
              </a:ext>
            </a:extLst>
          </p:cNvPr>
          <p:cNvSpPr>
            <a:spLocks noChangeArrowheads="1"/>
          </p:cNvSpPr>
          <p:nvPr/>
        </p:nvSpPr>
        <p:spPr bwMode="auto">
          <a:xfrm>
            <a:off x="192230" y="800911"/>
            <a:ext cx="737132" cy="4479816"/>
          </a:xfrm>
          <a:prstGeom prst="rect">
            <a:avLst/>
          </a:prstGeom>
          <a:solidFill>
            <a:srgbClr val="0763B6"/>
          </a:solidFill>
          <a:ln>
            <a:noFill/>
          </a:ln>
          <a:effectLst>
            <a:outerShdw blurRad="50800" dist="38100" algn="l" rotWithShape="0">
              <a:prstClr val="black">
                <a:alpha val="40000"/>
              </a:prstClr>
            </a:outerShdw>
          </a:effectLst>
        </p:spPr>
        <p:txBody>
          <a:bodyPr anchor="ctr"/>
          <a:lstStyle/>
          <a:p>
            <a:pPr lvl="0" algn="ctr" defTabSz="1219200" fontAlgn="base">
              <a:spcBef>
                <a:spcPct val="0"/>
              </a:spcBef>
              <a:spcAft>
                <a:spcPct val="0"/>
              </a:spcAft>
              <a:defRPr/>
            </a:pPr>
            <a:r>
              <a:rPr lang="zh-CN" altLang="en-US" sz="2400" dirty="0">
                <a:solidFill>
                  <a:prstClr val="white"/>
                </a:solidFill>
                <a:latin typeface="+mj-ea"/>
                <a:ea typeface="+mj-ea"/>
              </a:rPr>
              <a:t>促进公路养护市场公平竞争</a:t>
            </a:r>
          </a:p>
        </p:txBody>
      </p:sp>
    </p:spTree>
    <p:extLst>
      <p:ext uri="{BB962C8B-B14F-4D97-AF65-F5344CB8AC3E}">
        <p14:creationId xmlns:p14="http://schemas.microsoft.com/office/powerpoint/2010/main" val="350935785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Office 主题​​">
  <a:themeElements>
    <a:clrScheme name="自定义 14">
      <a:dk1>
        <a:sysClr val="windowText" lastClr="000000"/>
      </a:dk1>
      <a:lt1>
        <a:sysClr val="window" lastClr="FFFFFF"/>
      </a:lt1>
      <a:dk2>
        <a:srgbClr val="014C83"/>
      </a:dk2>
      <a:lt2>
        <a:srgbClr val="EEECE1"/>
      </a:lt2>
      <a:accent1>
        <a:srgbClr val="014C8D"/>
      </a:accent1>
      <a:accent2>
        <a:srgbClr val="012E57"/>
      </a:accent2>
      <a:accent3>
        <a:srgbClr val="24673E"/>
      </a:accent3>
      <a:accent4>
        <a:srgbClr val="3371A4"/>
      </a:accent4>
      <a:accent5>
        <a:srgbClr val="4BACC6"/>
      </a:accent5>
      <a:accent6>
        <a:srgbClr val="7FA6C7"/>
      </a:accent6>
      <a:hlink>
        <a:srgbClr val="0000FF"/>
      </a:hlink>
      <a:folHlink>
        <a:srgbClr val="CDDBE8"/>
      </a:folHlink>
    </a:clrScheme>
    <a:fontScheme name="微软雅黑">
      <a:majorFont>
        <a:latin typeface="Franklin Gothic Medium"/>
        <a:ea typeface="微软雅黑"/>
        <a:cs typeface=""/>
      </a:majorFont>
      <a:minorFont>
        <a:latin typeface="Franklin Gothic Medium"/>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63500" cap="flat" cmpd="sng">
          <a:solidFill>
            <a:srgbClr val="FFC000"/>
          </a:solidFill>
          <a:round/>
          <a:headEnd/>
          <a:tailEnd/>
        </a:ln>
        <a:extLst>
          <a:ext uri="{909E8E84-426E-40DD-AFC4-6F175D3DCCD1}">
            <a14:hiddenFill xmlns:a14="http://schemas.microsoft.com/office/drawing/2010/main">
              <a:solidFill>
                <a:srgbClr val="FFFFFF"/>
              </a:solidFill>
            </a14:hiddenFill>
          </a:ext>
        </a:extLst>
      </a:spPr>
      <a:bodyPr/>
      <a:lstStyle>
        <a:defPPr>
          <a:defRPr/>
        </a:defPPr>
      </a:lstStyle>
    </a:spDef>
    <a:txDef>
      <a:spPr/>
      <a:bodyPr/>
      <a:lstStyle>
        <a:defPPr marL="0" indent="0" algn="just">
          <a:lnSpc>
            <a:spcPct val="150000"/>
          </a:lnSpc>
          <a:spcBef>
            <a:spcPts val="0"/>
          </a:spcBef>
          <a:buNone/>
          <a:defRPr sz="2400" b="1" u="sng" dirty="0" smtClean="0">
            <a:latin typeface="微软雅黑" panose="020B0503020204020204" pitchFamily="34" charset="-122"/>
            <a:ea typeface="微软雅黑" panose="020B0503020204020204"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TotalTime>
  <Words>2669</Words>
  <Application>Microsoft Office PowerPoint</Application>
  <PresentationFormat>全屏显示(16:10)</PresentationFormat>
  <Paragraphs>211</Paragraphs>
  <Slides>40</Slides>
  <Notes>40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40</vt:i4>
      </vt:variant>
    </vt:vector>
  </HeadingPairs>
  <TitlesOfParts>
    <vt:vector size="50" baseType="lpstr">
      <vt:lpstr>黑体</vt:lpstr>
      <vt:lpstr>隶书</vt:lpstr>
      <vt:lpstr>宋体</vt:lpstr>
      <vt:lpstr>微软雅黑</vt:lpstr>
      <vt:lpstr>Arial</vt:lpstr>
      <vt:lpstr>Calibri</vt:lpstr>
      <vt:lpstr>Franklin Gothic Medium</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fanwq</dc:creator>
  <cp:lastModifiedBy>袁 静</cp:lastModifiedBy>
  <cp:revision>2051</cp:revision>
  <dcterms:created xsi:type="dcterms:W3CDTF">2011-06-03T14:53:06Z</dcterms:created>
  <dcterms:modified xsi:type="dcterms:W3CDTF">2022-05-30T23:19:19Z</dcterms:modified>
</cp:coreProperties>
</file>